
<file path=[Content_Types].xml><?xml version="1.0" encoding="utf-8"?>
<Types xmlns="http://schemas.openxmlformats.org/package/2006/content-types">
  <Default Extension="png" ContentType="image/png"/>
  <Default Extension="svg" ContentType="image/svg+xml"/>
  <Default Extension="jfif" ContentType="image/jpe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8"/>
  </p:notesMasterIdLst>
  <p:sldIdLst>
    <p:sldId id="277" r:id="rId3"/>
    <p:sldId id="296" r:id="rId4"/>
    <p:sldId id="278" r:id="rId5"/>
    <p:sldId id="257" r:id="rId6"/>
    <p:sldId id="258" r:id="rId7"/>
    <p:sldId id="259" r:id="rId8"/>
    <p:sldId id="260" r:id="rId9"/>
    <p:sldId id="261" r:id="rId10"/>
    <p:sldId id="279" r:id="rId11"/>
    <p:sldId id="280" r:id="rId12"/>
    <p:sldId id="281" r:id="rId13"/>
    <p:sldId id="282" r:id="rId14"/>
    <p:sldId id="283" r:id="rId15"/>
    <p:sldId id="284" r:id="rId16"/>
    <p:sldId id="297" r:id="rId17"/>
    <p:sldId id="285" r:id="rId18"/>
    <p:sldId id="286" r:id="rId19"/>
    <p:sldId id="287" r:id="rId20"/>
    <p:sldId id="288" r:id="rId21"/>
    <p:sldId id="289" r:id="rId22"/>
    <p:sldId id="290" r:id="rId23"/>
    <p:sldId id="291" r:id="rId24"/>
    <p:sldId id="292" r:id="rId25"/>
    <p:sldId id="293" r:id="rId26"/>
    <p:sldId id="294"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varScale="1">
        <p:scale>
          <a:sx n="77" d="100"/>
          <a:sy n="77" d="100"/>
        </p:scale>
        <p:origin x="198" y="84"/>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diagrams/_rels/data4.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0BD369-6D6C-437E-9AAA-8628C8054A02}"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3E05EE06-99E6-4F7B-821C-BB2466C73F61}">
      <dgm:prSet/>
      <dgm:spPr/>
      <dgm:t>
        <a:bodyPr/>
        <a:lstStyle/>
        <a:p>
          <a:pPr algn="ctr"/>
          <a:r>
            <a:rPr lang="en-US" dirty="0"/>
            <a:t>Manner of Detention – the detention must be in a reasonable manner considering the offense involved and the circumstances of the detention.</a:t>
          </a:r>
        </a:p>
      </dgm:t>
    </dgm:pt>
    <dgm:pt modelId="{AC412723-EB74-47E1-B5E2-7388183D1AA7}" type="parTrans" cxnId="{734B5B99-BF50-424C-A4F2-DDEC226CC8BA}">
      <dgm:prSet/>
      <dgm:spPr/>
      <dgm:t>
        <a:bodyPr/>
        <a:lstStyle/>
        <a:p>
          <a:endParaRPr lang="en-US"/>
        </a:p>
      </dgm:t>
    </dgm:pt>
    <dgm:pt modelId="{9CB7E5CD-8EA0-45EF-86B7-F5ED8D395C5E}" type="sibTrans" cxnId="{734B5B99-BF50-424C-A4F2-DDEC226CC8BA}">
      <dgm:prSet/>
      <dgm:spPr/>
      <dgm:t>
        <a:bodyPr/>
        <a:lstStyle/>
        <a:p>
          <a:endParaRPr lang="en-US"/>
        </a:p>
      </dgm:t>
    </dgm:pt>
    <dgm:pt modelId="{E3213CA9-FC7F-4440-A8C2-64C0E3998405}">
      <dgm:prSet/>
      <dgm:spPr/>
      <dgm:t>
        <a:bodyPr/>
        <a:lstStyle/>
        <a:p>
          <a:r>
            <a:rPr lang="en-US" dirty="0"/>
            <a:t>Period of Detention – no longer that the time required for the earliest of the following:</a:t>
          </a:r>
        </a:p>
      </dgm:t>
    </dgm:pt>
    <dgm:pt modelId="{5ADBA5EC-3659-42B2-B133-BEDEAA977022}" type="parTrans" cxnId="{D565AFC9-A1EE-4F8B-A7A0-01F1D4C26DE4}">
      <dgm:prSet/>
      <dgm:spPr/>
      <dgm:t>
        <a:bodyPr/>
        <a:lstStyle/>
        <a:p>
          <a:endParaRPr lang="en-US"/>
        </a:p>
      </dgm:t>
    </dgm:pt>
    <dgm:pt modelId="{AAA9D991-ABA4-4A18-8FFE-B7A626F9D3E3}" type="sibTrans" cxnId="{D565AFC9-A1EE-4F8B-A7A0-01F1D4C26DE4}">
      <dgm:prSet/>
      <dgm:spPr/>
      <dgm:t>
        <a:bodyPr/>
        <a:lstStyle/>
        <a:p>
          <a:endParaRPr lang="en-US"/>
        </a:p>
      </dgm:t>
    </dgm:pt>
    <dgm:pt modelId="{113ED867-BF56-4FAB-8A1E-113B1F0C8B68}">
      <dgm:prSet/>
      <dgm:spPr/>
      <dgm:t>
        <a:bodyPr/>
        <a:lstStyle/>
        <a:p>
          <a:r>
            <a:rPr lang="en-US" dirty="0"/>
            <a:t>a. Determination that no offense has  been committed.</a:t>
          </a:r>
        </a:p>
      </dgm:t>
    </dgm:pt>
    <dgm:pt modelId="{F4207BA5-CA4A-4460-8D1D-0588CF41443F}" type="parTrans" cxnId="{F30D2E33-9B53-4629-90ED-6C7A1562059F}">
      <dgm:prSet/>
      <dgm:spPr/>
      <dgm:t>
        <a:bodyPr/>
        <a:lstStyle/>
        <a:p>
          <a:endParaRPr lang="en-US"/>
        </a:p>
      </dgm:t>
    </dgm:pt>
    <dgm:pt modelId="{99F34A45-B92B-40F6-878D-283AD1518F83}" type="sibTrans" cxnId="{F30D2E33-9B53-4629-90ED-6C7A1562059F}">
      <dgm:prSet/>
      <dgm:spPr/>
      <dgm:t>
        <a:bodyPr/>
        <a:lstStyle/>
        <a:p>
          <a:endParaRPr lang="en-US"/>
        </a:p>
      </dgm:t>
    </dgm:pt>
    <dgm:pt modelId="{6DF90AF5-5E9C-4BCB-A6B7-C95ECF96254D}">
      <dgm:prSet/>
      <dgm:spPr/>
      <dgm:t>
        <a:bodyPr/>
        <a:lstStyle/>
        <a:p>
          <a:r>
            <a:rPr lang="en-US" dirty="0"/>
            <a:t>b. Surrender of the detained person to a law enforcement officer.</a:t>
          </a:r>
        </a:p>
      </dgm:t>
    </dgm:pt>
    <dgm:pt modelId="{0C51DE67-6DD8-4EE3-B7D9-BD1CC1110307}" type="parTrans" cxnId="{00C3DE84-668A-4A38-AA2C-11D5F4BC198A}">
      <dgm:prSet/>
      <dgm:spPr/>
      <dgm:t>
        <a:bodyPr/>
        <a:lstStyle/>
        <a:p>
          <a:endParaRPr lang="en-US"/>
        </a:p>
      </dgm:t>
    </dgm:pt>
    <dgm:pt modelId="{EB6C7E3E-958F-41EF-84FD-FA28A048B01E}" type="sibTrans" cxnId="{00C3DE84-668A-4A38-AA2C-11D5F4BC198A}">
      <dgm:prSet/>
      <dgm:spPr/>
      <dgm:t>
        <a:bodyPr/>
        <a:lstStyle/>
        <a:p>
          <a:endParaRPr lang="en-US"/>
        </a:p>
      </dgm:t>
    </dgm:pt>
    <dgm:pt modelId="{C7D883BE-7366-4D1C-AFB3-C2A49A408C96}" type="pres">
      <dgm:prSet presAssocID="{A10BD369-6D6C-437E-9AAA-8628C8054A02}" presName="diagram" presStyleCnt="0">
        <dgm:presLayoutVars>
          <dgm:dir/>
          <dgm:resizeHandles val="exact"/>
        </dgm:presLayoutVars>
      </dgm:prSet>
      <dgm:spPr/>
    </dgm:pt>
    <dgm:pt modelId="{E465A075-7316-4214-96F2-5382D431EE54}" type="pres">
      <dgm:prSet presAssocID="{3E05EE06-99E6-4F7B-821C-BB2466C73F61}" presName="node" presStyleLbl="node1" presStyleIdx="0" presStyleCnt="2">
        <dgm:presLayoutVars>
          <dgm:bulletEnabled val="1"/>
        </dgm:presLayoutVars>
      </dgm:prSet>
      <dgm:spPr/>
    </dgm:pt>
    <dgm:pt modelId="{7E64BE86-355E-4AE9-8B4F-6A24B0B99DDD}" type="pres">
      <dgm:prSet presAssocID="{9CB7E5CD-8EA0-45EF-86B7-F5ED8D395C5E}" presName="sibTrans" presStyleCnt="0"/>
      <dgm:spPr/>
    </dgm:pt>
    <dgm:pt modelId="{2566A346-C9C3-4A57-BB2C-F755AB25C052}" type="pres">
      <dgm:prSet presAssocID="{E3213CA9-FC7F-4440-A8C2-64C0E3998405}" presName="node" presStyleLbl="node1" presStyleIdx="1" presStyleCnt="2" custScaleX="110164">
        <dgm:presLayoutVars>
          <dgm:bulletEnabled val="1"/>
        </dgm:presLayoutVars>
      </dgm:prSet>
      <dgm:spPr/>
    </dgm:pt>
  </dgm:ptLst>
  <dgm:cxnLst>
    <dgm:cxn modelId="{F30D2E33-9B53-4629-90ED-6C7A1562059F}" srcId="{E3213CA9-FC7F-4440-A8C2-64C0E3998405}" destId="{113ED867-BF56-4FAB-8A1E-113B1F0C8B68}" srcOrd="0" destOrd="0" parTransId="{F4207BA5-CA4A-4460-8D1D-0588CF41443F}" sibTransId="{99F34A45-B92B-40F6-878D-283AD1518F83}"/>
    <dgm:cxn modelId="{16B96E61-33F3-4FA3-A9B9-B1BC7F2BEF99}" type="presOf" srcId="{3E05EE06-99E6-4F7B-821C-BB2466C73F61}" destId="{E465A075-7316-4214-96F2-5382D431EE54}" srcOrd="0" destOrd="0" presId="urn:microsoft.com/office/officeart/2005/8/layout/default"/>
    <dgm:cxn modelId="{E30E3082-87F4-4633-9021-2ED4CB00E0C4}" type="presOf" srcId="{A10BD369-6D6C-437E-9AAA-8628C8054A02}" destId="{C7D883BE-7366-4D1C-AFB3-C2A49A408C96}" srcOrd="0" destOrd="0" presId="urn:microsoft.com/office/officeart/2005/8/layout/default"/>
    <dgm:cxn modelId="{00C3DE84-668A-4A38-AA2C-11D5F4BC198A}" srcId="{E3213CA9-FC7F-4440-A8C2-64C0E3998405}" destId="{6DF90AF5-5E9C-4BCB-A6B7-C95ECF96254D}" srcOrd="1" destOrd="0" parTransId="{0C51DE67-6DD8-4EE3-B7D9-BD1CC1110307}" sibTransId="{EB6C7E3E-958F-41EF-84FD-FA28A048B01E}"/>
    <dgm:cxn modelId="{D4F1FE98-273B-4D04-916C-8EF85CEB5075}" type="presOf" srcId="{113ED867-BF56-4FAB-8A1E-113B1F0C8B68}" destId="{2566A346-C9C3-4A57-BB2C-F755AB25C052}" srcOrd="0" destOrd="1" presId="urn:microsoft.com/office/officeart/2005/8/layout/default"/>
    <dgm:cxn modelId="{734B5B99-BF50-424C-A4F2-DDEC226CC8BA}" srcId="{A10BD369-6D6C-437E-9AAA-8628C8054A02}" destId="{3E05EE06-99E6-4F7B-821C-BB2466C73F61}" srcOrd="0" destOrd="0" parTransId="{AC412723-EB74-47E1-B5E2-7388183D1AA7}" sibTransId="{9CB7E5CD-8EA0-45EF-86B7-F5ED8D395C5E}"/>
    <dgm:cxn modelId="{A6FA8AA9-C60B-4E06-AD93-D0601D13F49C}" type="presOf" srcId="{6DF90AF5-5E9C-4BCB-A6B7-C95ECF96254D}" destId="{2566A346-C9C3-4A57-BB2C-F755AB25C052}" srcOrd="0" destOrd="2" presId="urn:microsoft.com/office/officeart/2005/8/layout/default"/>
    <dgm:cxn modelId="{D565AFC9-A1EE-4F8B-A7A0-01F1D4C26DE4}" srcId="{A10BD369-6D6C-437E-9AAA-8628C8054A02}" destId="{E3213CA9-FC7F-4440-A8C2-64C0E3998405}" srcOrd="1" destOrd="0" parTransId="{5ADBA5EC-3659-42B2-B133-BEDEAA977022}" sibTransId="{AAA9D991-ABA4-4A18-8FFE-B7A626F9D3E3}"/>
    <dgm:cxn modelId="{B24F45DF-9087-4790-BA01-2111EF4AD93B}" type="presOf" srcId="{E3213CA9-FC7F-4440-A8C2-64C0E3998405}" destId="{2566A346-C9C3-4A57-BB2C-F755AB25C052}" srcOrd="0" destOrd="0" presId="urn:microsoft.com/office/officeart/2005/8/layout/default"/>
    <dgm:cxn modelId="{33A10B61-A1BF-4449-832D-2E4FA3469A81}" type="presParOf" srcId="{C7D883BE-7366-4D1C-AFB3-C2A49A408C96}" destId="{E465A075-7316-4214-96F2-5382D431EE54}" srcOrd="0" destOrd="0" presId="urn:microsoft.com/office/officeart/2005/8/layout/default"/>
    <dgm:cxn modelId="{AA282ABA-17B8-4CA8-8000-F0F358AC83AF}" type="presParOf" srcId="{C7D883BE-7366-4D1C-AFB3-C2A49A408C96}" destId="{7E64BE86-355E-4AE9-8B4F-6A24B0B99DDD}" srcOrd="1" destOrd="0" presId="urn:microsoft.com/office/officeart/2005/8/layout/default"/>
    <dgm:cxn modelId="{3696128F-B2EA-4044-BBA8-F706CB858604}" type="presParOf" srcId="{C7D883BE-7366-4D1C-AFB3-C2A49A408C96}" destId="{2566A346-C9C3-4A57-BB2C-F755AB25C052}"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FFAE44-FEDA-4558-8A23-1F9663BA926A}"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A3A6C5E6-28B2-4D1D-8205-B0D70870CA02}">
      <dgm:prSet/>
      <dgm:spPr/>
      <dgm:t>
        <a:bodyPr/>
        <a:lstStyle/>
        <a:p>
          <a:r>
            <a:rPr lang="en-US" b="1" dirty="0"/>
            <a:t>If a person under the age of 18 is detained, the security guard must make a reasonable effort to call or notify the parent or guardian of the minor in order to avoid civil liability.</a:t>
          </a:r>
          <a:endParaRPr lang="en-US" dirty="0"/>
        </a:p>
      </dgm:t>
    </dgm:pt>
    <dgm:pt modelId="{F0DDD95E-8EFD-44E3-B52C-3C44688A10F4}" type="parTrans" cxnId="{6E4E60F8-30DC-4934-8302-874DF1AA791F}">
      <dgm:prSet/>
      <dgm:spPr/>
      <dgm:t>
        <a:bodyPr/>
        <a:lstStyle/>
        <a:p>
          <a:endParaRPr lang="en-US"/>
        </a:p>
      </dgm:t>
    </dgm:pt>
    <dgm:pt modelId="{899BDA32-2E1A-42D2-B369-ECAB2671C203}" type="sibTrans" cxnId="{6E4E60F8-30DC-4934-8302-874DF1AA791F}">
      <dgm:prSet/>
      <dgm:spPr/>
      <dgm:t>
        <a:bodyPr/>
        <a:lstStyle/>
        <a:p>
          <a:endParaRPr lang="en-US"/>
        </a:p>
      </dgm:t>
    </dgm:pt>
    <dgm:pt modelId="{848B8086-6994-4FD9-AE30-A6D04E4DE6B4}" type="pres">
      <dgm:prSet presAssocID="{76FFAE44-FEDA-4558-8A23-1F9663BA926A}" presName="linear" presStyleCnt="0">
        <dgm:presLayoutVars>
          <dgm:animLvl val="lvl"/>
          <dgm:resizeHandles val="exact"/>
        </dgm:presLayoutVars>
      </dgm:prSet>
      <dgm:spPr/>
    </dgm:pt>
    <dgm:pt modelId="{72EA4A14-ABE6-41BD-9EBF-3008C76AD8DE}" type="pres">
      <dgm:prSet presAssocID="{A3A6C5E6-28B2-4D1D-8205-B0D70870CA02}" presName="parentText" presStyleLbl="node1" presStyleIdx="0" presStyleCnt="1">
        <dgm:presLayoutVars>
          <dgm:chMax val="0"/>
          <dgm:bulletEnabled val="1"/>
        </dgm:presLayoutVars>
      </dgm:prSet>
      <dgm:spPr/>
    </dgm:pt>
  </dgm:ptLst>
  <dgm:cxnLst>
    <dgm:cxn modelId="{F6520F62-F8CD-4F74-8EB4-E4EEA0B46166}" type="presOf" srcId="{76FFAE44-FEDA-4558-8A23-1F9663BA926A}" destId="{848B8086-6994-4FD9-AE30-A6D04E4DE6B4}" srcOrd="0" destOrd="0" presId="urn:microsoft.com/office/officeart/2005/8/layout/vList2"/>
    <dgm:cxn modelId="{0C924CB6-ED56-40E9-9E02-7B18B501BD9E}" type="presOf" srcId="{A3A6C5E6-28B2-4D1D-8205-B0D70870CA02}" destId="{72EA4A14-ABE6-41BD-9EBF-3008C76AD8DE}" srcOrd="0" destOrd="0" presId="urn:microsoft.com/office/officeart/2005/8/layout/vList2"/>
    <dgm:cxn modelId="{6E4E60F8-30DC-4934-8302-874DF1AA791F}" srcId="{76FFAE44-FEDA-4558-8A23-1F9663BA926A}" destId="{A3A6C5E6-28B2-4D1D-8205-B0D70870CA02}" srcOrd="0" destOrd="0" parTransId="{F0DDD95E-8EFD-44E3-B52C-3C44688A10F4}" sibTransId="{899BDA32-2E1A-42D2-B369-ECAB2671C203}"/>
    <dgm:cxn modelId="{103595E8-BE7A-425B-954A-F978AF9D3A17}" type="presParOf" srcId="{848B8086-6994-4FD9-AE30-A6D04E4DE6B4}" destId="{72EA4A14-ABE6-41BD-9EBF-3008C76AD8D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762EBA-9673-46C8-88E6-0ED11A38319A}"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2A1DC66-2A11-4C94-AA5F-E08ECA73B088}">
      <dgm:prSet/>
      <dgm:spPr/>
      <dgm:t>
        <a:bodyPr/>
        <a:lstStyle/>
        <a:p>
          <a:r>
            <a:rPr lang="en-US" b="1" dirty="0"/>
            <a:t>A security guard in North Carolina may assist law enforcement officers in effecting arrests and preventing escapes from custody when requested to do so by the law enforcement officer.</a:t>
          </a:r>
          <a:endParaRPr lang="en-US" dirty="0"/>
        </a:p>
      </dgm:t>
    </dgm:pt>
    <dgm:pt modelId="{7DA71CF3-6041-479A-AD7A-3687C5D325AD}" type="parTrans" cxnId="{64777FBD-CF7C-4BD7-9544-ED1E6D718220}">
      <dgm:prSet/>
      <dgm:spPr/>
      <dgm:t>
        <a:bodyPr/>
        <a:lstStyle/>
        <a:p>
          <a:endParaRPr lang="en-US"/>
        </a:p>
      </dgm:t>
    </dgm:pt>
    <dgm:pt modelId="{7DE77EFA-A298-4D7E-8FF6-61E1ED3553BE}" type="sibTrans" cxnId="{64777FBD-CF7C-4BD7-9544-ED1E6D718220}">
      <dgm:prSet/>
      <dgm:spPr/>
      <dgm:t>
        <a:bodyPr/>
        <a:lstStyle/>
        <a:p>
          <a:endParaRPr lang="en-US"/>
        </a:p>
      </dgm:t>
    </dgm:pt>
    <dgm:pt modelId="{45FBFBF3-B962-4566-A877-E9A9011B14C5}">
      <dgm:prSet/>
      <dgm:spPr/>
      <dgm:t>
        <a:bodyPr/>
        <a:lstStyle/>
        <a:p>
          <a:r>
            <a:rPr lang="en-US" b="1" dirty="0"/>
            <a:t>A  security guard does not incur civil or criminal liability for an invalid arrest unless the security guard knows the arrest is invalid. </a:t>
          </a:r>
          <a:endParaRPr lang="en-US" dirty="0"/>
        </a:p>
      </dgm:t>
    </dgm:pt>
    <dgm:pt modelId="{61210060-66C2-4B2C-A76B-BD699A2D1A16}" type="parTrans" cxnId="{C6E0CC52-73E2-45E5-8131-DBA59667514A}">
      <dgm:prSet/>
      <dgm:spPr/>
      <dgm:t>
        <a:bodyPr/>
        <a:lstStyle/>
        <a:p>
          <a:endParaRPr lang="en-US"/>
        </a:p>
      </dgm:t>
    </dgm:pt>
    <dgm:pt modelId="{A95F7399-4436-4FE4-9ADA-EAD8D151F264}" type="sibTrans" cxnId="{C6E0CC52-73E2-45E5-8131-DBA59667514A}">
      <dgm:prSet/>
      <dgm:spPr/>
      <dgm:t>
        <a:bodyPr/>
        <a:lstStyle/>
        <a:p>
          <a:endParaRPr lang="en-US"/>
        </a:p>
      </dgm:t>
    </dgm:pt>
    <dgm:pt modelId="{4CBC6DDE-D114-4CD2-9314-ACA1B5A8095D}">
      <dgm:prSet/>
      <dgm:spPr/>
      <dgm:t>
        <a:bodyPr/>
        <a:lstStyle/>
        <a:p>
          <a:r>
            <a:rPr lang="en-US" b="1" dirty="0"/>
            <a:t>There is no justification for willful, malicious or criminally negligent conduct by a security guard who injures or endangers any person or property, nor is there any excuse or justification for the use of unreasonable or excessive force.</a:t>
          </a:r>
          <a:endParaRPr lang="en-US" dirty="0"/>
        </a:p>
      </dgm:t>
    </dgm:pt>
    <dgm:pt modelId="{8376001E-4C47-480D-AB8B-5BC8AED4115A}" type="parTrans" cxnId="{46C07792-27EF-49EE-BA8F-B6D68FC000D0}">
      <dgm:prSet/>
      <dgm:spPr/>
      <dgm:t>
        <a:bodyPr/>
        <a:lstStyle/>
        <a:p>
          <a:endParaRPr lang="en-US"/>
        </a:p>
      </dgm:t>
    </dgm:pt>
    <dgm:pt modelId="{91011AD4-4288-42D2-8C9F-132A8779EA31}" type="sibTrans" cxnId="{46C07792-27EF-49EE-BA8F-B6D68FC000D0}">
      <dgm:prSet/>
      <dgm:spPr/>
      <dgm:t>
        <a:bodyPr/>
        <a:lstStyle/>
        <a:p>
          <a:endParaRPr lang="en-US"/>
        </a:p>
      </dgm:t>
    </dgm:pt>
    <dgm:pt modelId="{BA3535B4-5A12-4D24-B8D9-7C312BC14E1E}" type="pres">
      <dgm:prSet presAssocID="{BD762EBA-9673-46C8-88E6-0ED11A38319A}" presName="linear" presStyleCnt="0">
        <dgm:presLayoutVars>
          <dgm:animLvl val="lvl"/>
          <dgm:resizeHandles val="exact"/>
        </dgm:presLayoutVars>
      </dgm:prSet>
      <dgm:spPr/>
    </dgm:pt>
    <dgm:pt modelId="{8BB52A78-824E-4723-BFA2-4A8BD198DB6F}" type="pres">
      <dgm:prSet presAssocID="{D2A1DC66-2A11-4C94-AA5F-E08ECA73B088}" presName="parentText" presStyleLbl="node1" presStyleIdx="0" presStyleCnt="3" custScaleY="95028">
        <dgm:presLayoutVars>
          <dgm:chMax val="0"/>
          <dgm:bulletEnabled val="1"/>
        </dgm:presLayoutVars>
      </dgm:prSet>
      <dgm:spPr/>
    </dgm:pt>
    <dgm:pt modelId="{A243C998-DFF7-4495-919E-80E1EF1E884A}" type="pres">
      <dgm:prSet presAssocID="{7DE77EFA-A298-4D7E-8FF6-61E1ED3553BE}" presName="spacer" presStyleCnt="0"/>
      <dgm:spPr/>
    </dgm:pt>
    <dgm:pt modelId="{52CFD132-43DE-4792-9878-F65D50AEFB13}" type="pres">
      <dgm:prSet presAssocID="{45FBFBF3-B962-4566-A877-E9A9011B14C5}" presName="parentText" presStyleLbl="node1" presStyleIdx="1" presStyleCnt="3">
        <dgm:presLayoutVars>
          <dgm:chMax val="0"/>
          <dgm:bulletEnabled val="1"/>
        </dgm:presLayoutVars>
      </dgm:prSet>
      <dgm:spPr/>
    </dgm:pt>
    <dgm:pt modelId="{059346A4-6325-4C13-B6FF-3B53582EE9B1}" type="pres">
      <dgm:prSet presAssocID="{A95F7399-4436-4FE4-9ADA-EAD8D151F264}" presName="spacer" presStyleCnt="0"/>
      <dgm:spPr/>
    </dgm:pt>
    <dgm:pt modelId="{21D82109-5872-4B5B-B306-FF2EB8DBB0D8}" type="pres">
      <dgm:prSet presAssocID="{4CBC6DDE-D114-4CD2-9314-ACA1B5A8095D}" presName="parentText" presStyleLbl="node1" presStyleIdx="2" presStyleCnt="3">
        <dgm:presLayoutVars>
          <dgm:chMax val="0"/>
          <dgm:bulletEnabled val="1"/>
        </dgm:presLayoutVars>
      </dgm:prSet>
      <dgm:spPr/>
    </dgm:pt>
  </dgm:ptLst>
  <dgm:cxnLst>
    <dgm:cxn modelId="{17BB711B-04F2-4B49-8912-B9D8BB01CB98}" type="presOf" srcId="{D2A1DC66-2A11-4C94-AA5F-E08ECA73B088}" destId="{8BB52A78-824E-4723-BFA2-4A8BD198DB6F}" srcOrd="0" destOrd="0" presId="urn:microsoft.com/office/officeart/2005/8/layout/vList2"/>
    <dgm:cxn modelId="{F2F37B2F-1DC9-43A1-A911-2A5AEB48DEA2}" type="presOf" srcId="{45FBFBF3-B962-4566-A877-E9A9011B14C5}" destId="{52CFD132-43DE-4792-9878-F65D50AEFB13}" srcOrd="0" destOrd="0" presId="urn:microsoft.com/office/officeart/2005/8/layout/vList2"/>
    <dgm:cxn modelId="{C6E0CC52-73E2-45E5-8131-DBA59667514A}" srcId="{BD762EBA-9673-46C8-88E6-0ED11A38319A}" destId="{45FBFBF3-B962-4566-A877-E9A9011B14C5}" srcOrd="1" destOrd="0" parTransId="{61210060-66C2-4B2C-A76B-BD699A2D1A16}" sibTransId="{A95F7399-4436-4FE4-9ADA-EAD8D151F264}"/>
    <dgm:cxn modelId="{7E7C3859-0E0C-4856-9617-55234160862E}" type="presOf" srcId="{BD762EBA-9673-46C8-88E6-0ED11A38319A}" destId="{BA3535B4-5A12-4D24-B8D9-7C312BC14E1E}" srcOrd="0" destOrd="0" presId="urn:microsoft.com/office/officeart/2005/8/layout/vList2"/>
    <dgm:cxn modelId="{8282867E-B501-4442-BE7A-53D48888A48D}" type="presOf" srcId="{4CBC6DDE-D114-4CD2-9314-ACA1B5A8095D}" destId="{21D82109-5872-4B5B-B306-FF2EB8DBB0D8}" srcOrd="0" destOrd="0" presId="urn:microsoft.com/office/officeart/2005/8/layout/vList2"/>
    <dgm:cxn modelId="{46C07792-27EF-49EE-BA8F-B6D68FC000D0}" srcId="{BD762EBA-9673-46C8-88E6-0ED11A38319A}" destId="{4CBC6DDE-D114-4CD2-9314-ACA1B5A8095D}" srcOrd="2" destOrd="0" parTransId="{8376001E-4C47-480D-AB8B-5BC8AED4115A}" sibTransId="{91011AD4-4288-42D2-8C9F-132A8779EA31}"/>
    <dgm:cxn modelId="{64777FBD-CF7C-4BD7-9544-ED1E6D718220}" srcId="{BD762EBA-9673-46C8-88E6-0ED11A38319A}" destId="{D2A1DC66-2A11-4C94-AA5F-E08ECA73B088}" srcOrd="0" destOrd="0" parTransId="{7DA71CF3-6041-479A-AD7A-3687C5D325AD}" sibTransId="{7DE77EFA-A298-4D7E-8FF6-61E1ED3553BE}"/>
    <dgm:cxn modelId="{ABBD64F5-0B69-4DCA-8D88-CAB9678AECE5}" type="presParOf" srcId="{BA3535B4-5A12-4D24-B8D9-7C312BC14E1E}" destId="{8BB52A78-824E-4723-BFA2-4A8BD198DB6F}" srcOrd="0" destOrd="0" presId="urn:microsoft.com/office/officeart/2005/8/layout/vList2"/>
    <dgm:cxn modelId="{B58D5E67-6DD6-4C07-8226-44E0388085BF}" type="presParOf" srcId="{BA3535B4-5A12-4D24-B8D9-7C312BC14E1E}" destId="{A243C998-DFF7-4495-919E-80E1EF1E884A}" srcOrd="1" destOrd="0" presId="urn:microsoft.com/office/officeart/2005/8/layout/vList2"/>
    <dgm:cxn modelId="{656B7F3B-189F-481D-A7E1-F5273070ED84}" type="presParOf" srcId="{BA3535B4-5A12-4D24-B8D9-7C312BC14E1E}" destId="{52CFD132-43DE-4792-9878-F65D50AEFB13}" srcOrd="2" destOrd="0" presId="urn:microsoft.com/office/officeart/2005/8/layout/vList2"/>
    <dgm:cxn modelId="{79A5B0E5-51BF-4D48-A48B-829CDF533A51}" type="presParOf" srcId="{BA3535B4-5A12-4D24-B8D9-7C312BC14E1E}" destId="{059346A4-6325-4C13-B6FF-3B53582EE9B1}" srcOrd="3" destOrd="0" presId="urn:microsoft.com/office/officeart/2005/8/layout/vList2"/>
    <dgm:cxn modelId="{598FD7FF-E1E1-4C69-8419-5F73CAEC2019}" type="presParOf" srcId="{BA3535B4-5A12-4D24-B8D9-7C312BC14E1E}" destId="{21D82109-5872-4B5B-B306-FF2EB8DBB0D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F56234F-4B94-4391-ACAC-87CC83FC7D86}"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B71A2C38-5A99-439D-8A38-C2E93DE148EA}">
      <dgm:prSet custT="1"/>
      <dgm:spPr/>
      <dgm:t>
        <a:bodyPr/>
        <a:lstStyle/>
        <a:p>
          <a:pPr>
            <a:defRPr cap="all"/>
          </a:pPr>
          <a:r>
            <a:rPr lang="en-US" sz="2000" b="1" dirty="0"/>
            <a:t>Be professional</a:t>
          </a:r>
          <a:endParaRPr lang="en-US" sz="2000" dirty="0"/>
        </a:p>
      </dgm:t>
    </dgm:pt>
    <dgm:pt modelId="{1689C6D5-6351-4448-83E4-38CA79F48F94}" type="parTrans" cxnId="{BD1CFAA9-E428-4192-A3A0-02674FA42DAA}">
      <dgm:prSet/>
      <dgm:spPr/>
      <dgm:t>
        <a:bodyPr/>
        <a:lstStyle/>
        <a:p>
          <a:endParaRPr lang="en-US"/>
        </a:p>
      </dgm:t>
    </dgm:pt>
    <dgm:pt modelId="{94527407-F713-4991-88A9-E5A245C82C4B}" type="sibTrans" cxnId="{BD1CFAA9-E428-4192-A3A0-02674FA42DAA}">
      <dgm:prSet/>
      <dgm:spPr/>
      <dgm:t>
        <a:bodyPr/>
        <a:lstStyle/>
        <a:p>
          <a:endParaRPr lang="en-US"/>
        </a:p>
      </dgm:t>
    </dgm:pt>
    <dgm:pt modelId="{6A4ACBC7-1D62-4361-B58E-5A26141B88B6}">
      <dgm:prSet custT="1"/>
      <dgm:spPr/>
      <dgm:t>
        <a:bodyPr/>
        <a:lstStyle/>
        <a:p>
          <a:pPr>
            <a:defRPr cap="all"/>
          </a:pPr>
          <a:r>
            <a:rPr lang="en-US" sz="2000" b="1" dirty="0"/>
            <a:t>Always remain alert </a:t>
          </a:r>
          <a:endParaRPr lang="en-US" sz="2000" dirty="0"/>
        </a:p>
      </dgm:t>
    </dgm:pt>
    <dgm:pt modelId="{6F4EFD0D-7EA8-4303-8ADA-CAE5CDD503F8}" type="parTrans" cxnId="{8C5774E0-F1D8-4D55-92F9-546629A138D9}">
      <dgm:prSet/>
      <dgm:spPr/>
      <dgm:t>
        <a:bodyPr/>
        <a:lstStyle/>
        <a:p>
          <a:endParaRPr lang="en-US"/>
        </a:p>
      </dgm:t>
    </dgm:pt>
    <dgm:pt modelId="{9E95949D-1330-4E9C-9034-B672F76C3580}" type="sibTrans" cxnId="{8C5774E0-F1D8-4D55-92F9-546629A138D9}">
      <dgm:prSet/>
      <dgm:spPr/>
      <dgm:t>
        <a:bodyPr/>
        <a:lstStyle/>
        <a:p>
          <a:endParaRPr lang="en-US"/>
        </a:p>
      </dgm:t>
    </dgm:pt>
    <dgm:pt modelId="{4614CC37-0D09-47A9-977C-4BC78E69DD7F}">
      <dgm:prSet custT="1"/>
      <dgm:spPr/>
      <dgm:t>
        <a:bodyPr/>
        <a:lstStyle/>
        <a:p>
          <a:pPr>
            <a:defRPr cap="all"/>
          </a:pPr>
          <a:r>
            <a:rPr lang="en-US" sz="2000" b="1" dirty="0"/>
            <a:t>Be prepared to protect yourself as     well as others</a:t>
          </a:r>
          <a:endParaRPr lang="en-US" sz="2000" dirty="0"/>
        </a:p>
      </dgm:t>
    </dgm:pt>
    <dgm:pt modelId="{13D05162-2D14-4C0C-B2A1-218889766C01}" type="parTrans" cxnId="{DC78D905-EF37-407F-B09D-9A3C1BEAAD09}">
      <dgm:prSet/>
      <dgm:spPr/>
      <dgm:t>
        <a:bodyPr/>
        <a:lstStyle/>
        <a:p>
          <a:endParaRPr lang="en-US"/>
        </a:p>
      </dgm:t>
    </dgm:pt>
    <dgm:pt modelId="{0D12C5C5-C43B-4A21-A736-F67295387520}" type="sibTrans" cxnId="{DC78D905-EF37-407F-B09D-9A3C1BEAAD09}">
      <dgm:prSet/>
      <dgm:spPr/>
      <dgm:t>
        <a:bodyPr/>
        <a:lstStyle/>
        <a:p>
          <a:endParaRPr lang="en-US"/>
        </a:p>
      </dgm:t>
    </dgm:pt>
    <dgm:pt modelId="{C2F73A59-A1C2-4A6A-A52D-EC40D7032EF6}">
      <dgm:prSet custT="1"/>
      <dgm:spPr/>
      <dgm:t>
        <a:bodyPr/>
        <a:lstStyle/>
        <a:p>
          <a:pPr>
            <a:defRPr cap="all"/>
          </a:pPr>
          <a:r>
            <a:rPr lang="en-US" sz="2000" b="1" dirty="0"/>
            <a:t>Never make a detention alone is at all possible</a:t>
          </a:r>
          <a:endParaRPr lang="en-US" sz="2300" dirty="0"/>
        </a:p>
      </dgm:t>
    </dgm:pt>
    <dgm:pt modelId="{6D5C2E06-3FA2-4770-BC41-792DEB241868}" type="parTrans" cxnId="{4BD17FFE-7D46-4A7D-88AD-E2F944D65EE4}">
      <dgm:prSet/>
      <dgm:spPr/>
      <dgm:t>
        <a:bodyPr/>
        <a:lstStyle/>
        <a:p>
          <a:endParaRPr lang="en-US"/>
        </a:p>
      </dgm:t>
    </dgm:pt>
    <dgm:pt modelId="{068AAA15-1404-4FDA-B4DE-5319A178C269}" type="sibTrans" cxnId="{4BD17FFE-7D46-4A7D-88AD-E2F944D65EE4}">
      <dgm:prSet/>
      <dgm:spPr/>
      <dgm:t>
        <a:bodyPr/>
        <a:lstStyle/>
        <a:p>
          <a:endParaRPr lang="en-US"/>
        </a:p>
      </dgm:t>
    </dgm:pt>
    <dgm:pt modelId="{C5312536-58CA-4A49-A8BB-35AA31C53155}" type="pres">
      <dgm:prSet presAssocID="{1F56234F-4B94-4391-ACAC-87CC83FC7D86}" presName="root" presStyleCnt="0">
        <dgm:presLayoutVars>
          <dgm:dir/>
          <dgm:resizeHandles val="exact"/>
        </dgm:presLayoutVars>
      </dgm:prSet>
      <dgm:spPr/>
    </dgm:pt>
    <dgm:pt modelId="{653D8BC4-FF3B-4954-B63B-6917C658F468}" type="pres">
      <dgm:prSet presAssocID="{B71A2C38-5A99-439D-8A38-C2E93DE148EA}" presName="compNode" presStyleCnt="0"/>
      <dgm:spPr/>
    </dgm:pt>
    <dgm:pt modelId="{49620FB5-7974-47FC-A71C-0EE1082670D4}" type="pres">
      <dgm:prSet presAssocID="{B71A2C38-5A99-439D-8A38-C2E93DE148EA}" presName="iconBgRect" presStyleLbl="bgShp" presStyleIdx="0" presStyleCnt="4"/>
      <dgm:spPr/>
    </dgm:pt>
    <dgm:pt modelId="{53DEE45E-63F0-41A7-A55E-325749E8431E}" type="pres">
      <dgm:prSet presAssocID="{B71A2C38-5A99-439D-8A38-C2E93DE148E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4F6AB272-4A57-4374-A30A-EC3B18D0B09E}" type="pres">
      <dgm:prSet presAssocID="{B71A2C38-5A99-439D-8A38-C2E93DE148EA}" presName="spaceRect" presStyleCnt="0"/>
      <dgm:spPr/>
    </dgm:pt>
    <dgm:pt modelId="{FAF3C310-485F-4FA0-B998-0FB2D36574D0}" type="pres">
      <dgm:prSet presAssocID="{B71A2C38-5A99-439D-8A38-C2E93DE148EA}" presName="textRect" presStyleLbl="revTx" presStyleIdx="0" presStyleCnt="4">
        <dgm:presLayoutVars>
          <dgm:chMax val="1"/>
          <dgm:chPref val="1"/>
        </dgm:presLayoutVars>
      </dgm:prSet>
      <dgm:spPr/>
    </dgm:pt>
    <dgm:pt modelId="{A16970C1-2AD6-462C-AA84-560C4F13BE6F}" type="pres">
      <dgm:prSet presAssocID="{94527407-F713-4991-88A9-E5A245C82C4B}" presName="sibTrans" presStyleCnt="0"/>
      <dgm:spPr/>
    </dgm:pt>
    <dgm:pt modelId="{7FAC3792-957A-4A5C-A499-90A12633B85D}" type="pres">
      <dgm:prSet presAssocID="{6A4ACBC7-1D62-4361-B58E-5A26141B88B6}" presName="compNode" presStyleCnt="0"/>
      <dgm:spPr/>
    </dgm:pt>
    <dgm:pt modelId="{A782551E-A9DD-445F-BA9D-F2E0DACA37FB}" type="pres">
      <dgm:prSet presAssocID="{6A4ACBC7-1D62-4361-B58E-5A26141B88B6}" presName="iconBgRect" presStyleLbl="bgShp" presStyleIdx="1" presStyleCnt="4"/>
      <dgm:spPr/>
    </dgm:pt>
    <dgm:pt modelId="{5CEDD1FD-A252-48F1-96F0-9626F81D259C}" type="pres">
      <dgm:prSet presAssocID="{6A4ACBC7-1D62-4361-B58E-5A26141B88B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arning"/>
        </a:ext>
      </dgm:extLst>
    </dgm:pt>
    <dgm:pt modelId="{E7E5D4C8-364E-4362-BC91-FAE3D27124AF}" type="pres">
      <dgm:prSet presAssocID="{6A4ACBC7-1D62-4361-B58E-5A26141B88B6}" presName="spaceRect" presStyleCnt="0"/>
      <dgm:spPr/>
    </dgm:pt>
    <dgm:pt modelId="{B999147C-B21C-44EA-AFC9-BAF741263C18}" type="pres">
      <dgm:prSet presAssocID="{6A4ACBC7-1D62-4361-B58E-5A26141B88B6}" presName="textRect" presStyleLbl="revTx" presStyleIdx="1" presStyleCnt="4">
        <dgm:presLayoutVars>
          <dgm:chMax val="1"/>
          <dgm:chPref val="1"/>
        </dgm:presLayoutVars>
      </dgm:prSet>
      <dgm:spPr/>
    </dgm:pt>
    <dgm:pt modelId="{B3B977B9-400E-44D2-9C63-265E9B9E1724}" type="pres">
      <dgm:prSet presAssocID="{9E95949D-1330-4E9C-9034-B672F76C3580}" presName="sibTrans" presStyleCnt="0"/>
      <dgm:spPr/>
    </dgm:pt>
    <dgm:pt modelId="{C9C87AD4-59E6-4CE0-9414-CA1361D1916A}" type="pres">
      <dgm:prSet presAssocID="{4614CC37-0D09-47A9-977C-4BC78E69DD7F}" presName="compNode" presStyleCnt="0"/>
      <dgm:spPr/>
    </dgm:pt>
    <dgm:pt modelId="{C66DA39D-BC5E-45ED-9319-7F66B1A78581}" type="pres">
      <dgm:prSet presAssocID="{4614CC37-0D09-47A9-977C-4BC78E69DD7F}" presName="iconBgRect" presStyleLbl="bgShp" presStyleIdx="2" presStyleCnt="4"/>
      <dgm:spPr/>
    </dgm:pt>
    <dgm:pt modelId="{CE89CB5F-9702-4684-BA29-C531AF8D7E35}" type="pres">
      <dgm:prSet presAssocID="{4614CC37-0D09-47A9-977C-4BC78E69DD7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ighthouse scene"/>
        </a:ext>
      </dgm:extLst>
    </dgm:pt>
    <dgm:pt modelId="{15E0F84F-A802-4B8A-903D-080F259A2925}" type="pres">
      <dgm:prSet presAssocID="{4614CC37-0D09-47A9-977C-4BC78E69DD7F}" presName="spaceRect" presStyleCnt="0"/>
      <dgm:spPr/>
    </dgm:pt>
    <dgm:pt modelId="{2F05E6B1-4872-40E1-A3BE-6ADE7ECB406F}" type="pres">
      <dgm:prSet presAssocID="{4614CC37-0D09-47A9-977C-4BC78E69DD7F}" presName="textRect" presStyleLbl="revTx" presStyleIdx="2" presStyleCnt="4">
        <dgm:presLayoutVars>
          <dgm:chMax val="1"/>
          <dgm:chPref val="1"/>
        </dgm:presLayoutVars>
      </dgm:prSet>
      <dgm:spPr/>
    </dgm:pt>
    <dgm:pt modelId="{27109AA9-6633-45F5-A222-DF84D86EDE60}" type="pres">
      <dgm:prSet presAssocID="{0D12C5C5-C43B-4A21-A736-F67295387520}" presName="sibTrans" presStyleCnt="0"/>
      <dgm:spPr/>
    </dgm:pt>
    <dgm:pt modelId="{81E8D9BF-20B4-419A-9B62-93DFAF97E821}" type="pres">
      <dgm:prSet presAssocID="{C2F73A59-A1C2-4A6A-A52D-EC40D7032EF6}" presName="compNode" presStyleCnt="0"/>
      <dgm:spPr/>
    </dgm:pt>
    <dgm:pt modelId="{893233B9-4D73-425B-9FE4-F43CEF1F09F5}" type="pres">
      <dgm:prSet presAssocID="{C2F73A59-A1C2-4A6A-A52D-EC40D7032EF6}" presName="iconBgRect" presStyleLbl="bgShp" presStyleIdx="3" presStyleCnt="4"/>
      <dgm:spPr/>
    </dgm:pt>
    <dgm:pt modelId="{B425E05D-53B3-4030-98E5-ECBC72BB634C}" type="pres">
      <dgm:prSet presAssocID="{C2F73A59-A1C2-4A6A-A52D-EC40D7032EF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Jail"/>
        </a:ext>
      </dgm:extLst>
    </dgm:pt>
    <dgm:pt modelId="{7A4EB53D-A361-49CD-A208-5C9A916091AF}" type="pres">
      <dgm:prSet presAssocID="{C2F73A59-A1C2-4A6A-A52D-EC40D7032EF6}" presName="spaceRect" presStyleCnt="0"/>
      <dgm:spPr/>
    </dgm:pt>
    <dgm:pt modelId="{AB3143B1-B2FA-4937-A30D-E102AE8AD856}" type="pres">
      <dgm:prSet presAssocID="{C2F73A59-A1C2-4A6A-A52D-EC40D7032EF6}" presName="textRect" presStyleLbl="revTx" presStyleIdx="3" presStyleCnt="4">
        <dgm:presLayoutVars>
          <dgm:chMax val="1"/>
          <dgm:chPref val="1"/>
        </dgm:presLayoutVars>
      </dgm:prSet>
      <dgm:spPr/>
    </dgm:pt>
  </dgm:ptLst>
  <dgm:cxnLst>
    <dgm:cxn modelId="{DC78D905-EF37-407F-B09D-9A3C1BEAAD09}" srcId="{1F56234F-4B94-4391-ACAC-87CC83FC7D86}" destId="{4614CC37-0D09-47A9-977C-4BC78E69DD7F}" srcOrd="2" destOrd="0" parTransId="{13D05162-2D14-4C0C-B2A1-218889766C01}" sibTransId="{0D12C5C5-C43B-4A21-A736-F67295387520}"/>
    <dgm:cxn modelId="{269AE55F-1125-43C8-9364-5FDEB8743EB5}" type="presOf" srcId="{4614CC37-0D09-47A9-977C-4BC78E69DD7F}" destId="{2F05E6B1-4872-40E1-A3BE-6ADE7ECB406F}" srcOrd="0" destOrd="0" presId="urn:microsoft.com/office/officeart/2018/5/layout/IconCircleLabelList"/>
    <dgm:cxn modelId="{2A4D6456-19D4-436B-AC68-F64FA2D3AB73}" type="presOf" srcId="{B71A2C38-5A99-439D-8A38-C2E93DE148EA}" destId="{FAF3C310-485F-4FA0-B998-0FB2D36574D0}" srcOrd="0" destOrd="0" presId="urn:microsoft.com/office/officeart/2018/5/layout/IconCircleLabelList"/>
    <dgm:cxn modelId="{6F116F99-5AE9-4E11-92B7-4DB730ED8B23}" type="presOf" srcId="{C2F73A59-A1C2-4A6A-A52D-EC40D7032EF6}" destId="{AB3143B1-B2FA-4937-A30D-E102AE8AD856}" srcOrd="0" destOrd="0" presId="urn:microsoft.com/office/officeart/2018/5/layout/IconCircleLabelList"/>
    <dgm:cxn modelId="{BD1CFAA9-E428-4192-A3A0-02674FA42DAA}" srcId="{1F56234F-4B94-4391-ACAC-87CC83FC7D86}" destId="{B71A2C38-5A99-439D-8A38-C2E93DE148EA}" srcOrd="0" destOrd="0" parTransId="{1689C6D5-6351-4448-83E4-38CA79F48F94}" sibTransId="{94527407-F713-4991-88A9-E5A245C82C4B}"/>
    <dgm:cxn modelId="{96EE2BBE-AAAD-44BD-8146-005FCE06A306}" type="presOf" srcId="{1F56234F-4B94-4391-ACAC-87CC83FC7D86}" destId="{C5312536-58CA-4A49-A8BB-35AA31C53155}" srcOrd="0" destOrd="0" presId="urn:microsoft.com/office/officeart/2018/5/layout/IconCircleLabelList"/>
    <dgm:cxn modelId="{8C5774E0-F1D8-4D55-92F9-546629A138D9}" srcId="{1F56234F-4B94-4391-ACAC-87CC83FC7D86}" destId="{6A4ACBC7-1D62-4361-B58E-5A26141B88B6}" srcOrd="1" destOrd="0" parTransId="{6F4EFD0D-7EA8-4303-8ADA-CAE5CDD503F8}" sibTransId="{9E95949D-1330-4E9C-9034-B672F76C3580}"/>
    <dgm:cxn modelId="{74F93DFA-D00B-4210-8B3F-D59B1F6284D8}" type="presOf" srcId="{6A4ACBC7-1D62-4361-B58E-5A26141B88B6}" destId="{B999147C-B21C-44EA-AFC9-BAF741263C18}" srcOrd="0" destOrd="0" presId="urn:microsoft.com/office/officeart/2018/5/layout/IconCircleLabelList"/>
    <dgm:cxn modelId="{4BD17FFE-7D46-4A7D-88AD-E2F944D65EE4}" srcId="{1F56234F-4B94-4391-ACAC-87CC83FC7D86}" destId="{C2F73A59-A1C2-4A6A-A52D-EC40D7032EF6}" srcOrd="3" destOrd="0" parTransId="{6D5C2E06-3FA2-4770-BC41-792DEB241868}" sibTransId="{068AAA15-1404-4FDA-B4DE-5319A178C269}"/>
    <dgm:cxn modelId="{50559D6E-3C8B-4524-A076-1DEC1B564971}" type="presParOf" srcId="{C5312536-58CA-4A49-A8BB-35AA31C53155}" destId="{653D8BC4-FF3B-4954-B63B-6917C658F468}" srcOrd="0" destOrd="0" presId="urn:microsoft.com/office/officeart/2018/5/layout/IconCircleLabelList"/>
    <dgm:cxn modelId="{A043FDC1-160B-4940-BE13-C6236A14476D}" type="presParOf" srcId="{653D8BC4-FF3B-4954-B63B-6917C658F468}" destId="{49620FB5-7974-47FC-A71C-0EE1082670D4}" srcOrd="0" destOrd="0" presId="urn:microsoft.com/office/officeart/2018/5/layout/IconCircleLabelList"/>
    <dgm:cxn modelId="{457975D9-1D00-4938-AF59-3EE2D422C1A8}" type="presParOf" srcId="{653D8BC4-FF3B-4954-B63B-6917C658F468}" destId="{53DEE45E-63F0-41A7-A55E-325749E8431E}" srcOrd="1" destOrd="0" presId="urn:microsoft.com/office/officeart/2018/5/layout/IconCircleLabelList"/>
    <dgm:cxn modelId="{0A311FB3-1917-4BFC-89FA-4E461A315D27}" type="presParOf" srcId="{653D8BC4-FF3B-4954-B63B-6917C658F468}" destId="{4F6AB272-4A57-4374-A30A-EC3B18D0B09E}" srcOrd="2" destOrd="0" presId="urn:microsoft.com/office/officeart/2018/5/layout/IconCircleLabelList"/>
    <dgm:cxn modelId="{E1637E3A-0F67-4D79-BCEA-918DEDB7C869}" type="presParOf" srcId="{653D8BC4-FF3B-4954-B63B-6917C658F468}" destId="{FAF3C310-485F-4FA0-B998-0FB2D36574D0}" srcOrd="3" destOrd="0" presId="urn:microsoft.com/office/officeart/2018/5/layout/IconCircleLabelList"/>
    <dgm:cxn modelId="{6317F2AE-BC15-4CD9-943B-CE4988528E90}" type="presParOf" srcId="{C5312536-58CA-4A49-A8BB-35AA31C53155}" destId="{A16970C1-2AD6-462C-AA84-560C4F13BE6F}" srcOrd="1" destOrd="0" presId="urn:microsoft.com/office/officeart/2018/5/layout/IconCircleLabelList"/>
    <dgm:cxn modelId="{FFE7F9FC-5EAB-4CE1-9760-A4CE849939A6}" type="presParOf" srcId="{C5312536-58CA-4A49-A8BB-35AA31C53155}" destId="{7FAC3792-957A-4A5C-A499-90A12633B85D}" srcOrd="2" destOrd="0" presId="urn:microsoft.com/office/officeart/2018/5/layout/IconCircleLabelList"/>
    <dgm:cxn modelId="{1E5AB1FD-E893-47E5-B4C6-F40989BC7244}" type="presParOf" srcId="{7FAC3792-957A-4A5C-A499-90A12633B85D}" destId="{A782551E-A9DD-445F-BA9D-F2E0DACA37FB}" srcOrd="0" destOrd="0" presId="urn:microsoft.com/office/officeart/2018/5/layout/IconCircleLabelList"/>
    <dgm:cxn modelId="{CE84FBE5-4138-4A8C-B94F-F2B94B17C105}" type="presParOf" srcId="{7FAC3792-957A-4A5C-A499-90A12633B85D}" destId="{5CEDD1FD-A252-48F1-96F0-9626F81D259C}" srcOrd="1" destOrd="0" presId="urn:microsoft.com/office/officeart/2018/5/layout/IconCircleLabelList"/>
    <dgm:cxn modelId="{92EF041F-AC0D-4963-9309-1D32D66F9F6C}" type="presParOf" srcId="{7FAC3792-957A-4A5C-A499-90A12633B85D}" destId="{E7E5D4C8-364E-4362-BC91-FAE3D27124AF}" srcOrd="2" destOrd="0" presId="urn:microsoft.com/office/officeart/2018/5/layout/IconCircleLabelList"/>
    <dgm:cxn modelId="{500F2503-8664-44D3-8D2A-10F2BD2D8099}" type="presParOf" srcId="{7FAC3792-957A-4A5C-A499-90A12633B85D}" destId="{B999147C-B21C-44EA-AFC9-BAF741263C18}" srcOrd="3" destOrd="0" presId="urn:microsoft.com/office/officeart/2018/5/layout/IconCircleLabelList"/>
    <dgm:cxn modelId="{3ED64F15-CCF3-4696-B9A9-B5E1524B25F6}" type="presParOf" srcId="{C5312536-58CA-4A49-A8BB-35AA31C53155}" destId="{B3B977B9-400E-44D2-9C63-265E9B9E1724}" srcOrd="3" destOrd="0" presId="urn:microsoft.com/office/officeart/2018/5/layout/IconCircleLabelList"/>
    <dgm:cxn modelId="{8F37DAE0-AE80-43CF-ACDB-47F40CE30B3D}" type="presParOf" srcId="{C5312536-58CA-4A49-A8BB-35AA31C53155}" destId="{C9C87AD4-59E6-4CE0-9414-CA1361D1916A}" srcOrd="4" destOrd="0" presId="urn:microsoft.com/office/officeart/2018/5/layout/IconCircleLabelList"/>
    <dgm:cxn modelId="{AD339E7C-4C8B-47E6-874C-97A810DC9FF0}" type="presParOf" srcId="{C9C87AD4-59E6-4CE0-9414-CA1361D1916A}" destId="{C66DA39D-BC5E-45ED-9319-7F66B1A78581}" srcOrd="0" destOrd="0" presId="urn:microsoft.com/office/officeart/2018/5/layout/IconCircleLabelList"/>
    <dgm:cxn modelId="{DDA10BEB-1051-435D-82D0-390461969B20}" type="presParOf" srcId="{C9C87AD4-59E6-4CE0-9414-CA1361D1916A}" destId="{CE89CB5F-9702-4684-BA29-C531AF8D7E35}" srcOrd="1" destOrd="0" presId="urn:microsoft.com/office/officeart/2018/5/layout/IconCircleLabelList"/>
    <dgm:cxn modelId="{A2737260-6D59-41F0-8A6D-82968AACB9CA}" type="presParOf" srcId="{C9C87AD4-59E6-4CE0-9414-CA1361D1916A}" destId="{15E0F84F-A802-4B8A-903D-080F259A2925}" srcOrd="2" destOrd="0" presId="urn:microsoft.com/office/officeart/2018/5/layout/IconCircleLabelList"/>
    <dgm:cxn modelId="{5795407B-3CEC-4A97-A2AE-61C5E6F0656D}" type="presParOf" srcId="{C9C87AD4-59E6-4CE0-9414-CA1361D1916A}" destId="{2F05E6B1-4872-40E1-A3BE-6ADE7ECB406F}" srcOrd="3" destOrd="0" presId="urn:microsoft.com/office/officeart/2018/5/layout/IconCircleLabelList"/>
    <dgm:cxn modelId="{7E2DB588-5D8D-4125-A9FB-5ED1A81978D9}" type="presParOf" srcId="{C5312536-58CA-4A49-A8BB-35AA31C53155}" destId="{27109AA9-6633-45F5-A222-DF84D86EDE60}" srcOrd="5" destOrd="0" presId="urn:microsoft.com/office/officeart/2018/5/layout/IconCircleLabelList"/>
    <dgm:cxn modelId="{CF518B04-6DE8-49B1-8636-AB9C431F9C73}" type="presParOf" srcId="{C5312536-58CA-4A49-A8BB-35AA31C53155}" destId="{81E8D9BF-20B4-419A-9B62-93DFAF97E821}" srcOrd="6" destOrd="0" presId="urn:microsoft.com/office/officeart/2018/5/layout/IconCircleLabelList"/>
    <dgm:cxn modelId="{51DB1E03-84AA-4844-8AA2-BC40BACA7AEA}" type="presParOf" srcId="{81E8D9BF-20B4-419A-9B62-93DFAF97E821}" destId="{893233B9-4D73-425B-9FE4-F43CEF1F09F5}" srcOrd="0" destOrd="0" presId="urn:microsoft.com/office/officeart/2018/5/layout/IconCircleLabelList"/>
    <dgm:cxn modelId="{32EF6894-D790-4E55-98D1-829AA2B9468C}" type="presParOf" srcId="{81E8D9BF-20B4-419A-9B62-93DFAF97E821}" destId="{B425E05D-53B3-4030-98E5-ECBC72BB634C}" srcOrd="1" destOrd="0" presId="urn:microsoft.com/office/officeart/2018/5/layout/IconCircleLabelList"/>
    <dgm:cxn modelId="{04C42634-F720-4AD1-918F-A2B039AF3B19}" type="presParOf" srcId="{81E8D9BF-20B4-419A-9B62-93DFAF97E821}" destId="{7A4EB53D-A361-49CD-A208-5C9A916091AF}" srcOrd="2" destOrd="0" presId="urn:microsoft.com/office/officeart/2018/5/layout/IconCircleLabelList"/>
    <dgm:cxn modelId="{09D55177-4CB9-4448-9FE5-FE6DB8F732F1}" type="presParOf" srcId="{81E8D9BF-20B4-419A-9B62-93DFAF97E821}" destId="{AB3143B1-B2FA-4937-A30D-E102AE8AD856}"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72D9C0E-F76E-4715-9EB6-0FBDA21E69F4}" type="doc">
      <dgm:prSet loTypeId="urn:microsoft.com/office/officeart/2005/8/layout/process2" loCatId="process" qsTypeId="urn:microsoft.com/office/officeart/2005/8/quickstyle/simple1" qsCatId="simple" csTypeId="urn:microsoft.com/office/officeart/2005/8/colors/colorful1" csCatId="colorful" phldr="1"/>
      <dgm:spPr/>
      <dgm:t>
        <a:bodyPr/>
        <a:lstStyle/>
        <a:p>
          <a:endParaRPr lang="en-US"/>
        </a:p>
      </dgm:t>
    </dgm:pt>
    <dgm:pt modelId="{B9304E36-E0EF-4428-8836-651225829416}">
      <dgm:prSet/>
      <dgm:spPr/>
      <dgm:t>
        <a:bodyPr/>
        <a:lstStyle/>
        <a:p>
          <a:r>
            <a:rPr lang="en-US"/>
            <a:t>Client must have an established policy stating that regular inspections or searches will be performed at certain points and times at the facility.</a:t>
          </a:r>
        </a:p>
      </dgm:t>
    </dgm:pt>
    <dgm:pt modelId="{B4B4FF88-FB12-40D0-8EEA-4CD9F4A31926}" type="parTrans" cxnId="{F636E18E-3138-454D-A742-D793076757E7}">
      <dgm:prSet/>
      <dgm:spPr/>
      <dgm:t>
        <a:bodyPr/>
        <a:lstStyle/>
        <a:p>
          <a:endParaRPr lang="en-US"/>
        </a:p>
      </dgm:t>
    </dgm:pt>
    <dgm:pt modelId="{DCBEB3A7-2869-4941-BBC4-9AC2877121A9}" type="sibTrans" cxnId="{F636E18E-3138-454D-A742-D793076757E7}">
      <dgm:prSet/>
      <dgm:spPr/>
      <dgm:t>
        <a:bodyPr/>
        <a:lstStyle/>
        <a:p>
          <a:endParaRPr lang="en-US"/>
        </a:p>
      </dgm:t>
    </dgm:pt>
    <dgm:pt modelId="{F577939D-D691-4134-9503-1A02C2F18F11}">
      <dgm:prSet/>
      <dgm:spPr/>
      <dgm:t>
        <a:bodyPr/>
        <a:lstStyle/>
        <a:p>
          <a:r>
            <a:rPr lang="en-US"/>
            <a:t>All employees must be made aware of this upon becoming an employee.</a:t>
          </a:r>
        </a:p>
      </dgm:t>
    </dgm:pt>
    <dgm:pt modelId="{2DFD42C6-F214-40E3-8197-605BC56D71D4}" type="parTrans" cxnId="{D6066A5E-43BF-4FD3-A17C-891D09AFFA3C}">
      <dgm:prSet/>
      <dgm:spPr/>
      <dgm:t>
        <a:bodyPr/>
        <a:lstStyle/>
        <a:p>
          <a:endParaRPr lang="en-US"/>
        </a:p>
      </dgm:t>
    </dgm:pt>
    <dgm:pt modelId="{77A4CBA1-7221-4991-95B7-B9F6B39E00A8}" type="sibTrans" cxnId="{D6066A5E-43BF-4FD3-A17C-891D09AFFA3C}">
      <dgm:prSet/>
      <dgm:spPr/>
      <dgm:t>
        <a:bodyPr/>
        <a:lstStyle/>
        <a:p>
          <a:endParaRPr lang="en-US"/>
        </a:p>
      </dgm:t>
    </dgm:pt>
    <dgm:pt modelId="{E6A4B6C8-2B6D-4E71-9BCE-9E573DF7C7DC}">
      <dgm:prSet/>
      <dgm:spPr/>
      <dgm:t>
        <a:bodyPr/>
        <a:lstStyle/>
        <a:p>
          <a:r>
            <a:rPr lang="en-US" dirty="0"/>
            <a:t>Employees subject to search do so voluntarily, and no force whatsoever can be applied by a security guard during such a search.</a:t>
          </a:r>
        </a:p>
      </dgm:t>
    </dgm:pt>
    <dgm:pt modelId="{771A030D-56FC-4884-B690-71440C23F1E6}" type="parTrans" cxnId="{A1C231E4-0244-4A5D-B93E-A5DC497B08BB}">
      <dgm:prSet/>
      <dgm:spPr/>
      <dgm:t>
        <a:bodyPr/>
        <a:lstStyle/>
        <a:p>
          <a:endParaRPr lang="en-US"/>
        </a:p>
      </dgm:t>
    </dgm:pt>
    <dgm:pt modelId="{D2A7D22C-D8B8-4E06-A030-A21D307C41BD}" type="sibTrans" cxnId="{A1C231E4-0244-4A5D-B93E-A5DC497B08BB}">
      <dgm:prSet/>
      <dgm:spPr/>
      <dgm:t>
        <a:bodyPr/>
        <a:lstStyle/>
        <a:p>
          <a:endParaRPr lang="en-US"/>
        </a:p>
      </dgm:t>
    </dgm:pt>
    <dgm:pt modelId="{062FAFEA-55A6-40AA-A163-BC4406892BE1}" type="pres">
      <dgm:prSet presAssocID="{472D9C0E-F76E-4715-9EB6-0FBDA21E69F4}" presName="linearFlow" presStyleCnt="0">
        <dgm:presLayoutVars>
          <dgm:resizeHandles val="exact"/>
        </dgm:presLayoutVars>
      </dgm:prSet>
      <dgm:spPr/>
    </dgm:pt>
    <dgm:pt modelId="{39D237F9-00C9-49EC-A68F-7F90F09D8834}" type="pres">
      <dgm:prSet presAssocID="{B9304E36-E0EF-4428-8836-651225829416}" presName="node" presStyleLbl="node1" presStyleIdx="0" presStyleCnt="3">
        <dgm:presLayoutVars>
          <dgm:bulletEnabled val="1"/>
        </dgm:presLayoutVars>
      </dgm:prSet>
      <dgm:spPr/>
    </dgm:pt>
    <dgm:pt modelId="{270137B9-2CB7-4914-8BDD-11A5FCCA541E}" type="pres">
      <dgm:prSet presAssocID="{DCBEB3A7-2869-4941-BBC4-9AC2877121A9}" presName="sibTrans" presStyleLbl="sibTrans2D1" presStyleIdx="0" presStyleCnt="2"/>
      <dgm:spPr/>
    </dgm:pt>
    <dgm:pt modelId="{5AB3B145-A99C-409F-8B1A-1E9C607F8047}" type="pres">
      <dgm:prSet presAssocID="{DCBEB3A7-2869-4941-BBC4-9AC2877121A9}" presName="connectorText" presStyleLbl="sibTrans2D1" presStyleIdx="0" presStyleCnt="2"/>
      <dgm:spPr/>
    </dgm:pt>
    <dgm:pt modelId="{8AF1D57E-DD4C-4DD5-B5B8-F038918FFBE6}" type="pres">
      <dgm:prSet presAssocID="{F577939D-D691-4134-9503-1A02C2F18F11}" presName="node" presStyleLbl="node1" presStyleIdx="1" presStyleCnt="3">
        <dgm:presLayoutVars>
          <dgm:bulletEnabled val="1"/>
        </dgm:presLayoutVars>
      </dgm:prSet>
      <dgm:spPr/>
    </dgm:pt>
    <dgm:pt modelId="{B59A0173-D4DC-45F5-BAB3-34224B265368}" type="pres">
      <dgm:prSet presAssocID="{77A4CBA1-7221-4991-95B7-B9F6B39E00A8}" presName="sibTrans" presStyleLbl="sibTrans2D1" presStyleIdx="1" presStyleCnt="2"/>
      <dgm:spPr/>
    </dgm:pt>
    <dgm:pt modelId="{4CCAC377-752A-4B34-8FE8-71F00FDE199A}" type="pres">
      <dgm:prSet presAssocID="{77A4CBA1-7221-4991-95B7-B9F6B39E00A8}" presName="connectorText" presStyleLbl="sibTrans2D1" presStyleIdx="1" presStyleCnt="2"/>
      <dgm:spPr/>
    </dgm:pt>
    <dgm:pt modelId="{C6B7071F-CF7F-4F55-AD72-3FAD199E0C24}" type="pres">
      <dgm:prSet presAssocID="{E6A4B6C8-2B6D-4E71-9BCE-9E573DF7C7DC}" presName="node" presStyleLbl="node1" presStyleIdx="2" presStyleCnt="3">
        <dgm:presLayoutVars>
          <dgm:bulletEnabled val="1"/>
        </dgm:presLayoutVars>
      </dgm:prSet>
      <dgm:spPr/>
    </dgm:pt>
  </dgm:ptLst>
  <dgm:cxnLst>
    <dgm:cxn modelId="{D6066A5E-43BF-4FD3-A17C-891D09AFFA3C}" srcId="{472D9C0E-F76E-4715-9EB6-0FBDA21E69F4}" destId="{F577939D-D691-4134-9503-1A02C2F18F11}" srcOrd="1" destOrd="0" parTransId="{2DFD42C6-F214-40E3-8197-605BC56D71D4}" sibTransId="{77A4CBA1-7221-4991-95B7-B9F6B39E00A8}"/>
    <dgm:cxn modelId="{4C080A5F-22B7-452A-8CC2-CB711F0A78F0}" type="presOf" srcId="{DCBEB3A7-2869-4941-BBC4-9AC2877121A9}" destId="{5AB3B145-A99C-409F-8B1A-1E9C607F8047}" srcOrd="1" destOrd="0" presId="urn:microsoft.com/office/officeart/2005/8/layout/process2"/>
    <dgm:cxn modelId="{BA85AD43-F52D-45C9-AC4D-0E8A1A7D8994}" type="presOf" srcId="{77A4CBA1-7221-4991-95B7-B9F6B39E00A8}" destId="{4CCAC377-752A-4B34-8FE8-71F00FDE199A}" srcOrd="1" destOrd="0" presId="urn:microsoft.com/office/officeart/2005/8/layout/process2"/>
    <dgm:cxn modelId="{2730DF49-DD56-4F8A-8329-028AA00F70C7}" type="presOf" srcId="{77A4CBA1-7221-4991-95B7-B9F6B39E00A8}" destId="{B59A0173-D4DC-45F5-BAB3-34224B265368}" srcOrd="0" destOrd="0" presId="urn:microsoft.com/office/officeart/2005/8/layout/process2"/>
    <dgm:cxn modelId="{D208606E-7B1B-4D07-95AC-2FCC685FA0DD}" type="presOf" srcId="{B9304E36-E0EF-4428-8836-651225829416}" destId="{39D237F9-00C9-49EC-A68F-7F90F09D8834}" srcOrd="0" destOrd="0" presId="urn:microsoft.com/office/officeart/2005/8/layout/process2"/>
    <dgm:cxn modelId="{F636E18E-3138-454D-A742-D793076757E7}" srcId="{472D9C0E-F76E-4715-9EB6-0FBDA21E69F4}" destId="{B9304E36-E0EF-4428-8836-651225829416}" srcOrd="0" destOrd="0" parTransId="{B4B4FF88-FB12-40D0-8EEA-4CD9F4A31926}" sibTransId="{DCBEB3A7-2869-4941-BBC4-9AC2877121A9}"/>
    <dgm:cxn modelId="{B7B312A1-162F-4B8E-926D-843D18FFC64C}" type="presOf" srcId="{DCBEB3A7-2869-4941-BBC4-9AC2877121A9}" destId="{270137B9-2CB7-4914-8BDD-11A5FCCA541E}" srcOrd="0" destOrd="0" presId="urn:microsoft.com/office/officeart/2005/8/layout/process2"/>
    <dgm:cxn modelId="{196B72A9-DEDF-44AE-9A4C-58BE29367DBF}" type="presOf" srcId="{F577939D-D691-4134-9503-1A02C2F18F11}" destId="{8AF1D57E-DD4C-4DD5-B5B8-F038918FFBE6}" srcOrd="0" destOrd="0" presId="urn:microsoft.com/office/officeart/2005/8/layout/process2"/>
    <dgm:cxn modelId="{B5745ACF-7FC2-4DF8-909D-AD526FB4E0AF}" type="presOf" srcId="{472D9C0E-F76E-4715-9EB6-0FBDA21E69F4}" destId="{062FAFEA-55A6-40AA-A163-BC4406892BE1}" srcOrd="0" destOrd="0" presId="urn:microsoft.com/office/officeart/2005/8/layout/process2"/>
    <dgm:cxn modelId="{A1C231E4-0244-4A5D-B93E-A5DC497B08BB}" srcId="{472D9C0E-F76E-4715-9EB6-0FBDA21E69F4}" destId="{E6A4B6C8-2B6D-4E71-9BCE-9E573DF7C7DC}" srcOrd="2" destOrd="0" parTransId="{771A030D-56FC-4884-B690-71440C23F1E6}" sibTransId="{D2A7D22C-D8B8-4E06-A030-A21D307C41BD}"/>
    <dgm:cxn modelId="{D1D3D8F1-4EF6-4D56-B39E-D9A09FB5A192}" type="presOf" srcId="{E6A4B6C8-2B6D-4E71-9BCE-9E573DF7C7DC}" destId="{C6B7071F-CF7F-4F55-AD72-3FAD199E0C24}" srcOrd="0" destOrd="0" presId="urn:microsoft.com/office/officeart/2005/8/layout/process2"/>
    <dgm:cxn modelId="{7F814A77-C24D-4B89-B40C-F8059C2F1380}" type="presParOf" srcId="{062FAFEA-55A6-40AA-A163-BC4406892BE1}" destId="{39D237F9-00C9-49EC-A68F-7F90F09D8834}" srcOrd="0" destOrd="0" presId="urn:microsoft.com/office/officeart/2005/8/layout/process2"/>
    <dgm:cxn modelId="{65EC80A2-B330-4898-8641-EFC7F2A2A8CE}" type="presParOf" srcId="{062FAFEA-55A6-40AA-A163-BC4406892BE1}" destId="{270137B9-2CB7-4914-8BDD-11A5FCCA541E}" srcOrd="1" destOrd="0" presId="urn:microsoft.com/office/officeart/2005/8/layout/process2"/>
    <dgm:cxn modelId="{55442671-D837-4CFD-8A28-AE6BC7F272E1}" type="presParOf" srcId="{270137B9-2CB7-4914-8BDD-11A5FCCA541E}" destId="{5AB3B145-A99C-409F-8B1A-1E9C607F8047}" srcOrd="0" destOrd="0" presId="urn:microsoft.com/office/officeart/2005/8/layout/process2"/>
    <dgm:cxn modelId="{E6395C05-7016-468F-A406-313B2EEE2A07}" type="presParOf" srcId="{062FAFEA-55A6-40AA-A163-BC4406892BE1}" destId="{8AF1D57E-DD4C-4DD5-B5B8-F038918FFBE6}" srcOrd="2" destOrd="0" presId="urn:microsoft.com/office/officeart/2005/8/layout/process2"/>
    <dgm:cxn modelId="{93CB67BE-6CFA-4E82-9496-0ABE2C859A3B}" type="presParOf" srcId="{062FAFEA-55A6-40AA-A163-BC4406892BE1}" destId="{B59A0173-D4DC-45F5-BAB3-34224B265368}" srcOrd="3" destOrd="0" presId="urn:microsoft.com/office/officeart/2005/8/layout/process2"/>
    <dgm:cxn modelId="{2268DA22-909E-4C62-8FA3-282E697EB145}" type="presParOf" srcId="{B59A0173-D4DC-45F5-BAB3-34224B265368}" destId="{4CCAC377-752A-4B34-8FE8-71F00FDE199A}" srcOrd="0" destOrd="0" presId="urn:microsoft.com/office/officeart/2005/8/layout/process2"/>
    <dgm:cxn modelId="{EF04BE03-9E74-4ACB-BB2B-9C563CEEDC87}" type="presParOf" srcId="{062FAFEA-55A6-40AA-A163-BC4406892BE1}" destId="{C6B7071F-CF7F-4F55-AD72-3FAD199E0C24}"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65A075-7316-4214-96F2-5382D431EE54}">
      <dsp:nvSpPr>
        <dsp:cNvPr id="0" name=""/>
        <dsp:cNvSpPr/>
      </dsp:nvSpPr>
      <dsp:spPr>
        <a:xfrm>
          <a:off x="879" y="531758"/>
          <a:ext cx="3446412" cy="206784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Manner of Detention – the detention must be in a reasonable manner considering the offense involved and the circumstances of the detention.</a:t>
          </a:r>
        </a:p>
      </dsp:txBody>
      <dsp:txXfrm>
        <a:off x="879" y="531758"/>
        <a:ext cx="3446412" cy="2067847"/>
      </dsp:txXfrm>
    </dsp:sp>
    <dsp:sp modelId="{2566A346-C9C3-4A57-BB2C-F755AB25C052}">
      <dsp:nvSpPr>
        <dsp:cNvPr id="0" name=""/>
        <dsp:cNvSpPr/>
      </dsp:nvSpPr>
      <dsp:spPr>
        <a:xfrm>
          <a:off x="3791933" y="531758"/>
          <a:ext cx="3796706" cy="2067847"/>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Period of Detention – no longer that the time required for the earliest of the following:</a:t>
          </a:r>
        </a:p>
        <a:p>
          <a:pPr marL="171450" lvl="1" indent="-171450" algn="l" defTabSz="711200">
            <a:lnSpc>
              <a:spcPct val="90000"/>
            </a:lnSpc>
            <a:spcBef>
              <a:spcPct val="0"/>
            </a:spcBef>
            <a:spcAft>
              <a:spcPct val="15000"/>
            </a:spcAft>
            <a:buChar char="•"/>
          </a:pPr>
          <a:r>
            <a:rPr lang="en-US" sz="1600" kern="1200" dirty="0"/>
            <a:t>a. Determination that no offense has  been committed.</a:t>
          </a:r>
        </a:p>
        <a:p>
          <a:pPr marL="171450" lvl="1" indent="-171450" algn="l" defTabSz="711200">
            <a:lnSpc>
              <a:spcPct val="90000"/>
            </a:lnSpc>
            <a:spcBef>
              <a:spcPct val="0"/>
            </a:spcBef>
            <a:spcAft>
              <a:spcPct val="15000"/>
            </a:spcAft>
            <a:buChar char="•"/>
          </a:pPr>
          <a:r>
            <a:rPr lang="en-US" sz="1600" kern="1200" dirty="0"/>
            <a:t>b. Surrender of the detained person to a law enforcement officer.</a:t>
          </a:r>
        </a:p>
      </dsp:txBody>
      <dsp:txXfrm>
        <a:off x="3791933" y="531758"/>
        <a:ext cx="3796706" cy="20678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EA4A14-ABE6-41BD-9EBF-3008C76AD8DE}">
      <dsp:nvSpPr>
        <dsp:cNvPr id="0" name=""/>
        <dsp:cNvSpPr/>
      </dsp:nvSpPr>
      <dsp:spPr>
        <a:xfrm>
          <a:off x="0" y="289153"/>
          <a:ext cx="4885203" cy="530711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t>If a person under the age of 18 is detained, the security guard must make a reasonable effort to call or notify the parent or guardian of the minor in order to avoid civil liability.</a:t>
          </a:r>
          <a:endParaRPr lang="en-US" sz="3600" kern="1200" dirty="0"/>
        </a:p>
      </dsp:txBody>
      <dsp:txXfrm>
        <a:off x="238476" y="527629"/>
        <a:ext cx="4408251" cy="48301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52A78-824E-4723-BFA2-4A8BD198DB6F}">
      <dsp:nvSpPr>
        <dsp:cNvPr id="0" name=""/>
        <dsp:cNvSpPr/>
      </dsp:nvSpPr>
      <dsp:spPr>
        <a:xfrm>
          <a:off x="0" y="6364"/>
          <a:ext cx="4885203" cy="185633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dirty="0"/>
            <a:t>A security guard in North Carolina may assist law enforcement officers in effecting arrests and preventing escapes from custody when requested to do so by the law enforcement officer.</a:t>
          </a:r>
          <a:endParaRPr lang="en-US" sz="1900" kern="1200" dirty="0"/>
        </a:p>
      </dsp:txBody>
      <dsp:txXfrm>
        <a:off x="90619" y="96983"/>
        <a:ext cx="4703965" cy="1675097"/>
      </dsp:txXfrm>
    </dsp:sp>
    <dsp:sp modelId="{52CFD132-43DE-4792-9878-F65D50AEFB13}">
      <dsp:nvSpPr>
        <dsp:cNvPr id="0" name=""/>
        <dsp:cNvSpPr/>
      </dsp:nvSpPr>
      <dsp:spPr>
        <a:xfrm>
          <a:off x="0" y="1917419"/>
          <a:ext cx="4885203" cy="1953461"/>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dirty="0"/>
            <a:t>A  security guard does not incur civil or criminal liability for an invalid arrest unless the security guard knows the arrest is invalid. </a:t>
          </a:r>
          <a:endParaRPr lang="en-US" sz="1900" kern="1200" dirty="0"/>
        </a:p>
      </dsp:txBody>
      <dsp:txXfrm>
        <a:off x="95360" y="2012779"/>
        <a:ext cx="4694483" cy="1762741"/>
      </dsp:txXfrm>
    </dsp:sp>
    <dsp:sp modelId="{21D82109-5872-4B5B-B306-FF2EB8DBB0D8}">
      <dsp:nvSpPr>
        <dsp:cNvPr id="0" name=""/>
        <dsp:cNvSpPr/>
      </dsp:nvSpPr>
      <dsp:spPr>
        <a:xfrm>
          <a:off x="0" y="3925600"/>
          <a:ext cx="4885203" cy="1953461"/>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dirty="0"/>
            <a:t>There is no justification for willful, malicious or criminally negligent conduct by a security guard who injures or endangers any person or property, nor is there any excuse or justification for the use of unreasonable or excessive force.</a:t>
          </a:r>
          <a:endParaRPr lang="en-US" sz="1900" kern="1200" dirty="0"/>
        </a:p>
      </dsp:txBody>
      <dsp:txXfrm>
        <a:off x="95360" y="4020960"/>
        <a:ext cx="4694483" cy="17627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620FB5-7974-47FC-A71C-0EE1082670D4}">
      <dsp:nvSpPr>
        <dsp:cNvPr id="0" name=""/>
        <dsp:cNvSpPr/>
      </dsp:nvSpPr>
      <dsp:spPr>
        <a:xfrm>
          <a:off x="750053" y="63531"/>
          <a:ext cx="1156811" cy="1156811"/>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DEE45E-63F0-41A7-A55E-325749E8431E}">
      <dsp:nvSpPr>
        <dsp:cNvPr id="0" name=""/>
        <dsp:cNvSpPr/>
      </dsp:nvSpPr>
      <dsp:spPr>
        <a:xfrm>
          <a:off x="996586" y="310064"/>
          <a:ext cx="663744" cy="6637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F3C310-485F-4FA0-B998-0FB2D36574D0}">
      <dsp:nvSpPr>
        <dsp:cNvPr id="0" name=""/>
        <dsp:cNvSpPr/>
      </dsp:nvSpPr>
      <dsp:spPr>
        <a:xfrm>
          <a:off x="380252" y="1580661"/>
          <a:ext cx="1896412"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b="1" kern="1200" dirty="0"/>
            <a:t>Be professional</a:t>
          </a:r>
          <a:endParaRPr lang="en-US" sz="2000" kern="1200" dirty="0"/>
        </a:p>
      </dsp:txBody>
      <dsp:txXfrm>
        <a:off x="380252" y="1580661"/>
        <a:ext cx="1896412" cy="1125000"/>
      </dsp:txXfrm>
    </dsp:sp>
    <dsp:sp modelId="{A782551E-A9DD-445F-BA9D-F2E0DACA37FB}">
      <dsp:nvSpPr>
        <dsp:cNvPr id="0" name=""/>
        <dsp:cNvSpPr/>
      </dsp:nvSpPr>
      <dsp:spPr>
        <a:xfrm>
          <a:off x="2978338" y="63531"/>
          <a:ext cx="1156811" cy="1156811"/>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EDD1FD-A252-48F1-96F0-9626F81D259C}">
      <dsp:nvSpPr>
        <dsp:cNvPr id="0" name=""/>
        <dsp:cNvSpPr/>
      </dsp:nvSpPr>
      <dsp:spPr>
        <a:xfrm>
          <a:off x="3224871" y="310064"/>
          <a:ext cx="663744" cy="66374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99147C-B21C-44EA-AFC9-BAF741263C18}">
      <dsp:nvSpPr>
        <dsp:cNvPr id="0" name=""/>
        <dsp:cNvSpPr/>
      </dsp:nvSpPr>
      <dsp:spPr>
        <a:xfrm>
          <a:off x="2608537" y="1580661"/>
          <a:ext cx="1896412"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b="1" kern="1200" dirty="0"/>
            <a:t>Always remain alert </a:t>
          </a:r>
          <a:endParaRPr lang="en-US" sz="2000" kern="1200" dirty="0"/>
        </a:p>
      </dsp:txBody>
      <dsp:txXfrm>
        <a:off x="2608537" y="1580661"/>
        <a:ext cx="1896412" cy="1125000"/>
      </dsp:txXfrm>
    </dsp:sp>
    <dsp:sp modelId="{C66DA39D-BC5E-45ED-9319-7F66B1A78581}">
      <dsp:nvSpPr>
        <dsp:cNvPr id="0" name=""/>
        <dsp:cNvSpPr/>
      </dsp:nvSpPr>
      <dsp:spPr>
        <a:xfrm>
          <a:off x="750053" y="3179764"/>
          <a:ext cx="1156811" cy="115681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89CB5F-9702-4684-BA29-C531AF8D7E35}">
      <dsp:nvSpPr>
        <dsp:cNvPr id="0" name=""/>
        <dsp:cNvSpPr/>
      </dsp:nvSpPr>
      <dsp:spPr>
        <a:xfrm>
          <a:off x="996586" y="3426298"/>
          <a:ext cx="663744" cy="6637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05E6B1-4872-40E1-A3BE-6ADE7ECB406F}">
      <dsp:nvSpPr>
        <dsp:cNvPr id="0" name=""/>
        <dsp:cNvSpPr/>
      </dsp:nvSpPr>
      <dsp:spPr>
        <a:xfrm>
          <a:off x="380252" y="4696894"/>
          <a:ext cx="1896412"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b="1" kern="1200" dirty="0"/>
            <a:t>Be prepared to protect yourself as     well as others</a:t>
          </a:r>
          <a:endParaRPr lang="en-US" sz="2000" kern="1200" dirty="0"/>
        </a:p>
      </dsp:txBody>
      <dsp:txXfrm>
        <a:off x="380252" y="4696894"/>
        <a:ext cx="1896412" cy="1125000"/>
      </dsp:txXfrm>
    </dsp:sp>
    <dsp:sp modelId="{893233B9-4D73-425B-9FE4-F43CEF1F09F5}">
      <dsp:nvSpPr>
        <dsp:cNvPr id="0" name=""/>
        <dsp:cNvSpPr/>
      </dsp:nvSpPr>
      <dsp:spPr>
        <a:xfrm>
          <a:off x="2978338" y="3179764"/>
          <a:ext cx="1156811" cy="1156811"/>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25E05D-53B3-4030-98E5-ECBC72BB634C}">
      <dsp:nvSpPr>
        <dsp:cNvPr id="0" name=""/>
        <dsp:cNvSpPr/>
      </dsp:nvSpPr>
      <dsp:spPr>
        <a:xfrm>
          <a:off x="3224871" y="3426298"/>
          <a:ext cx="663744" cy="66374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3143B1-B2FA-4937-A30D-E102AE8AD856}">
      <dsp:nvSpPr>
        <dsp:cNvPr id="0" name=""/>
        <dsp:cNvSpPr/>
      </dsp:nvSpPr>
      <dsp:spPr>
        <a:xfrm>
          <a:off x="2608537" y="4696894"/>
          <a:ext cx="1896412"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b="1" kern="1200" dirty="0"/>
            <a:t>Never make a detention alone is at all possible</a:t>
          </a:r>
          <a:endParaRPr lang="en-US" sz="2300" kern="1200" dirty="0"/>
        </a:p>
      </dsp:txBody>
      <dsp:txXfrm>
        <a:off x="2608537" y="4696894"/>
        <a:ext cx="1896412" cy="1125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D237F9-00C9-49EC-A68F-7F90F09D8834}">
      <dsp:nvSpPr>
        <dsp:cNvPr id="0" name=""/>
        <dsp:cNvSpPr/>
      </dsp:nvSpPr>
      <dsp:spPr>
        <a:xfrm>
          <a:off x="540245" y="0"/>
          <a:ext cx="3789164" cy="127635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Client must have an established policy stating that regular inspections or searches will be performed at certain points and times at the facility.</a:t>
          </a:r>
        </a:p>
      </dsp:txBody>
      <dsp:txXfrm>
        <a:off x="577628" y="37383"/>
        <a:ext cx="3714398" cy="1201584"/>
      </dsp:txXfrm>
    </dsp:sp>
    <dsp:sp modelId="{270137B9-2CB7-4914-8BDD-11A5FCCA541E}">
      <dsp:nvSpPr>
        <dsp:cNvPr id="0" name=""/>
        <dsp:cNvSpPr/>
      </dsp:nvSpPr>
      <dsp:spPr>
        <a:xfrm rot="5400000">
          <a:off x="2195512" y="1308258"/>
          <a:ext cx="478631" cy="57435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262521" y="1356121"/>
        <a:ext cx="344615" cy="335042"/>
      </dsp:txXfrm>
    </dsp:sp>
    <dsp:sp modelId="{8AF1D57E-DD4C-4DD5-B5B8-F038918FFBE6}">
      <dsp:nvSpPr>
        <dsp:cNvPr id="0" name=""/>
        <dsp:cNvSpPr/>
      </dsp:nvSpPr>
      <dsp:spPr>
        <a:xfrm>
          <a:off x="540245" y="1914524"/>
          <a:ext cx="3789164" cy="127635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All employees must be made aware of this upon becoming an employee.</a:t>
          </a:r>
        </a:p>
      </dsp:txBody>
      <dsp:txXfrm>
        <a:off x="577628" y="1951907"/>
        <a:ext cx="3714398" cy="1201584"/>
      </dsp:txXfrm>
    </dsp:sp>
    <dsp:sp modelId="{B59A0173-D4DC-45F5-BAB3-34224B265368}">
      <dsp:nvSpPr>
        <dsp:cNvPr id="0" name=""/>
        <dsp:cNvSpPr/>
      </dsp:nvSpPr>
      <dsp:spPr>
        <a:xfrm rot="5400000">
          <a:off x="2195512" y="3222783"/>
          <a:ext cx="478631" cy="57435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262521" y="3270646"/>
        <a:ext cx="344615" cy="335042"/>
      </dsp:txXfrm>
    </dsp:sp>
    <dsp:sp modelId="{C6B7071F-CF7F-4F55-AD72-3FAD199E0C24}">
      <dsp:nvSpPr>
        <dsp:cNvPr id="0" name=""/>
        <dsp:cNvSpPr/>
      </dsp:nvSpPr>
      <dsp:spPr>
        <a:xfrm>
          <a:off x="540245" y="3829050"/>
          <a:ext cx="3789164" cy="127635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Employees subject to search do so voluntarily, and no force whatsoever can be applied by a security guard during such a search.</a:t>
          </a:r>
        </a:p>
      </dsp:txBody>
      <dsp:txXfrm>
        <a:off x="577628" y="3866433"/>
        <a:ext cx="3714398" cy="120158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863CF1-F65C-478A-BF29-EB95029716AC}" type="datetimeFigureOut">
              <a:rPr lang="en-US" smtClean="0"/>
              <a:t>9/3/2020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3A25C1-98EE-40E7-A409-EA8B04A3F824}" type="slidenum">
              <a:rPr lang="en-US" smtClean="0"/>
              <a:t>‹#›</a:t>
            </a:fld>
            <a:endParaRPr lang="en-US" dirty="0"/>
          </a:p>
        </p:txBody>
      </p:sp>
    </p:spTree>
    <p:extLst>
      <p:ext uri="{BB962C8B-B14F-4D97-AF65-F5344CB8AC3E}">
        <p14:creationId xmlns:p14="http://schemas.microsoft.com/office/powerpoint/2010/main" val="2381973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1E499FB-DA61-460B-9D3A-4871CF9E08E9}"/>
              </a:ext>
            </a:extLst>
          </p:cNvPr>
          <p:cNvSpPr>
            <a:spLocks noGrp="1" noChangeArrowheads="1"/>
          </p:cNvSpPr>
          <p:nvPr>
            <p:ph type="hdr" sz="quarter"/>
          </p:nvPr>
        </p:nvSpPr>
        <p:spPr>
          <a:ln/>
        </p:spPr>
        <p:txBody>
          <a:bodyPr/>
          <a:lstStyle/>
          <a:p>
            <a:r>
              <a:rPr lang="en-US" altLang="en-US" dirty="0"/>
              <a:t>Private Protective Services</a:t>
            </a:r>
          </a:p>
        </p:txBody>
      </p:sp>
      <p:sp>
        <p:nvSpPr>
          <p:cNvPr id="5" name="Rectangle 6">
            <a:extLst>
              <a:ext uri="{FF2B5EF4-FFF2-40B4-BE49-F238E27FC236}">
                <a16:creationId xmlns:a16="http://schemas.microsoft.com/office/drawing/2014/main" id="{265452DE-8114-4A81-B7E8-9F88CAACC63C}"/>
              </a:ext>
            </a:extLst>
          </p:cNvPr>
          <p:cNvSpPr>
            <a:spLocks noGrp="1" noChangeArrowheads="1"/>
          </p:cNvSpPr>
          <p:nvPr>
            <p:ph type="ftr" sz="quarter" idx="4"/>
          </p:nvPr>
        </p:nvSpPr>
        <p:spPr>
          <a:ln/>
        </p:spPr>
        <p:txBody>
          <a:bodyPr/>
          <a:lstStyle/>
          <a:p>
            <a:r>
              <a:rPr lang="en-US" altLang="en-US" dirty="0"/>
              <a:t>Basic Security Officer Training - Legal Issues for Security Officers</a:t>
            </a:r>
          </a:p>
        </p:txBody>
      </p:sp>
      <p:sp>
        <p:nvSpPr>
          <p:cNvPr id="6" name="Rectangle 7">
            <a:extLst>
              <a:ext uri="{FF2B5EF4-FFF2-40B4-BE49-F238E27FC236}">
                <a16:creationId xmlns:a16="http://schemas.microsoft.com/office/drawing/2014/main" id="{B72FFE02-52DC-489A-B03D-2989BFD1ED49}"/>
              </a:ext>
            </a:extLst>
          </p:cNvPr>
          <p:cNvSpPr>
            <a:spLocks noGrp="1" noChangeArrowheads="1"/>
          </p:cNvSpPr>
          <p:nvPr>
            <p:ph type="sldNum" sz="quarter" idx="5"/>
          </p:nvPr>
        </p:nvSpPr>
        <p:spPr>
          <a:ln/>
        </p:spPr>
        <p:txBody>
          <a:bodyPr/>
          <a:lstStyle/>
          <a:p>
            <a:fld id="{BD1618D2-CED1-41AD-B49C-E286C61E2AC7}" type="slidenum">
              <a:rPr lang="en-US" altLang="en-US"/>
              <a:pPr/>
              <a:t>1</a:t>
            </a:fld>
            <a:endParaRPr lang="en-US" altLang="en-US" dirty="0"/>
          </a:p>
        </p:txBody>
      </p:sp>
      <p:sp>
        <p:nvSpPr>
          <p:cNvPr id="26626" name="Rectangle 2">
            <a:extLst>
              <a:ext uri="{FF2B5EF4-FFF2-40B4-BE49-F238E27FC236}">
                <a16:creationId xmlns:a16="http://schemas.microsoft.com/office/drawing/2014/main" id="{F1F6891D-28AF-4F46-89FA-C26527926F20}"/>
              </a:ext>
            </a:extLst>
          </p:cNvPr>
          <p:cNvSpPr>
            <a:spLocks noGrp="1" noRot="1" noChangeAspect="1" noChangeArrowheads="1" noTextEdit="1"/>
          </p:cNvSpPr>
          <p:nvPr>
            <p:ph type="sldImg"/>
          </p:nvPr>
        </p:nvSpPr>
        <p:spPr>
          <a:xfrm>
            <a:off x="1371600" y="1143000"/>
            <a:ext cx="4114800" cy="3086100"/>
          </a:xfrm>
          <a:ln/>
        </p:spPr>
      </p:sp>
      <p:sp>
        <p:nvSpPr>
          <p:cNvPr id="26627" name="Rectangle 3">
            <a:extLst>
              <a:ext uri="{FF2B5EF4-FFF2-40B4-BE49-F238E27FC236}">
                <a16:creationId xmlns:a16="http://schemas.microsoft.com/office/drawing/2014/main" id="{93D824BB-6D5F-429B-9A98-3D43A2285CE5}"/>
              </a:ext>
            </a:extLst>
          </p:cNvPr>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3A25C1-98EE-40E7-A409-EA8B04A3F824}" type="slidenum">
              <a:rPr lang="en-US" smtClean="0"/>
              <a:t>2</a:t>
            </a:fld>
            <a:endParaRPr lang="en-US" dirty="0"/>
          </a:p>
        </p:txBody>
      </p:sp>
    </p:spTree>
    <p:extLst>
      <p:ext uri="{BB962C8B-B14F-4D97-AF65-F5344CB8AC3E}">
        <p14:creationId xmlns:p14="http://schemas.microsoft.com/office/powerpoint/2010/main" val="4252501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3A25C1-98EE-40E7-A409-EA8B04A3F824}" type="slidenum">
              <a:rPr lang="en-US" smtClean="0"/>
              <a:t>3</a:t>
            </a:fld>
            <a:endParaRPr lang="en-US" dirty="0"/>
          </a:p>
        </p:txBody>
      </p:sp>
    </p:spTree>
    <p:extLst>
      <p:ext uri="{BB962C8B-B14F-4D97-AF65-F5344CB8AC3E}">
        <p14:creationId xmlns:p14="http://schemas.microsoft.com/office/powerpoint/2010/main" val="3593493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3A25C1-98EE-40E7-A409-EA8B04A3F824}" type="slidenum">
              <a:rPr lang="en-US" smtClean="0"/>
              <a:t>4</a:t>
            </a:fld>
            <a:endParaRPr lang="en-US" dirty="0"/>
          </a:p>
        </p:txBody>
      </p:sp>
    </p:spTree>
    <p:extLst>
      <p:ext uri="{BB962C8B-B14F-4D97-AF65-F5344CB8AC3E}">
        <p14:creationId xmlns:p14="http://schemas.microsoft.com/office/powerpoint/2010/main" val="3814606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C46491C-2538-4CD7-9654-4FC0A07775A3}" type="datetimeFigureOut">
              <a:rPr lang="en-US" smtClean="0"/>
              <a:t>9/3/2020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15582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46491C-2538-4CD7-9654-4FC0A07775A3}" type="datetimeFigureOut">
              <a:rPr lang="en-US" smtClean="0"/>
              <a:t>9/3/2020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684259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46491C-2538-4CD7-9654-4FC0A07775A3}" type="datetimeFigureOut">
              <a:rPr lang="en-US" smtClean="0"/>
              <a:t>9/3/2020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2216874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2"/>
            </a:gs>
            <a:gs pos="50000">
              <a:schemeClr val="bg1"/>
            </a:gs>
            <a:gs pos="100000">
              <a:schemeClr val="bg2"/>
            </a:gs>
          </a:gsLst>
          <a:lin ang="0" scaled="1"/>
        </a:gradFill>
        <a:effectLst>
          <a:outerShdw dist="107763" dir="2700000" algn="ctr" rotWithShape="0">
            <a:srgbClr val="000000"/>
          </a:outerShdw>
        </a:effectLst>
      </p:bgPr>
    </p:bg>
    <p:spTree>
      <p:nvGrpSpPr>
        <p:cNvPr id="1" name=""/>
        <p:cNvGrpSpPr/>
        <p:nvPr/>
      </p:nvGrpSpPr>
      <p:grpSpPr>
        <a:xfrm>
          <a:off x="0" y="0"/>
          <a:ext cx="0" cy="0"/>
          <a:chOff x="0" y="0"/>
          <a:chExt cx="0" cy="0"/>
        </a:xfrm>
      </p:grpSpPr>
      <p:grpSp>
        <p:nvGrpSpPr>
          <p:cNvPr id="4098" name="Group 2">
            <a:extLst>
              <a:ext uri="{FF2B5EF4-FFF2-40B4-BE49-F238E27FC236}">
                <a16:creationId xmlns:a16="http://schemas.microsoft.com/office/drawing/2014/main" id="{F755C9A8-6789-4F38-A893-87E16948C4C3}"/>
              </a:ext>
            </a:extLst>
          </p:cNvPr>
          <p:cNvGrpSpPr>
            <a:grpSpLocks/>
          </p:cNvGrpSpPr>
          <p:nvPr/>
        </p:nvGrpSpPr>
        <p:grpSpPr bwMode="auto">
          <a:xfrm>
            <a:off x="0" y="0"/>
            <a:ext cx="9144000" cy="6918325"/>
            <a:chOff x="0" y="0"/>
            <a:chExt cx="5760" cy="4358"/>
          </a:xfrm>
        </p:grpSpPr>
        <p:sp>
          <p:nvSpPr>
            <p:cNvPr id="4099" name="Rectangle 3">
              <a:extLst>
                <a:ext uri="{FF2B5EF4-FFF2-40B4-BE49-F238E27FC236}">
                  <a16:creationId xmlns:a16="http://schemas.microsoft.com/office/drawing/2014/main" id="{72DECD26-9AE0-4CE2-AA1F-68A9712AA984}"/>
                </a:ext>
              </a:extLst>
            </p:cNvPr>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dirty="0"/>
            </a:p>
          </p:txBody>
        </p:sp>
        <p:sp>
          <p:nvSpPr>
            <p:cNvPr id="4100" name="Freeform 4">
              <a:extLst>
                <a:ext uri="{FF2B5EF4-FFF2-40B4-BE49-F238E27FC236}">
                  <a16:creationId xmlns:a16="http://schemas.microsoft.com/office/drawing/2014/main" id="{B88C5C4C-42A9-4C2F-8186-0D464954B520}"/>
                </a:ext>
              </a:extLst>
            </p:cNvPr>
            <p:cNvSpPr>
              <a:spLocks/>
            </p:cNvSpPr>
            <p:nvPr/>
          </p:nvSpPr>
          <p:spPr bwMode="invGray">
            <a:xfrm>
              <a:off x="0" y="0"/>
              <a:ext cx="5760" cy="1344"/>
            </a:xfrm>
            <a:custGeom>
              <a:avLst/>
              <a:gdLst>
                <a:gd name="T0" fmla="*/ 0 w 5760"/>
                <a:gd name="T1" fmla="*/ 0 h 1104"/>
                <a:gd name="T2" fmla="*/ 5760 w 5760"/>
                <a:gd name="T3" fmla="*/ 0 h 1104"/>
                <a:gd name="T4" fmla="*/ 5760 w 5760"/>
                <a:gd name="T5" fmla="*/ 720 h 1104"/>
                <a:gd name="T6" fmla="*/ 3600 w 5760"/>
                <a:gd name="T7" fmla="*/ 624 h 1104"/>
                <a:gd name="T8" fmla="*/ 0 w 5760"/>
                <a:gd name="T9" fmla="*/ 1000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dirty="0"/>
            </a:p>
          </p:txBody>
        </p:sp>
        <p:sp>
          <p:nvSpPr>
            <p:cNvPr id="4101" name="Freeform 5">
              <a:extLst>
                <a:ext uri="{FF2B5EF4-FFF2-40B4-BE49-F238E27FC236}">
                  <a16:creationId xmlns:a16="http://schemas.microsoft.com/office/drawing/2014/main" id="{E5925290-035F-4361-80D4-800817388E9F}"/>
                </a:ext>
              </a:extLst>
            </p:cNvPr>
            <p:cNvSpPr>
              <a:spLocks/>
            </p:cNvSpPr>
            <p:nvPr/>
          </p:nvSpPr>
          <p:spPr bwMode="invGray">
            <a:xfrm>
              <a:off x="0" y="733"/>
              <a:ext cx="5760" cy="3587"/>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4102" name="Freeform 6">
              <a:extLst>
                <a:ext uri="{FF2B5EF4-FFF2-40B4-BE49-F238E27FC236}">
                  <a16:creationId xmlns:a16="http://schemas.microsoft.com/office/drawing/2014/main" id="{32848DF5-2846-4577-A453-63F61FE5E593}"/>
                </a:ext>
              </a:extLst>
            </p:cNvPr>
            <p:cNvSpPr>
              <a:spLocks/>
            </p:cNvSpPr>
            <p:nvPr/>
          </p:nvSpPr>
          <p:spPr bwMode="invGray">
            <a:xfrm>
              <a:off x="0" y="184"/>
              <a:ext cx="5760" cy="538"/>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dirty="0"/>
            </a:p>
          </p:txBody>
        </p:sp>
        <p:sp>
          <p:nvSpPr>
            <p:cNvPr id="4103" name="Freeform 7">
              <a:extLst>
                <a:ext uri="{FF2B5EF4-FFF2-40B4-BE49-F238E27FC236}">
                  <a16:creationId xmlns:a16="http://schemas.microsoft.com/office/drawing/2014/main" id="{D700E46E-8E2B-4D67-A53E-99CD43EB06FC}"/>
                </a:ext>
              </a:extLst>
            </p:cNvPr>
            <p:cNvSpPr>
              <a:spLocks/>
            </p:cNvSpPr>
            <p:nvPr/>
          </p:nvSpPr>
          <p:spPr bwMode="hidden">
            <a:xfrm>
              <a:off x="0" y="1515"/>
              <a:ext cx="5760" cy="674"/>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4104" name="Freeform 8">
              <a:extLst>
                <a:ext uri="{FF2B5EF4-FFF2-40B4-BE49-F238E27FC236}">
                  <a16:creationId xmlns:a16="http://schemas.microsoft.com/office/drawing/2014/main" id="{7FFA95D9-A8FD-443F-87F8-1917B3354BF7}"/>
                </a:ext>
              </a:extLst>
            </p:cNvPr>
            <p:cNvSpPr>
              <a:spLocks/>
            </p:cNvSpPr>
            <p:nvPr/>
          </p:nvSpPr>
          <p:spPr bwMode="white">
            <a:xfrm>
              <a:off x="1560" y="959"/>
              <a:ext cx="4200" cy="3361"/>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dirty="0"/>
            </a:p>
          </p:txBody>
        </p:sp>
        <p:sp>
          <p:nvSpPr>
            <p:cNvPr id="4105" name="Freeform 9">
              <a:extLst>
                <a:ext uri="{FF2B5EF4-FFF2-40B4-BE49-F238E27FC236}">
                  <a16:creationId xmlns:a16="http://schemas.microsoft.com/office/drawing/2014/main" id="{8AD10D9C-3E6F-481D-8EC5-8AA028AA64C8}"/>
                </a:ext>
              </a:extLst>
            </p:cNvPr>
            <p:cNvSpPr>
              <a:spLocks/>
            </p:cNvSpPr>
            <p:nvPr/>
          </p:nvSpPr>
          <p:spPr bwMode="invGray">
            <a:xfrm>
              <a:off x="0" y="2169"/>
              <a:ext cx="5760" cy="1925"/>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4106" name="Freeform 10">
              <a:extLst>
                <a:ext uri="{FF2B5EF4-FFF2-40B4-BE49-F238E27FC236}">
                  <a16:creationId xmlns:a16="http://schemas.microsoft.com/office/drawing/2014/main" id="{B4BF36A5-42F0-4B5F-95DA-366201B355AB}"/>
                </a:ext>
              </a:extLst>
            </p:cNvPr>
            <p:cNvSpPr>
              <a:spLocks/>
            </p:cNvSpPr>
            <p:nvPr/>
          </p:nvSpPr>
          <p:spPr bwMode="white">
            <a:xfrm>
              <a:off x="0" y="2238"/>
              <a:ext cx="3929" cy="2120"/>
            </a:xfrm>
            <a:custGeom>
              <a:avLst/>
              <a:gdLst>
                <a:gd name="T0" fmla="*/ 0 w 4196"/>
                <a:gd name="T1" fmla="*/ 415 h 2120"/>
                <a:gd name="T2" fmla="*/ 0 w 4196"/>
                <a:gd name="T3" fmla="*/ 508 h 2120"/>
                <a:gd name="T4" fmla="*/ 1933 w 4196"/>
                <a:gd name="T5" fmla="*/ 229 h 2120"/>
                <a:gd name="T6" fmla="*/ 3920 w 4196"/>
                <a:gd name="T7" fmla="*/ 1055 h 2120"/>
                <a:gd name="T8" fmla="*/ 3587 w 4196"/>
                <a:gd name="T9" fmla="*/ 2082 h 2120"/>
                <a:gd name="T10" fmla="*/ 3947 w 4196"/>
                <a:gd name="T11" fmla="*/ 829 h 2120"/>
                <a:gd name="T12" fmla="*/ 2253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4107" name="Rectangle 11">
            <a:extLst>
              <a:ext uri="{FF2B5EF4-FFF2-40B4-BE49-F238E27FC236}">
                <a16:creationId xmlns:a16="http://schemas.microsoft.com/office/drawing/2014/main" id="{78973196-99AA-4A8E-99E7-A4CD47F9FF53}"/>
              </a:ext>
            </a:extLst>
          </p:cNvPr>
          <p:cNvSpPr>
            <a:spLocks noGrp="1" noChangeArrowheads="1"/>
          </p:cNvSpPr>
          <p:nvPr>
            <p:ph type="ctrTitle"/>
          </p:nvPr>
        </p:nvSpPr>
        <p:spPr>
          <a:xfrm>
            <a:off x="685800" y="2286000"/>
            <a:ext cx="7772400" cy="1143000"/>
          </a:xfrm>
        </p:spPr>
        <p:txBody>
          <a:bodyPr/>
          <a:lstStyle>
            <a:lvl1pPr>
              <a:defRPr/>
            </a:lvl1pPr>
          </a:lstStyle>
          <a:p>
            <a:pPr lvl="0"/>
            <a:r>
              <a:rPr lang="en-US" altLang="en-US" noProof="0"/>
              <a:t>Click to edit Master title style</a:t>
            </a:r>
          </a:p>
        </p:txBody>
      </p:sp>
      <p:sp>
        <p:nvSpPr>
          <p:cNvPr id="4108" name="Rectangle 12">
            <a:extLst>
              <a:ext uri="{FF2B5EF4-FFF2-40B4-BE49-F238E27FC236}">
                <a16:creationId xmlns:a16="http://schemas.microsoft.com/office/drawing/2014/main" id="{A5ED0315-16F0-47B7-B527-3C4C2394B1EB}"/>
              </a:ext>
            </a:extLst>
          </p:cNvPr>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altLang="en-US" noProof="0"/>
              <a:t>Click to edit Master subtitle style</a:t>
            </a:r>
          </a:p>
        </p:txBody>
      </p:sp>
      <p:sp>
        <p:nvSpPr>
          <p:cNvPr id="4109" name="Rectangle 13">
            <a:extLst>
              <a:ext uri="{FF2B5EF4-FFF2-40B4-BE49-F238E27FC236}">
                <a16:creationId xmlns:a16="http://schemas.microsoft.com/office/drawing/2014/main" id="{D1204638-9B68-45ED-9EE9-DF4E1ADC61FD}"/>
              </a:ext>
            </a:extLst>
          </p:cNvPr>
          <p:cNvSpPr>
            <a:spLocks noGrp="1" noChangeArrowheads="1"/>
          </p:cNvSpPr>
          <p:nvPr>
            <p:ph type="dt" sz="quarter" idx="2"/>
          </p:nvPr>
        </p:nvSpPr>
        <p:spPr>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0"/>
              </a:spcBef>
              <a:defRPr/>
            </a:lvl1pPr>
          </a:lstStyle>
          <a:p>
            <a:endParaRPr lang="en-US" altLang="en-US" dirty="0"/>
          </a:p>
        </p:txBody>
      </p:sp>
      <p:sp>
        <p:nvSpPr>
          <p:cNvPr id="4110" name="Rectangle 14">
            <a:extLst>
              <a:ext uri="{FF2B5EF4-FFF2-40B4-BE49-F238E27FC236}">
                <a16:creationId xmlns:a16="http://schemas.microsoft.com/office/drawing/2014/main" id="{6479E781-A383-4548-AD59-AF924BF19450}"/>
              </a:ext>
            </a:extLst>
          </p:cNvPr>
          <p:cNvSpPr>
            <a:spLocks noGrp="1" noChangeArrowheads="1"/>
          </p:cNvSpPr>
          <p:nvPr>
            <p:ph type="ftr" sz="quarter" idx="3"/>
          </p:nvPr>
        </p:nvSpPr>
        <p:spPr>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0"/>
              </a:spcBef>
              <a:defRPr/>
            </a:lvl1pPr>
          </a:lstStyle>
          <a:p>
            <a:endParaRPr lang="en-US" altLang="en-US" dirty="0"/>
          </a:p>
        </p:txBody>
      </p:sp>
      <p:sp>
        <p:nvSpPr>
          <p:cNvPr id="4111" name="Rectangle 15">
            <a:extLst>
              <a:ext uri="{FF2B5EF4-FFF2-40B4-BE49-F238E27FC236}">
                <a16:creationId xmlns:a16="http://schemas.microsoft.com/office/drawing/2014/main" id="{B55B7161-D132-4642-89DF-B241B6DBC03D}"/>
              </a:ext>
            </a:extLst>
          </p:cNvPr>
          <p:cNvSpPr>
            <a:spLocks noGrp="1" noChangeArrowheads="1"/>
          </p:cNvSpPr>
          <p:nvPr>
            <p:ph type="sldNum" sz="quarter" idx="4"/>
          </p:nvPr>
        </p:nvSpPr>
        <p:spPr>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0"/>
              </a:spcBef>
              <a:defRPr/>
            </a:lvl1pPr>
          </a:lstStyle>
          <a:p>
            <a:fld id="{802618C5-6E0B-4152-9A63-1F5C356D290E}" type="slidenum">
              <a:rPr lang="en-US" altLang="en-US"/>
              <a:pPr/>
              <a:t>‹#›</a:t>
            </a:fld>
            <a:endParaRPr lang="en-US" altLang="en-US" dirty="0"/>
          </a:p>
        </p:txBody>
      </p:sp>
    </p:spTree>
    <p:extLst>
      <p:ext uri="{BB962C8B-B14F-4D97-AF65-F5344CB8AC3E}">
        <p14:creationId xmlns:p14="http://schemas.microsoft.com/office/powerpoint/2010/main" val="30760248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E4FAA-625E-4B0D-9F84-A6A090EB48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AB2A37-D3F9-409B-A326-66AFCFB729F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2CC76-91D3-4E1D-ACBA-4B5F03528AF9}"/>
              </a:ext>
            </a:extLst>
          </p:cNvPr>
          <p:cNvSpPr>
            <a:spLocks noGrp="1"/>
          </p:cNvSpPr>
          <p:nvPr>
            <p:ph type="dt" sz="half" idx="10"/>
          </p:nvPr>
        </p:nvSpPr>
        <p:spPr/>
        <p:txBody>
          <a:bodyPr/>
          <a:lstStyle>
            <a:lvl1pPr>
              <a:defRPr/>
            </a:lvl1pPr>
          </a:lstStyle>
          <a:p>
            <a:endParaRPr lang="en-US" altLang="en-US" dirty="0"/>
          </a:p>
        </p:txBody>
      </p:sp>
      <p:sp>
        <p:nvSpPr>
          <p:cNvPr id="5" name="Footer Placeholder 4">
            <a:extLst>
              <a:ext uri="{FF2B5EF4-FFF2-40B4-BE49-F238E27FC236}">
                <a16:creationId xmlns:a16="http://schemas.microsoft.com/office/drawing/2014/main" id="{18DD2A6E-0E94-4ED2-B242-3307B3D4D71A}"/>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EFD9EC3A-9084-4216-B433-6B50340CF287}"/>
              </a:ext>
            </a:extLst>
          </p:cNvPr>
          <p:cNvSpPr>
            <a:spLocks noGrp="1"/>
          </p:cNvSpPr>
          <p:nvPr>
            <p:ph type="sldNum" sz="quarter" idx="12"/>
          </p:nvPr>
        </p:nvSpPr>
        <p:spPr/>
        <p:txBody>
          <a:bodyPr/>
          <a:lstStyle>
            <a:lvl1pPr>
              <a:defRPr/>
            </a:lvl1pPr>
          </a:lstStyle>
          <a:p>
            <a:fld id="{FC72E50D-5686-49B6-B795-03A77BF5E512}" type="slidenum">
              <a:rPr lang="en-US" altLang="en-US"/>
              <a:pPr/>
              <a:t>‹#›</a:t>
            </a:fld>
            <a:endParaRPr lang="en-US" altLang="en-US" dirty="0"/>
          </a:p>
        </p:txBody>
      </p:sp>
    </p:spTree>
    <p:extLst>
      <p:ext uri="{BB962C8B-B14F-4D97-AF65-F5344CB8AC3E}">
        <p14:creationId xmlns:p14="http://schemas.microsoft.com/office/powerpoint/2010/main" val="569739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6C118-26F7-43E3-AD08-45A3B15DF733}"/>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D17CC54-20AC-4CF6-AB08-BD2FC813316A}"/>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a:extLst>
              <a:ext uri="{FF2B5EF4-FFF2-40B4-BE49-F238E27FC236}">
                <a16:creationId xmlns:a16="http://schemas.microsoft.com/office/drawing/2014/main" id="{BF4AD8F5-9749-420E-93F6-C7266A232CD2}"/>
              </a:ext>
            </a:extLst>
          </p:cNvPr>
          <p:cNvSpPr>
            <a:spLocks noGrp="1"/>
          </p:cNvSpPr>
          <p:nvPr>
            <p:ph type="dt" sz="half" idx="10"/>
          </p:nvPr>
        </p:nvSpPr>
        <p:spPr/>
        <p:txBody>
          <a:bodyPr/>
          <a:lstStyle>
            <a:lvl1pPr>
              <a:defRPr/>
            </a:lvl1pPr>
          </a:lstStyle>
          <a:p>
            <a:endParaRPr lang="en-US" altLang="en-US" dirty="0"/>
          </a:p>
        </p:txBody>
      </p:sp>
      <p:sp>
        <p:nvSpPr>
          <p:cNvPr id="5" name="Footer Placeholder 4">
            <a:extLst>
              <a:ext uri="{FF2B5EF4-FFF2-40B4-BE49-F238E27FC236}">
                <a16:creationId xmlns:a16="http://schemas.microsoft.com/office/drawing/2014/main" id="{9D8C56CD-C7F4-43D6-A4AA-3BFC868B63BF}"/>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AD02402C-2B3D-4224-92BA-BEA356B5ABBD}"/>
              </a:ext>
            </a:extLst>
          </p:cNvPr>
          <p:cNvSpPr>
            <a:spLocks noGrp="1"/>
          </p:cNvSpPr>
          <p:nvPr>
            <p:ph type="sldNum" sz="quarter" idx="12"/>
          </p:nvPr>
        </p:nvSpPr>
        <p:spPr/>
        <p:txBody>
          <a:bodyPr/>
          <a:lstStyle>
            <a:lvl1pPr>
              <a:defRPr/>
            </a:lvl1pPr>
          </a:lstStyle>
          <a:p>
            <a:fld id="{EE9110CA-AB47-4EA7-99F4-073E18DF4801}" type="slidenum">
              <a:rPr lang="en-US" altLang="en-US"/>
              <a:pPr/>
              <a:t>‹#›</a:t>
            </a:fld>
            <a:endParaRPr lang="en-US" altLang="en-US" dirty="0"/>
          </a:p>
        </p:txBody>
      </p:sp>
    </p:spTree>
    <p:extLst>
      <p:ext uri="{BB962C8B-B14F-4D97-AF65-F5344CB8AC3E}">
        <p14:creationId xmlns:p14="http://schemas.microsoft.com/office/powerpoint/2010/main" val="2939421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0CCCB-DD24-4057-AB45-2A314BAE0C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DAA367-384B-4FBE-A177-6BCCA77E3DB1}"/>
              </a:ext>
            </a:extLst>
          </p:cNvPr>
          <p:cNvSpPr>
            <a:spLocks noGrp="1"/>
          </p:cNvSpPr>
          <p:nvPr>
            <p:ph sz="half" idx="1"/>
          </p:nvPr>
        </p:nvSpPr>
        <p:spPr>
          <a:xfrm>
            <a:off x="6858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8F5341-3125-47F5-B249-DCE8DC945D8F}"/>
              </a:ext>
            </a:extLst>
          </p:cNvPr>
          <p:cNvSpPr>
            <a:spLocks noGrp="1"/>
          </p:cNvSpPr>
          <p:nvPr>
            <p:ph sz="half" idx="2"/>
          </p:nvPr>
        </p:nvSpPr>
        <p:spPr>
          <a:xfrm>
            <a:off x="46482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949A02-1961-4FC4-8447-9744FD0F4485}"/>
              </a:ext>
            </a:extLst>
          </p:cNvPr>
          <p:cNvSpPr>
            <a:spLocks noGrp="1"/>
          </p:cNvSpPr>
          <p:nvPr>
            <p:ph type="dt" sz="half" idx="10"/>
          </p:nvPr>
        </p:nvSpPr>
        <p:spPr/>
        <p:txBody>
          <a:bodyPr/>
          <a:lstStyle>
            <a:lvl1pPr>
              <a:defRPr/>
            </a:lvl1pPr>
          </a:lstStyle>
          <a:p>
            <a:endParaRPr lang="en-US" altLang="en-US" dirty="0"/>
          </a:p>
        </p:txBody>
      </p:sp>
      <p:sp>
        <p:nvSpPr>
          <p:cNvPr id="6" name="Footer Placeholder 5">
            <a:extLst>
              <a:ext uri="{FF2B5EF4-FFF2-40B4-BE49-F238E27FC236}">
                <a16:creationId xmlns:a16="http://schemas.microsoft.com/office/drawing/2014/main" id="{88E126C3-14C4-4BB5-91FA-B9EB5244B3DB}"/>
              </a:ext>
            </a:extLst>
          </p:cNvPr>
          <p:cNvSpPr>
            <a:spLocks noGrp="1"/>
          </p:cNvSpPr>
          <p:nvPr>
            <p:ph type="ftr" sz="quarter" idx="11"/>
          </p:nvPr>
        </p:nvSpPr>
        <p:spPr/>
        <p:txBody>
          <a:bodyPr/>
          <a:lstStyle>
            <a:lvl1pPr>
              <a:defRPr/>
            </a:lvl1pPr>
          </a:lstStyle>
          <a:p>
            <a:endParaRPr lang="en-US" altLang="en-US" dirty="0"/>
          </a:p>
        </p:txBody>
      </p:sp>
      <p:sp>
        <p:nvSpPr>
          <p:cNvPr id="7" name="Slide Number Placeholder 6">
            <a:extLst>
              <a:ext uri="{FF2B5EF4-FFF2-40B4-BE49-F238E27FC236}">
                <a16:creationId xmlns:a16="http://schemas.microsoft.com/office/drawing/2014/main" id="{ED807880-9352-4D85-B5A9-C562E5DF0B8B}"/>
              </a:ext>
            </a:extLst>
          </p:cNvPr>
          <p:cNvSpPr>
            <a:spLocks noGrp="1"/>
          </p:cNvSpPr>
          <p:nvPr>
            <p:ph type="sldNum" sz="quarter" idx="12"/>
          </p:nvPr>
        </p:nvSpPr>
        <p:spPr/>
        <p:txBody>
          <a:bodyPr/>
          <a:lstStyle>
            <a:lvl1pPr>
              <a:defRPr/>
            </a:lvl1pPr>
          </a:lstStyle>
          <a:p>
            <a:fld id="{00718D07-ADED-4E5A-AAA9-8AB3815E9BF5}" type="slidenum">
              <a:rPr lang="en-US" altLang="en-US"/>
              <a:pPr/>
              <a:t>‹#›</a:t>
            </a:fld>
            <a:endParaRPr lang="en-US" altLang="en-US" dirty="0"/>
          </a:p>
        </p:txBody>
      </p:sp>
    </p:spTree>
    <p:extLst>
      <p:ext uri="{BB962C8B-B14F-4D97-AF65-F5344CB8AC3E}">
        <p14:creationId xmlns:p14="http://schemas.microsoft.com/office/powerpoint/2010/main" val="15745135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F1D8B-9063-41B4-899F-D9B513867C8D}"/>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BC9BE83-F00E-4BCB-85EC-C1F65FB6DDC7}"/>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A8757B1-F864-4515-AF73-AA97154AD8B3}"/>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A0F8EC-49D5-4FCD-AA36-4944FB4FC38A}"/>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64FD215-ABAF-440A-A393-C94A3902BF1C}"/>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3DD5D9-C641-4E8F-84D6-8884E827E2BC}"/>
              </a:ext>
            </a:extLst>
          </p:cNvPr>
          <p:cNvSpPr>
            <a:spLocks noGrp="1"/>
          </p:cNvSpPr>
          <p:nvPr>
            <p:ph type="dt" sz="half" idx="10"/>
          </p:nvPr>
        </p:nvSpPr>
        <p:spPr/>
        <p:txBody>
          <a:bodyPr/>
          <a:lstStyle>
            <a:lvl1pPr>
              <a:defRPr/>
            </a:lvl1pPr>
          </a:lstStyle>
          <a:p>
            <a:endParaRPr lang="en-US" altLang="en-US" dirty="0"/>
          </a:p>
        </p:txBody>
      </p:sp>
      <p:sp>
        <p:nvSpPr>
          <p:cNvPr id="8" name="Footer Placeholder 7">
            <a:extLst>
              <a:ext uri="{FF2B5EF4-FFF2-40B4-BE49-F238E27FC236}">
                <a16:creationId xmlns:a16="http://schemas.microsoft.com/office/drawing/2014/main" id="{8C5223D5-E025-4B86-A6DE-2DC93113558F}"/>
              </a:ext>
            </a:extLst>
          </p:cNvPr>
          <p:cNvSpPr>
            <a:spLocks noGrp="1"/>
          </p:cNvSpPr>
          <p:nvPr>
            <p:ph type="ftr" sz="quarter" idx="11"/>
          </p:nvPr>
        </p:nvSpPr>
        <p:spPr/>
        <p:txBody>
          <a:bodyPr/>
          <a:lstStyle>
            <a:lvl1pPr>
              <a:defRPr/>
            </a:lvl1pPr>
          </a:lstStyle>
          <a:p>
            <a:endParaRPr lang="en-US" altLang="en-US" dirty="0"/>
          </a:p>
        </p:txBody>
      </p:sp>
      <p:sp>
        <p:nvSpPr>
          <p:cNvPr id="9" name="Slide Number Placeholder 8">
            <a:extLst>
              <a:ext uri="{FF2B5EF4-FFF2-40B4-BE49-F238E27FC236}">
                <a16:creationId xmlns:a16="http://schemas.microsoft.com/office/drawing/2014/main" id="{CE341D12-7076-4C72-A524-AC90118653EC}"/>
              </a:ext>
            </a:extLst>
          </p:cNvPr>
          <p:cNvSpPr>
            <a:spLocks noGrp="1"/>
          </p:cNvSpPr>
          <p:nvPr>
            <p:ph type="sldNum" sz="quarter" idx="12"/>
          </p:nvPr>
        </p:nvSpPr>
        <p:spPr/>
        <p:txBody>
          <a:bodyPr/>
          <a:lstStyle>
            <a:lvl1pPr>
              <a:defRPr/>
            </a:lvl1pPr>
          </a:lstStyle>
          <a:p>
            <a:fld id="{895C7338-ABAA-40FB-9587-C00300B67A58}" type="slidenum">
              <a:rPr lang="en-US" altLang="en-US"/>
              <a:pPr/>
              <a:t>‹#›</a:t>
            </a:fld>
            <a:endParaRPr lang="en-US" altLang="en-US" dirty="0"/>
          </a:p>
        </p:txBody>
      </p:sp>
    </p:spTree>
    <p:extLst>
      <p:ext uri="{BB962C8B-B14F-4D97-AF65-F5344CB8AC3E}">
        <p14:creationId xmlns:p14="http://schemas.microsoft.com/office/powerpoint/2010/main" val="41339804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CE826-0293-44A2-9419-5EF5249D41B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373346-79F3-4D47-8679-DBE3B419BB2B}"/>
              </a:ext>
            </a:extLst>
          </p:cNvPr>
          <p:cNvSpPr>
            <a:spLocks noGrp="1"/>
          </p:cNvSpPr>
          <p:nvPr>
            <p:ph type="dt" sz="half" idx="10"/>
          </p:nvPr>
        </p:nvSpPr>
        <p:spPr/>
        <p:txBody>
          <a:bodyPr/>
          <a:lstStyle>
            <a:lvl1pPr>
              <a:defRPr/>
            </a:lvl1pPr>
          </a:lstStyle>
          <a:p>
            <a:endParaRPr lang="en-US" altLang="en-US" dirty="0"/>
          </a:p>
        </p:txBody>
      </p:sp>
      <p:sp>
        <p:nvSpPr>
          <p:cNvPr id="4" name="Footer Placeholder 3">
            <a:extLst>
              <a:ext uri="{FF2B5EF4-FFF2-40B4-BE49-F238E27FC236}">
                <a16:creationId xmlns:a16="http://schemas.microsoft.com/office/drawing/2014/main" id="{FF4DFA2F-0AC3-4EC2-989D-DBDC7B26693E}"/>
              </a:ext>
            </a:extLst>
          </p:cNvPr>
          <p:cNvSpPr>
            <a:spLocks noGrp="1"/>
          </p:cNvSpPr>
          <p:nvPr>
            <p:ph type="ftr" sz="quarter" idx="11"/>
          </p:nvPr>
        </p:nvSpPr>
        <p:spPr/>
        <p:txBody>
          <a:bodyPr/>
          <a:lstStyle>
            <a:lvl1pPr>
              <a:defRPr/>
            </a:lvl1pPr>
          </a:lstStyle>
          <a:p>
            <a:endParaRPr lang="en-US" altLang="en-US" dirty="0"/>
          </a:p>
        </p:txBody>
      </p:sp>
      <p:sp>
        <p:nvSpPr>
          <p:cNvPr id="5" name="Slide Number Placeholder 4">
            <a:extLst>
              <a:ext uri="{FF2B5EF4-FFF2-40B4-BE49-F238E27FC236}">
                <a16:creationId xmlns:a16="http://schemas.microsoft.com/office/drawing/2014/main" id="{2662B50A-B9F0-48B0-9F87-60039979CD65}"/>
              </a:ext>
            </a:extLst>
          </p:cNvPr>
          <p:cNvSpPr>
            <a:spLocks noGrp="1"/>
          </p:cNvSpPr>
          <p:nvPr>
            <p:ph type="sldNum" sz="quarter" idx="12"/>
          </p:nvPr>
        </p:nvSpPr>
        <p:spPr/>
        <p:txBody>
          <a:bodyPr/>
          <a:lstStyle>
            <a:lvl1pPr>
              <a:defRPr/>
            </a:lvl1pPr>
          </a:lstStyle>
          <a:p>
            <a:fld id="{0A5BCFA8-A659-455B-B54F-833A36D08CC0}" type="slidenum">
              <a:rPr lang="en-US" altLang="en-US"/>
              <a:pPr/>
              <a:t>‹#›</a:t>
            </a:fld>
            <a:endParaRPr lang="en-US" altLang="en-US" dirty="0"/>
          </a:p>
        </p:txBody>
      </p:sp>
    </p:spTree>
    <p:extLst>
      <p:ext uri="{BB962C8B-B14F-4D97-AF65-F5344CB8AC3E}">
        <p14:creationId xmlns:p14="http://schemas.microsoft.com/office/powerpoint/2010/main" val="19902354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A5E49A-D881-48F7-A1AB-54C3307DBA86}"/>
              </a:ext>
            </a:extLst>
          </p:cNvPr>
          <p:cNvSpPr>
            <a:spLocks noGrp="1"/>
          </p:cNvSpPr>
          <p:nvPr>
            <p:ph type="dt" sz="half" idx="10"/>
          </p:nvPr>
        </p:nvSpPr>
        <p:spPr/>
        <p:txBody>
          <a:bodyPr/>
          <a:lstStyle>
            <a:lvl1pPr>
              <a:defRPr/>
            </a:lvl1pPr>
          </a:lstStyle>
          <a:p>
            <a:endParaRPr lang="en-US" altLang="en-US" dirty="0"/>
          </a:p>
        </p:txBody>
      </p:sp>
      <p:sp>
        <p:nvSpPr>
          <p:cNvPr id="3" name="Footer Placeholder 2">
            <a:extLst>
              <a:ext uri="{FF2B5EF4-FFF2-40B4-BE49-F238E27FC236}">
                <a16:creationId xmlns:a16="http://schemas.microsoft.com/office/drawing/2014/main" id="{A9022038-4D5B-4159-9892-EEA43E3B30D5}"/>
              </a:ext>
            </a:extLst>
          </p:cNvPr>
          <p:cNvSpPr>
            <a:spLocks noGrp="1"/>
          </p:cNvSpPr>
          <p:nvPr>
            <p:ph type="ftr" sz="quarter" idx="11"/>
          </p:nvPr>
        </p:nvSpPr>
        <p:spPr/>
        <p:txBody>
          <a:bodyPr/>
          <a:lstStyle>
            <a:lvl1pPr>
              <a:defRPr/>
            </a:lvl1pPr>
          </a:lstStyle>
          <a:p>
            <a:endParaRPr lang="en-US" altLang="en-US" dirty="0"/>
          </a:p>
        </p:txBody>
      </p:sp>
      <p:sp>
        <p:nvSpPr>
          <p:cNvPr id="4" name="Slide Number Placeholder 3">
            <a:extLst>
              <a:ext uri="{FF2B5EF4-FFF2-40B4-BE49-F238E27FC236}">
                <a16:creationId xmlns:a16="http://schemas.microsoft.com/office/drawing/2014/main" id="{73E6D2FB-EC5E-488C-8FFD-3312E65A49DF}"/>
              </a:ext>
            </a:extLst>
          </p:cNvPr>
          <p:cNvSpPr>
            <a:spLocks noGrp="1"/>
          </p:cNvSpPr>
          <p:nvPr>
            <p:ph type="sldNum" sz="quarter" idx="12"/>
          </p:nvPr>
        </p:nvSpPr>
        <p:spPr/>
        <p:txBody>
          <a:bodyPr/>
          <a:lstStyle>
            <a:lvl1pPr>
              <a:defRPr/>
            </a:lvl1pPr>
          </a:lstStyle>
          <a:p>
            <a:fld id="{CB06B1D3-346E-4C77-BD12-AAC729C1D31D}" type="slidenum">
              <a:rPr lang="en-US" altLang="en-US"/>
              <a:pPr/>
              <a:t>‹#›</a:t>
            </a:fld>
            <a:endParaRPr lang="en-US" altLang="en-US" dirty="0"/>
          </a:p>
        </p:txBody>
      </p:sp>
    </p:spTree>
    <p:extLst>
      <p:ext uri="{BB962C8B-B14F-4D97-AF65-F5344CB8AC3E}">
        <p14:creationId xmlns:p14="http://schemas.microsoft.com/office/powerpoint/2010/main" val="701083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2E60C-C017-46BE-8DA1-655292E61C16}"/>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90BD583-A610-46E3-8B6D-07D796CB0D75}"/>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D248B34-AA74-40C0-BC7B-D0687204228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2A15C6B-6DC3-4D54-A3FB-505B1ED98212}"/>
              </a:ext>
            </a:extLst>
          </p:cNvPr>
          <p:cNvSpPr>
            <a:spLocks noGrp="1"/>
          </p:cNvSpPr>
          <p:nvPr>
            <p:ph type="dt" sz="half" idx="10"/>
          </p:nvPr>
        </p:nvSpPr>
        <p:spPr/>
        <p:txBody>
          <a:bodyPr/>
          <a:lstStyle>
            <a:lvl1pPr>
              <a:defRPr/>
            </a:lvl1pPr>
          </a:lstStyle>
          <a:p>
            <a:endParaRPr lang="en-US" altLang="en-US" dirty="0"/>
          </a:p>
        </p:txBody>
      </p:sp>
      <p:sp>
        <p:nvSpPr>
          <p:cNvPr id="6" name="Footer Placeholder 5">
            <a:extLst>
              <a:ext uri="{FF2B5EF4-FFF2-40B4-BE49-F238E27FC236}">
                <a16:creationId xmlns:a16="http://schemas.microsoft.com/office/drawing/2014/main" id="{8A50A51A-F197-4B59-B681-BE76D9FF1E46}"/>
              </a:ext>
            </a:extLst>
          </p:cNvPr>
          <p:cNvSpPr>
            <a:spLocks noGrp="1"/>
          </p:cNvSpPr>
          <p:nvPr>
            <p:ph type="ftr" sz="quarter" idx="11"/>
          </p:nvPr>
        </p:nvSpPr>
        <p:spPr/>
        <p:txBody>
          <a:bodyPr/>
          <a:lstStyle>
            <a:lvl1pPr>
              <a:defRPr/>
            </a:lvl1pPr>
          </a:lstStyle>
          <a:p>
            <a:endParaRPr lang="en-US" altLang="en-US" dirty="0"/>
          </a:p>
        </p:txBody>
      </p:sp>
      <p:sp>
        <p:nvSpPr>
          <p:cNvPr id="7" name="Slide Number Placeholder 6">
            <a:extLst>
              <a:ext uri="{FF2B5EF4-FFF2-40B4-BE49-F238E27FC236}">
                <a16:creationId xmlns:a16="http://schemas.microsoft.com/office/drawing/2014/main" id="{B3BBCC77-26F4-4329-8301-87F899778A0A}"/>
              </a:ext>
            </a:extLst>
          </p:cNvPr>
          <p:cNvSpPr>
            <a:spLocks noGrp="1"/>
          </p:cNvSpPr>
          <p:nvPr>
            <p:ph type="sldNum" sz="quarter" idx="12"/>
          </p:nvPr>
        </p:nvSpPr>
        <p:spPr/>
        <p:txBody>
          <a:bodyPr/>
          <a:lstStyle>
            <a:lvl1pPr>
              <a:defRPr/>
            </a:lvl1pPr>
          </a:lstStyle>
          <a:p>
            <a:fld id="{9012F14D-F480-42BD-B701-BA74D94DC0BA}" type="slidenum">
              <a:rPr lang="en-US" altLang="en-US"/>
              <a:pPr/>
              <a:t>‹#›</a:t>
            </a:fld>
            <a:endParaRPr lang="en-US" altLang="en-US" dirty="0"/>
          </a:p>
        </p:txBody>
      </p:sp>
    </p:spTree>
    <p:extLst>
      <p:ext uri="{BB962C8B-B14F-4D97-AF65-F5344CB8AC3E}">
        <p14:creationId xmlns:p14="http://schemas.microsoft.com/office/powerpoint/2010/main" val="1827343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46491C-2538-4CD7-9654-4FC0A07775A3}" type="datetimeFigureOut">
              <a:rPr lang="en-US" smtClean="0"/>
              <a:t>9/3/2020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18072857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6BC0F-B45D-45EA-8107-4CFD4BD296F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86AE23-0713-47B7-9AE4-1C4111567716}"/>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CA81A91-CA6A-4D8B-BAE8-49C65DFE891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4B77EEF-4595-4217-8C1B-FF5F1C6B2B07}"/>
              </a:ext>
            </a:extLst>
          </p:cNvPr>
          <p:cNvSpPr>
            <a:spLocks noGrp="1"/>
          </p:cNvSpPr>
          <p:nvPr>
            <p:ph type="dt" sz="half" idx="10"/>
          </p:nvPr>
        </p:nvSpPr>
        <p:spPr/>
        <p:txBody>
          <a:bodyPr/>
          <a:lstStyle>
            <a:lvl1pPr>
              <a:defRPr/>
            </a:lvl1pPr>
          </a:lstStyle>
          <a:p>
            <a:endParaRPr lang="en-US" altLang="en-US" dirty="0"/>
          </a:p>
        </p:txBody>
      </p:sp>
      <p:sp>
        <p:nvSpPr>
          <p:cNvPr id="6" name="Footer Placeholder 5">
            <a:extLst>
              <a:ext uri="{FF2B5EF4-FFF2-40B4-BE49-F238E27FC236}">
                <a16:creationId xmlns:a16="http://schemas.microsoft.com/office/drawing/2014/main" id="{240A8D04-5117-462F-9000-0737838708C8}"/>
              </a:ext>
            </a:extLst>
          </p:cNvPr>
          <p:cNvSpPr>
            <a:spLocks noGrp="1"/>
          </p:cNvSpPr>
          <p:nvPr>
            <p:ph type="ftr" sz="quarter" idx="11"/>
          </p:nvPr>
        </p:nvSpPr>
        <p:spPr/>
        <p:txBody>
          <a:bodyPr/>
          <a:lstStyle>
            <a:lvl1pPr>
              <a:defRPr/>
            </a:lvl1pPr>
          </a:lstStyle>
          <a:p>
            <a:endParaRPr lang="en-US" altLang="en-US" dirty="0"/>
          </a:p>
        </p:txBody>
      </p:sp>
      <p:sp>
        <p:nvSpPr>
          <p:cNvPr id="7" name="Slide Number Placeholder 6">
            <a:extLst>
              <a:ext uri="{FF2B5EF4-FFF2-40B4-BE49-F238E27FC236}">
                <a16:creationId xmlns:a16="http://schemas.microsoft.com/office/drawing/2014/main" id="{BF807D19-4364-4DAA-A7F0-EF1C1FF97E3A}"/>
              </a:ext>
            </a:extLst>
          </p:cNvPr>
          <p:cNvSpPr>
            <a:spLocks noGrp="1"/>
          </p:cNvSpPr>
          <p:nvPr>
            <p:ph type="sldNum" sz="quarter" idx="12"/>
          </p:nvPr>
        </p:nvSpPr>
        <p:spPr/>
        <p:txBody>
          <a:bodyPr/>
          <a:lstStyle>
            <a:lvl1pPr>
              <a:defRPr/>
            </a:lvl1pPr>
          </a:lstStyle>
          <a:p>
            <a:fld id="{4013C978-38AF-4046-AB8C-5AFB8B5299E3}" type="slidenum">
              <a:rPr lang="en-US" altLang="en-US"/>
              <a:pPr/>
              <a:t>‹#›</a:t>
            </a:fld>
            <a:endParaRPr lang="en-US" altLang="en-US" dirty="0"/>
          </a:p>
        </p:txBody>
      </p:sp>
    </p:spTree>
    <p:extLst>
      <p:ext uri="{BB962C8B-B14F-4D97-AF65-F5344CB8AC3E}">
        <p14:creationId xmlns:p14="http://schemas.microsoft.com/office/powerpoint/2010/main" val="31825066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E03F1-534B-412F-A362-145E050D97A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DF0F09-7CAB-418E-B51A-EB6C5BB3A40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6C8326-1D4D-4FEF-B386-8DEDB488F43D}"/>
              </a:ext>
            </a:extLst>
          </p:cNvPr>
          <p:cNvSpPr>
            <a:spLocks noGrp="1"/>
          </p:cNvSpPr>
          <p:nvPr>
            <p:ph type="dt" sz="half" idx="10"/>
          </p:nvPr>
        </p:nvSpPr>
        <p:spPr/>
        <p:txBody>
          <a:bodyPr/>
          <a:lstStyle>
            <a:lvl1pPr>
              <a:defRPr/>
            </a:lvl1pPr>
          </a:lstStyle>
          <a:p>
            <a:endParaRPr lang="en-US" altLang="en-US" dirty="0"/>
          </a:p>
        </p:txBody>
      </p:sp>
      <p:sp>
        <p:nvSpPr>
          <p:cNvPr id="5" name="Footer Placeholder 4">
            <a:extLst>
              <a:ext uri="{FF2B5EF4-FFF2-40B4-BE49-F238E27FC236}">
                <a16:creationId xmlns:a16="http://schemas.microsoft.com/office/drawing/2014/main" id="{6FDAED23-498C-4CAF-AC07-16B443F00E2B}"/>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C5ECD189-4E01-4FE8-9311-7EDF86B9DCCA}"/>
              </a:ext>
            </a:extLst>
          </p:cNvPr>
          <p:cNvSpPr>
            <a:spLocks noGrp="1"/>
          </p:cNvSpPr>
          <p:nvPr>
            <p:ph type="sldNum" sz="quarter" idx="12"/>
          </p:nvPr>
        </p:nvSpPr>
        <p:spPr/>
        <p:txBody>
          <a:bodyPr/>
          <a:lstStyle>
            <a:lvl1pPr>
              <a:defRPr/>
            </a:lvl1pPr>
          </a:lstStyle>
          <a:p>
            <a:fld id="{138AB1B8-57C1-45E8-8991-4380A382C91C}" type="slidenum">
              <a:rPr lang="en-US" altLang="en-US"/>
              <a:pPr/>
              <a:t>‹#›</a:t>
            </a:fld>
            <a:endParaRPr lang="en-US" altLang="en-US" dirty="0"/>
          </a:p>
        </p:txBody>
      </p:sp>
    </p:spTree>
    <p:extLst>
      <p:ext uri="{BB962C8B-B14F-4D97-AF65-F5344CB8AC3E}">
        <p14:creationId xmlns:p14="http://schemas.microsoft.com/office/powerpoint/2010/main" val="581333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010096-9E5A-497D-91DE-3A5F2BCFE8FB}"/>
              </a:ext>
            </a:extLst>
          </p:cNvPr>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9EFB7F-A534-40D4-B752-1438F60F598D}"/>
              </a:ext>
            </a:extLst>
          </p:cNvPr>
          <p:cNvSpPr>
            <a:spLocks noGrp="1"/>
          </p:cNvSpPr>
          <p:nvPr>
            <p:ph type="body" orient="vert" idx="1"/>
          </p:nvPr>
        </p:nvSpPr>
        <p:spPr>
          <a:xfrm>
            <a:off x="685800" y="609600"/>
            <a:ext cx="56769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3C63E8-FF8E-48E3-8C93-9C70D592CD78}"/>
              </a:ext>
            </a:extLst>
          </p:cNvPr>
          <p:cNvSpPr>
            <a:spLocks noGrp="1"/>
          </p:cNvSpPr>
          <p:nvPr>
            <p:ph type="dt" sz="half" idx="10"/>
          </p:nvPr>
        </p:nvSpPr>
        <p:spPr/>
        <p:txBody>
          <a:bodyPr/>
          <a:lstStyle>
            <a:lvl1pPr>
              <a:defRPr/>
            </a:lvl1pPr>
          </a:lstStyle>
          <a:p>
            <a:endParaRPr lang="en-US" altLang="en-US" dirty="0"/>
          </a:p>
        </p:txBody>
      </p:sp>
      <p:sp>
        <p:nvSpPr>
          <p:cNvPr id="5" name="Footer Placeholder 4">
            <a:extLst>
              <a:ext uri="{FF2B5EF4-FFF2-40B4-BE49-F238E27FC236}">
                <a16:creationId xmlns:a16="http://schemas.microsoft.com/office/drawing/2014/main" id="{2D926F28-343F-4544-9BCE-280307A63AB9}"/>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23FC5878-574B-4E1A-B39B-4EA2BFD12321}"/>
              </a:ext>
            </a:extLst>
          </p:cNvPr>
          <p:cNvSpPr>
            <a:spLocks noGrp="1"/>
          </p:cNvSpPr>
          <p:nvPr>
            <p:ph type="sldNum" sz="quarter" idx="12"/>
          </p:nvPr>
        </p:nvSpPr>
        <p:spPr/>
        <p:txBody>
          <a:bodyPr/>
          <a:lstStyle>
            <a:lvl1pPr>
              <a:defRPr/>
            </a:lvl1pPr>
          </a:lstStyle>
          <a:p>
            <a:fld id="{2B7CC48C-FBFC-4BF2-8AA6-C721C60AC4B0}" type="slidenum">
              <a:rPr lang="en-US" altLang="en-US"/>
              <a:pPr/>
              <a:t>‹#›</a:t>
            </a:fld>
            <a:endParaRPr lang="en-US" altLang="en-US" dirty="0"/>
          </a:p>
        </p:txBody>
      </p:sp>
    </p:spTree>
    <p:extLst>
      <p:ext uri="{BB962C8B-B14F-4D97-AF65-F5344CB8AC3E}">
        <p14:creationId xmlns:p14="http://schemas.microsoft.com/office/powerpoint/2010/main" val="4095460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C46491C-2538-4CD7-9654-4FC0A07775A3}" type="datetimeFigureOut">
              <a:rPr lang="en-US" smtClean="0"/>
              <a:t>9/3/2020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509650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C46491C-2538-4CD7-9654-4FC0A07775A3}" type="datetimeFigureOut">
              <a:rPr lang="en-US" smtClean="0"/>
              <a:t>9/3/2020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2436336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C46491C-2538-4CD7-9654-4FC0A07775A3}" type="datetimeFigureOut">
              <a:rPr lang="en-US" smtClean="0"/>
              <a:t>9/3/2020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3941420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C46491C-2538-4CD7-9654-4FC0A07775A3}" type="datetimeFigureOut">
              <a:rPr lang="en-US" smtClean="0"/>
              <a:t>9/3/2020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68586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46491C-2538-4CD7-9654-4FC0A07775A3}" type="datetimeFigureOut">
              <a:rPr lang="en-US" smtClean="0"/>
              <a:t>9/3/2020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2544194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C46491C-2538-4CD7-9654-4FC0A07775A3}" type="datetimeFigureOut">
              <a:rPr lang="en-US" smtClean="0"/>
              <a:t>9/3/2020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1875268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C46491C-2538-4CD7-9654-4FC0A07775A3}" type="datetimeFigureOut">
              <a:rPr lang="en-US" smtClean="0"/>
              <a:t>9/3/2020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3124829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46491C-2538-4CD7-9654-4FC0A07775A3}" type="datetimeFigureOut">
              <a:rPr lang="en-US" smtClean="0"/>
              <a:t>9/3/2020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C39532-6397-483E-8B66-2C6A11B4CC2A}" type="slidenum">
              <a:rPr lang="en-US" smtClean="0"/>
              <a:t>‹#›</a:t>
            </a:fld>
            <a:endParaRPr lang="en-US" dirty="0"/>
          </a:p>
        </p:txBody>
      </p:sp>
    </p:spTree>
    <p:extLst>
      <p:ext uri="{BB962C8B-B14F-4D97-AF65-F5344CB8AC3E}">
        <p14:creationId xmlns:p14="http://schemas.microsoft.com/office/powerpoint/2010/main" val="10596654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50000">
              <a:schemeClr val="bg1"/>
            </a:gs>
            <a:gs pos="100000">
              <a:schemeClr val="bg2"/>
            </a:gs>
          </a:gsLst>
          <a:lin ang="0" scaled="1"/>
        </a:gradFill>
        <a:effectLst>
          <a:outerShdw dist="107763" dir="2700000" algn="ctr" rotWithShape="0">
            <a:srgbClr val="000000"/>
          </a:outerShdw>
        </a:effectLst>
      </p:bgPr>
    </p:bg>
    <p:spTree>
      <p:nvGrpSpPr>
        <p:cNvPr id="1" name=""/>
        <p:cNvGrpSpPr/>
        <p:nvPr/>
      </p:nvGrpSpPr>
      <p:grpSpPr>
        <a:xfrm>
          <a:off x="0" y="0"/>
          <a:ext cx="0" cy="0"/>
          <a:chOff x="0" y="0"/>
          <a:chExt cx="0" cy="0"/>
        </a:xfrm>
      </p:grpSpPr>
      <p:grpSp>
        <p:nvGrpSpPr>
          <p:cNvPr id="3074" name="Group 2">
            <a:extLst>
              <a:ext uri="{FF2B5EF4-FFF2-40B4-BE49-F238E27FC236}">
                <a16:creationId xmlns:a16="http://schemas.microsoft.com/office/drawing/2014/main" id="{FEC5BB4F-7EBD-4656-BEDE-0743909F320B}"/>
              </a:ext>
            </a:extLst>
          </p:cNvPr>
          <p:cNvGrpSpPr>
            <a:grpSpLocks/>
          </p:cNvGrpSpPr>
          <p:nvPr/>
        </p:nvGrpSpPr>
        <p:grpSpPr bwMode="auto">
          <a:xfrm>
            <a:off x="0" y="0"/>
            <a:ext cx="9144000" cy="6918325"/>
            <a:chOff x="0" y="0"/>
            <a:chExt cx="5760" cy="4358"/>
          </a:xfrm>
        </p:grpSpPr>
        <p:sp>
          <p:nvSpPr>
            <p:cNvPr id="3075" name="Rectangle 3">
              <a:extLst>
                <a:ext uri="{FF2B5EF4-FFF2-40B4-BE49-F238E27FC236}">
                  <a16:creationId xmlns:a16="http://schemas.microsoft.com/office/drawing/2014/main" id="{C4A8427D-6E7A-4206-B6F8-11D5CF13A6B3}"/>
                </a:ext>
              </a:extLst>
            </p:cNvPr>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dirty="0"/>
            </a:p>
          </p:txBody>
        </p:sp>
        <p:sp>
          <p:nvSpPr>
            <p:cNvPr id="3076" name="Freeform 4">
              <a:extLst>
                <a:ext uri="{FF2B5EF4-FFF2-40B4-BE49-F238E27FC236}">
                  <a16:creationId xmlns:a16="http://schemas.microsoft.com/office/drawing/2014/main" id="{DAF92A19-5E47-4FB7-88ED-E5A8C655FFDC}"/>
                </a:ext>
              </a:extLst>
            </p:cNvPr>
            <p:cNvSpPr>
              <a:spLocks/>
            </p:cNvSpPr>
            <p:nvPr/>
          </p:nvSpPr>
          <p:spPr bwMode="invGray">
            <a:xfrm>
              <a:off x="0" y="0"/>
              <a:ext cx="5760" cy="1344"/>
            </a:xfrm>
            <a:custGeom>
              <a:avLst/>
              <a:gdLst>
                <a:gd name="T0" fmla="*/ 0 w 5760"/>
                <a:gd name="T1" fmla="*/ 0 h 1104"/>
                <a:gd name="T2" fmla="*/ 5760 w 5760"/>
                <a:gd name="T3" fmla="*/ 0 h 1104"/>
                <a:gd name="T4" fmla="*/ 5760 w 5760"/>
                <a:gd name="T5" fmla="*/ 720 h 1104"/>
                <a:gd name="T6" fmla="*/ 3600 w 5760"/>
                <a:gd name="T7" fmla="*/ 624 h 1104"/>
                <a:gd name="T8" fmla="*/ 0 w 5760"/>
                <a:gd name="T9" fmla="*/ 1000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dirty="0"/>
            </a:p>
          </p:txBody>
        </p:sp>
        <p:sp>
          <p:nvSpPr>
            <p:cNvPr id="3077" name="Freeform 5">
              <a:extLst>
                <a:ext uri="{FF2B5EF4-FFF2-40B4-BE49-F238E27FC236}">
                  <a16:creationId xmlns:a16="http://schemas.microsoft.com/office/drawing/2014/main" id="{8C6BFD26-07B4-4DD6-8C26-21D673BB43D7}"/>
                </a:ext>
              </a:extLst>
            </p:cNvPr>
            <p:cNvSpPr>
              <a:spLocks/>
            </p:cNvSpPr>
            <p:nvPr/>
          </p:nvSpPr>
          <p:spPr bwMode="invGray">
            <a:xfrm>
              <a:off x="0" y="733"/>
              <a:ext cx="5760" cy="3587"/>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3078" name="Freeform 6">
              <a:extLst>
                <a:ext uri="{FF2B5EF4-FFF2-40B4-BE49-F238E27FC236}">
                  <a16:creationId xmlns:a16="http://schemas.microsoft.com/office/drawing/2014/main" id="{5CF2CEB1-ADDE-4D61-A928-774B0E0219CF}"/>
                </a:ext>
              </a:extLst>
            </p:cNvPr>
            <p:cNvSpPr>
              <a:spLocks/>
            </p:cNvSpPr>
            <p:nvPr/>
          </p:nvSpPr>
          <p:spPr bwMode="invGray">
            <a:xfrm>
              <a:off x="0" y="184"/>
              <a:ext cx="5760" cy="538"/>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dirty="0"/>
            </a:p>
          </p:txBody>
        </p:sp>
        <p:sp>
          <p:nvSpPr>
            <p:cNvPr id="3079" name="Freeform 7">
              <a:extLst>
                <a:ext uri="{FF2B5EF4-FFF2-40B4-BE49-F238E27FC236}">
                  <a16:creationId xmlns:a16="http://schemas.microsoft.com/office/drawing/2014/main" id="{EF133203-552F-4D66-A2A0-D494621ED598}"/>
                </a:ext>
              </a:extLst>
            </p:cNvPr>
            <p:cNvSpPr>
              <a:spLocks/>
            </p:cNvSpPr>
            <p:nvPr/>
          </p:nvSpPr>
          <p:spPr bwMode="invGray">
            <a:xfrm>
              <a:off x="0" y="1515"/>
              <a:ext cx="5760" cy="674"/>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3080" name="Freeform 8">
              <a:extLst>
                <a:ext uri="{FF2B5EF4-FFF2-40B4-BE49-F238E27FC236}">
                  <a16:creationId xmlns:a16="http://schemas.microsoft.com/office/drawing/2014/main" id="{0A1B77E6-F113-41D9-87A9-257264C7447F}"/>
                </a:ext>
              </a:extLst>
            </p:cNvPr>
            <p:cNvSpPr>
              <a:spLocks/>
            </p:cNvSpPr>
            <p:nvPr/>
          </p:nvSpPr>
          <p:spPr bwMode="invGray">
            <a:xfrm>
              <a:off x="1560" y="959"/>
              <a:ext cx="4200" cy="3361"/>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dirty="0"/>
            </a:p>
          </p:txBody>
        </p:sp>
        <p:sp>
          <p:nvSpPr>
            <p:cNvPr id="3081" name="Freeform 9">
              <a:extLst>
                <a:ext uri="{FF2B5EF4-FFF2-40B4-BE49-F238E27FC236}">
                  <a16:creationId xmlns:a16="http://schemas.microsoft.com/office/drawing/2014/main" id="{99CA78E7-760F-4938-99CE-A2FF25CB7E62}"/>
                </a:ext>
              </a:extLst>
            </p:cNvPr>
            <p:cNvSpPr>
              <a:spLocks/>
            </p:cNvSpPr>
            <p:nvPr/>
          </p:nvSpPr>
          <p:spPr bwMode="invGray">
            <a:xfrm>
              <a:off x="0" y="2169"/>
              <a:ext cx="5760" cy="1925"/>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3082" name="Freeform 10">
              <a:extLst>
                <a:ext uri="{FF2B5EF4-FFF2-40B4-BE49-F238E27FC236}">
                  <a16:creationId xmlns:a16="http://schemas.microsoft.com/office/drawing/2014/main" id="{1EBA7F6B-C2FC-4E84-B86C-897226F378FF}"/>
                </a:ext>
              </a:extLst>
            </p:cNvPr>
            <p:cNvSpPr>
              <a:spLocks/>
            </p:cNvSpPr>
            <p:nvPr/>
          </p:nvSpPr>
          <p:spPr bwMode="invGray">
            <a:xfrm>
              <a:off x="0" y="2238"/>
              <a:ext cx="3929" cy="2120"/>
            </a:xfrm>
            <a:custGeom>
              <a:avLst/>
              <a:gdLst>
                <a:gd name="T0" fmla="*/ 0 w 4196"/>
                <a:gd name="T1" fmla="*/ 415 h 2120"/>
                <a:gd name="T2" fmla="*/ 0 w 4196"/>
                <a:gd name="T3" fmla="*/ 508 h 2120"/>
                <a:gd name="T4" fmla="*/ 1933 w 4196"/>
                <a:gd name="T5" fmla="*/ 229 h 2120"/>
                <a:gd name="T6" fmla="*/ 3920 w 4196"/>
                <a:gd name="T7" fmla="*/ 1055 h 2120"/>
                <a:gd name="T8" fmla="*/ 3587 w 4196"/>
                <a:gd name="T9" fmla="*/ 2082 h 2120"/>
                <a:gd name="T10" fmla="*/ 3947 w 4196"/>
                <a:gd name="T11" fmla="*/ 829 h 2120"/>
                <a:gd name="T12" fmla="*/ 2253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3083" name="Rectangle 11">
            <a:extLst>
              <a:ext uri="{FF2B5EF4-FFF2-40B4-BE49-F238E27FC236}">
                <a16:creationId xmlns:a16="http://schemas.microsoft.com/office/drawing/2014/main" id="{7FF74113-92CC-4985-9000-1BEA61744DE4}"/>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84" name="Rectangle 12">
            <a:extLst>
              <a:ext uri="{FF2B5EF4-FFF2-40B4-BE49-F238E27FC236}">
                <a16:creationId xmlns:a16="http://schemas.microsoft.com/office/drawing/2014/main" id="{2AEB1D8C-80FA-4D79-938F-2B1C86CE0CC5}"/>
              </a:ext>
            </a:extLst>
          </p:cNvPr>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spcBef>
                <a:spcPct val="50000"/>
              </a:spcBef>
              <a:defRPr sz="1400"/>
            </a:lvl1pPr>
          </a:lstStyle>
          <a:p>
            <a:endParaRPr lang="en-US" altLang="en-US" dirty="0"/>
          </a:p>
        </p:txBody>
      </p:sp>
      <p:sp>
        <p:nvSpPr>
          <p:cNvPr id="3085" name="Rectangle 13">
            <a:extLst>
              <a:ext uri="{FF2B5EF4-FFF2-40B4-BE49-F238E27FC236}">
                <a16:creationId xmlns:a16="http://schemas.microsoft.com/office/drawing/2014/main" id="{95FA87E3-FF95-4785-BAB7-872AE85ED96C}"/>
              </a:ext>
            </a:extLst>
          </p:cNvPr>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ctr">
              <a:spcBef>
                <a:spcPct val="50000"/>
              </a:spcBef>
              <a:defRPr sz="1400"/>
            </a:lvl1pPr>
          </a:lstStyle>
          <a:p>
            <a:endParaRPr lang="en-US" altLang="en-US" dirty="0"/>
          </a:p>
        </p:txBody>
      </p:sp>
      <p:sp>
        <p:nvSpPr>
          <p:cNvPr id="3086" name="Rectangle 14">
            <a:extLst>
              <a:ext uri="{FF2B5EF4-FFF2-40B4-BE49-F238E27FC236}">
                <a16:creationId xmlns:a16="http://schemas.microsoft.com/office/drawing/2014/main" id="{F186B136-72C9-40CF-8DE9-A373F95B8D27}"/>
              </a:ext>
            </a:extLst>
          </p:cNvPr>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spcBef>
                <a:spcPct val="50000"/>
              </a:spcBef>
              <a:defRPr sz="1400"/>
            </a:lvl1pPr>
          </a:lstStyle>
          <a:p>
            <a:fld id="{AA35EABC-9E94-4424-B072-7F9D7FCC0AEB}" type="slidenum">
              <a:rPr lang="en-US" altLang="en-US"/>
              <a:pPr/>
              <a:t>‹#›</a:t>
            </a:fld>
            <a:endParaRPr lang="en-US" altLang="en-US" dirty="0"/>
          </a:p>
        </p:txBody>
      </p:sp>
      <p:sp>
        <p:nvSpPr>
          <p:cNvPr id="3087" name="Rectangle 15">
            <a:extLst>
              <a:ext uri="{FF2B5EF4-FFF2-40B4-BE49-F238E27FC236}">
                <a16:creationId xmlns:a16="http://schemas.microsoft.com/office/drawing/2014/main" id="{AE22B507-89B3-400D-B2DC-F1D7829510CD}"/>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19584727"/>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anose="02020603050405020304" pitchFamily="18" charset="0"/>
        </a:defRPr>
      </a:lvl2pPr>
      <a:lvl3pPr algn="ctr" rtl="0" fontAlgn="base">
        <a:spcBef>
          <a:spcPct val="0"/>
        </a:spcBef>
        <a:spcAft>
          <a:spcPct val="0"/>
        </a:spcAft>
        <a:defRPr sz="4400">
          <a:solidFill>
            <a:schemeClr val="tx2"/>
          </a:solidFill>
          <a:latin typeface="Times New Roman" panose="02020603050405020304" pitchFamily="18" charset="0"/>
        </a:defRPr>
      </a:lvl3pPr>
      <a:lvl4pPr algn="ctr" rtl="0" fontAlgn="base">
        <a:spcBef>
          <a:spcPct val="0"/>
        </a:spcBef>
        <a:spcAft>
          <a:spcPct val="0"/>
        </a:spcAft>
        <a:defRPr sz="4400">
          <a:solidFill>
            <a:schemeClr val="tx2"/>
          </a:solidFill>
          <a:latin typeface="Times New Roman" panose="02020603050405020304" pitchFamily="18" charset="0"/>
        </a:defRPr>
      </a:lvl4pPr>
      <a:lvl5pPr algn="ctr" rtl="0" fontAlgn="base">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3.jp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jp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svg"/><Relationship Id="rId11" Type="http://schemas.openxmlformats.org/officeDocument/2006/relationships/image" Target="../media/image21.sv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svg"/><Relationship Id="rId9"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profslusos.blogspot.com/2013/08/para-quando-publicitacao-das-listas-de.html" TargetMode="External"/><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Documents and Settings\sjohnson\My Documents\My Pictures\ppsbbackground.gif">
            <a:extLst>
              <a:ext uri="{FF2B5EF4-FFF2-40B4-BE49-F238E27FC236}">
                <a16:creationId xmlns:a16="http://schemas.microsoft.com/office/drawing/2014/main" id="{B86E3BD4-CB78-424B-963E-0539215892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857250"/>
            <a:ext cx="6858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24579" name="Picture 3" descr="C:\Documents and Settings\sjohnson\My Documents\My Pictures\pps.bmp">
            <a:extLst>
              <a:ext uri="{FF2B5EF4-FFF2-40B4-BE49-F238E27FC236}">
                <a16:creationId xmlns:a16="http://schemas.microsoft.com/office/drawing/2014/main" id="{60C62BBF-BBB4-4D05-AFFC-6B6078DFB1C0}"/>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71750" y="857250"/>
            <a:ext cx="4514850" cy="4343400"/>
          </a:xfrm>
          <a:prstGeom prst="rect">
            <a:avLst/>
          </a:prstGeom>
          <a:noFill/>
          <a:extLst>
            <a:ext uri="{909E8E84-426E-40DD-AFC4-6F175D3DCCD1}">
              <a14:hiddenFill xmlns:a14="http://schemas.microsoft.com/office/drawing/2010/main">
                <a:solidFill>
                  <a:srgbClr val="FFFFFF"/>
                </a:solidFill>
              </a14:hiddenFill>
            </a:ext>
          </a:extLst>
        </p:spPr>
      </p:pic>
      <p:sp>
        <p:nvSpPr>
          <p:cNvPr id="24580" name="Text Box 4">
            <a:extLst>
              <a:ext uri="{FF2B5EF4-FFF2-40B4-BE49-F238E27FC236}">
                <a16:creationId xmlns:a16="http://schemas.microsoft.com/office/drawing/2014/main" id="{65289C74-CC08-4E85-A40F-3F952A9D5582}"/>
              </a:ext>
            </a:extLst>
          </p:cNvPr>
          <p:cNvSpPr txBox="1">
            <a:spLocks noChangeArrowheads="1"/>
          </p:cNvSpPr>
          <p:nvPr/>
        </p:nvSpPr>
        <p:spPr bwMode="auto">
          <a:xfrm>
            <a:off x="1485900" y="3371851"/>
            <a:ext cx="6515100"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spcBef>
                <a:spcPct val="50000"/>
              </a:spcBef>
            </a:pPr>
            <a:r>
              <a:rPr lang="en-US" altLang="en-US" sz="3600" b="1" dirty="0">
                <a:solidFill>
                  <a:schemeClr val="bg2"/>
                </a:solidFill>
              </a:rPr>
              <a:t>Basic Security Officer Training</a:t>
            </a:r>
          </a:p>
        </p:txBody>
      </p:sp>
      <p:sp>
        <p:nvSpPr>
          <p:cNvPr id="24581" name="Text Box 5">
            <a:extLst>
              <a:ext uri="{FF2B5EF4-FFF2-40B4-BE49-F238E27FC236}">
                <a16:creationId xmlns:a16="http://schemas.microsoft.com/office/drawing/2014/main" id="{30EA736F-30FB-4C74-BA9E-D54909E0C03F}"/>
              </a:ext>
            </a:extLst>
          </p:cNvPr>
          <p:cNvSpPr txBox="1">
            <a:spLocks noChangeArrowheads="1"/>
          </p:cNvSpPr>
          <p:nvPr/>
        </p:nvSpPr>
        <p:spPr bwMode="auto">
          <a:xfrm>
            <a:off x="1943100" y="4514851"/>
            <a:ext cx="5715000" cy="5539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spcBef>
                <a:spcPct val="50000"/>
              </a:spcBef>
            </a:pPr>
            <a:r>
              <a:rPr lang="en-US" altLang="en-US" sz="3000" b="1" dirty="0">
                <a:solidFill>
                  <a:schemeClr val="bg2"/>
                </a:solidFill>
              </a:rPr>
              <a:t>Legal Issues for Security Officers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66EDE-96D0-4706-A32C-89238442905C}"/>
              </a:ext>
            </a:extLst>
          </p:cNvPr>
          <p:cNvSpPr>
            <a:spLocks noGrp="1"/>
          </p:cNvSpPr>
          <p:nvPr>
            <p:ph type="title"/>
          </p:nvPr>
        </p:nvSpPr>
        <p:spPr>
          <a:xfrm>
            <a:off x="3724072" y="165100"/>
            <a:ext cx="4939868" cy="1244599"/>
          </a:xfrm>
        </p:spPr>
        <p:txBody>
          <a:bodyPr anchor="b">
            <a:normAutofit/>
          </a:bodyPr>
          <a:lstStyle/>
          <a:p>
            <a:pPr algn="ctr"/>
            <a:r>
              <a:rPr lang="en-US" altLang="en-US" sz="4100" b="1" u="sng" dirty="0"/>
              <a:t>Detention</a:t>
            </a:r>
            <a:br>
              <a:rPr lang="en-US" altLang="en-US" sz="4100" b="1" u="sng" dirty="0"/>
            </a:br>
            <a:endParaRPr lang="en-US" sz="4100" dirty="0"/>
          </a:p>
        </p:txBody>
      </p:sp>
      <p:pic>
        <p:nvPicPr>
          <p:cNvPr id="7" name="Picture 6">
            <a:extLst>
              <a:ext uri="{FF2B5EF4-FFF2-40B4-BE49-F238E27FC236}">
                <a16:creationId xmlns:a16="http://schemas.microsoft.com/office/drawing/2014/main" id="{8B62A96E-BD30-43A0-83AA-598D9F736318}"/>
              </a:ext>
            </a:extLst>
          </p:cNvPr>
          <p:cNvPicPr>
            <a:picLocks noChangeAspect="1"/>
          </p:cNvPicPr>
          <p:nvPr/>
        </p:nvPicPr>
        <p:blipFill rotWithShape="1">
          <a:blip r:embed="rId2">
            <a:extLst>
              <a:ext uri="{28A0092B-C50C-407E-A947-70E740481C1C}">
                <a14:useLocalDpi xmlns:a14="http://schemas.microsoft.com/office/drawing/2010/main" val="0"/>
              </a:ext>
            </a:extLst>
          </a:blip>
          <a:srcRect l="35364" r="13941"/>
          <a:stretch/>
        </p:blipFill>
        <p:spPr>
          <a:xfrm>
            <a:off x="20" y="10"/>
            <a:ext cx="3476673" cy="6857990"/>
          </a:xfrm>
          <a:prstGeom prst="rect">
            <a:avLst/>
          </a:prstGeom>
          <a:effectLst/>
        </p:spPr>
      </p:pic>
      <p:cxnSp>
        <p:nvCxnSpPr>
          <p:cNvPr id="12" name="Straight Connector 11">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4D29B66-0CAB-4271-B600-FD5E507BAE35}"/>
              </a:ext>
            </a:extLst>
          </p:cNvPr>
          <p:cNvSpPr>
            <a:spLocks noGrp="1"/>
          </p:cNvSpPr>
          <p:nvPr>
            <p:ph idx="1"/>
          </p:nvPr>
        </p:nvSpPr>
        <p:spPr>
          <a:xfrm>
            <a:off x="3724073" y="2115117"/>
            <a:ext cx="4939867" cy="3785419"/>
          </a:xfrm>
        </p:spPr>
        <p:txBody>
          <a:bodyPr>
            <a:normAutofit fontScale="92500" lnSpcReduction="20000"/>
          </a:bodyPr>
          <a:lstStyle/>
          <a:p>
            <a:pPr>
              <a:spcBef>
                <a:spcPct val="50000"/>
              </a:spcBef>
            </a:pPr>
            <a:r>
              <a:rPr lang="en-US" altLang="en-US" sz="2600" dirty="0"/>
              <a:t>A security guard may detain a person when the security guard has reason to believe that the person committed in the guard’s presence any of the following:</a:t>
            </a:r>
          </a:p>
          <a:p>
            <a:pPr marL="0" indent="0">
              <a:spcBef>
                <a:spcPct val="50000"/>
              </a:spcBef>
              <a:buNone/>
            </a:pPr>
            <a:r>
              <a:rPr lang="en-US" altLang="en-US" sz="2600" dirty="0"/>
              <a:t>	a.  A felony</a:t>
            </a:r>
          </a:p>
          <a:p>
            <a:pPr marL="0" indent="0">
              <a:spcBef>
                <a:spcPct val="50000"/>
              </a:spcBef>
              <a:buNone/>
            </a:pPr>
            <a:r>
              <a:rPr lang="en-US" altLang="en-US" sz="2600" dirty="0"/>
              <a:t>	b.  A breach of the peace</a:t>
            </a:r>
          </a:p>
          <a:p>
            <a:pPr marL="0" indent="0">
              <a:spcBef>
                <a:spcPct val="50000"/>
              </a:spcBef>
              <a:buNone/>
            </a:pPr>
            <a:r>
              <a:rPr lang="en-US" altLang="en-US" sz="2600" dirty="0"/>
              <a:t>	c.  A crime involving physical 	  	     injury to another person, or</a:t>
            </a:r>
          </a:p>
          <a:p>
            <a:pPr marL="0" indent="0">
              <a:spcBef>
                <a:spcPct val="50000"/>
              </a:spcBef>
              <a:buNone/>
            </a:pPr>
            <a:r>
              <a:rPr lang="en-US" altLang="en-US" sz="2600" dirty="0"/>
              <a:t>	d.  A crime involving theft or 	   	     destruction of property.</a:t>
            </a:r>
          </a:p>
          <a:p>
            <a:pPr marL="0" indent="0">
              <a:buNone/>
            </a:pPr>
            <a:endParaRPr lang="en-US" sz="1700" dirty="0"/>
          </a:p>
        </p:txBody>
      </p:sp>
    </p:spTree>
    <p:extLst>
      <p:ext uri="{BB962C8B-B14F-4D97-AF65-F5344CB8AC3E}">
        <p14:creationId xmlns:p14="http://schemas.microsoft.com/office/powerpoint/2010/main" val="429801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D509182F-12DA-460D-AADC-E1E69F44F821}"/>
              </a:ext>
            </a:extLst>
          </p:cNvPr>
          <p:cNvSpPr>
            <a:spLocks noGrp="1"/>
          </p:cNvSpPr>
          <p:nvPr>
            <p:ph type="title"/>
          </p:nvPr>
        </p:nvSpPr>
        <p:spPr>
          <a:xfrm>
            <a:off x="884419" y="826680"/>
            <a:ext cx="7375161" cy="1325563"/>
          </a:xfrm>
        </p:spPr>
        <p:txBody>
          <a:bodyPr>
            <a:normAutofit/>
          </a:bodyPr>
          <a:lstStyle/>
          <a:p>
            <a:pPr algn="ctr"/>
            <a:r>
              <a:rPr lang="en-US" altLang="en-US" sz="3500" b="1" u="sng" dirty="0">
                <a:solidFill>
                  <a:srgbClr val="FFFFFF"/>
                </a:solidFill>
              </a:rPr>
              <a:t>Manner of Detention</a:t>
            </a:r>
            <a:br>
              <a:rPr lang="en-US" altLang="en-US" sz="3500" b="1" u="sng" dirty="0">
                <a:solidFill>
                  <a:srgbClr val="FFFFFF"/>
                </a:solidFill>
              </a:rPr>
            </a:br>
            <a:endParaRPr lang="en-US" sz="3500" dirty="0">
              <a:solidFill>
                <a:srgbClr val="FFFFFF"/>
              </a:solidFill>
            </a:endParaRPr>
          </a:p>
        </p:txBody>
      </p:sp>
      <p:graphicFrame>
        <p:nvGraphicFramePr>
          <p:cNvPr id="15" name="Content Placeholder 2">
            <a:extLst>
              <a:ext uri="{FF2B5EF4-FFF2-40B4-BE49-F238E27FC236}">
                <a16:creationId xmlns:a16="http://schemas.microsoft.com/office/drawing/2014/main" id="{F18F03BF-BE59-41BE-9EF3-9C183E1ACE28}"/>
              </a:ext>
            </a:extLst>
          </p:cNvPr>
          <p:cNvGraphicFramePr>
            <a:graphicFrameLocks noGrp="1"/>
          </p:cNvGraphicFramePr>
          <p:nvPr>
            <p:ph idx="1"/>
            <p:extLst>
              <p:ext uri="{D42A27DB-BD31-4B8C-83A1-F6EECF244321}">
                <p14:modId xmlns:p14="http://schemas.microsoft.com/office/powerpoint/2010/main" val="1273265899"/>
              </p:ext>
            </p:extLst>
          </p:nvPr>
        </p:nvGraphicFramePr>
        <p:xfrm>
          <a:off x="777240" y="2899956"/>
          <a:ext cx="7589520" cy="313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3639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1B6136C-E247-478A-92F0-9A7EEB2AE1C5}"/>
              </a:ext>
            </a:extLst>
          </p:cNvPr>
          <p:cNvSpPr>
            <a:spLocks noGrp="1"/>
          </p:cNvSpPr>
          <p:nvPr>
            <p:ph type="title"/>
          </p:nvPr>
        </p:nvSpPr>
        <p:spPr>
          <a:xfrm>
            <a:off x="647271" y="1012004"/>
            <a:ext cx="2562119" cy="4795408"/>
          </a:xfrm>
        </p:spPr>
        <p:txBody>
          <a:bodyPr>
            <a:normAutofit/>
          </a:bodyPr>
          <a:lstStyle/>
          <a:p>
            <a:r>
              <a:rPr lang="en-US" altLang="en-US" b="1" u="sng" dirty="0">
                <a:solidFill>
                  <a:srgbClr val="FFFFFF"/>
                </a:solidFill>
              </a:rPr>
              <a:t>Detention of Minors</a:t>
            </a:r>
            <a:br>
              <a:rPr lang="en-US" altLang="en-US" b="1" u="sng" dirty="0">
                <a:solidFill>
                  <a:srgbClr val="FFFFFF"/>
                </a:solidFill>
              </a:rPr>
            </a:br>
            <a:endParaRPr lang="en-US" dirty="0">
              <a:solidFill>
                <a:srgbClr val="FFFFFF"/>
              </a:solidFill>
            </a:endParaRPr>
          </a:p>
        </p:txBody>
      </p:sp>
      <p:graphicFrame>
        <p:nvGraphicFramePr>
          <p:cNvPr id="5" name="Content Placeholder 2">
            <a:extLst>
              <a:ext uri="{FF2B5EF4-FFF2-40B4-BE49-F238E27FC236}">
                <a16:creationId xmlns:a16="http://schemas.microsoft.com/office/drawing/2014/main" id="{C7D40F88-2CFD-4EF6-8C69-8CA74D0B7961}"/>
              </a:ext>
            </a:extLst>
          </p:cNvPr>
          <p:cNvGraphicFramePr>
            <a:graphicFrameLocks noGrp="1"/>
          </p:cNvGraphicFramePr>
          <p:nvPr>
            <p:ph idx="1"/>
            <p:extLst>
              <p:ext uri="{D42A27DB-BD31-4B8C-83A1-F6EECF244321}">
                <p14:modId xmlns:p14="http://schemas.microsoft.com/office/powerpoint/2010/main" val="3513504310"/>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9463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8DCF544-0E83-4906-924C-79823C44B56D}"/>
              </a:ext>
            </a:extLst>
          </p:cNvPr>
          <p:cNvSpPr>
            <a:spLocks noGrp="1"/>
          </p:cNvSpPr>
          <p:nvPr>
            <p:ph type="title"/>
          </p:nvPr>
        </p:nvSpPr>
        <p:spPr>
          <a:xfrm>
            <a:off x="647271" y="1012004"/>
            <a:ext cx="2562119" cy="4795408"/>
          </a:xfrm>
        </p:spPr>
        <p:txBody>
          <a:bodyPr>
            <a:normAutofit/>
          </a:bodyPr>
          <a:lstStyle/>
          <a:p>
            <a:r>
              <a:rPr lang="en-US" altLang="en-US" sz="3400" b="1" u="sng" dirty="0">
                <a:solidFill>
                  <a:srgbClr val="FFFFFF"/>
                </a:solidFill>
                <a:effectLst>
                  <a:outerShdw blurRad="38100" dist="38100" dir="2700000" algn="tl">
                    <a:srgbClr val="000000"/>
                  </a:outerShdw>
                </a:effectLst>
              </a:rPr>
              <a:t>Assistance to a Law Enforcement Officer</a:t>
            </a:r>
            <a:endParaRPr lang="en-US" sz="3400" dirty="0">
              <a:solidFill>
                <a:srgbClr val="FFFFFF"/>
              </a:solidFill>
            </a:endParaRPr>
          </a:p>
        </p:txBody>
      </p:sp>
      <p:graphicFrame>
        <p:nvGraphicFramePr>
          <p:cNvPr id="5" name="Content Placeholder 2">
            <a:extLst>
              <a:ext uri="{FF2B5EF4-FFF2-40B4-BE49-F238E27FC236}">
                <a16:creationId xmlns:a16="http://schemas.microsoft.com/office/drawing/2014/main" id="{15378A5E-48BD-4079-A492-DA2DF6C1E98E}"/>
              </a:ext>
            </a:extLst>
          </p:cNvPr>
          <p:cNvGraphicFramePr>
            <a:graphicFrameLocks noGrp="1"/>
          </p:cNvGraphicFramePr>
          <p:nvPr>
            <p:ph idx="1"/>
            <p:extLst>
              <p:ext uri="{D42A27DB-BD31-4B8C-83A1-F6EECF244321}">
                <p14:modId xmlns:p14="http://schemas.microsoft.com/office/powerpoint/2010/main" val="1227708019"/>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143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4" y="450222"/>
            <a:ext cx="3136890" cy="3603164"/>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DED7318-86A9-4B22-B57F-85473B664632}"/>
              </a:ext>
            </a:extLst>
          </p:cNvPr>
          <p:cNvSpPr>
            <a:spLocks noGrp="1"/>
          </p:cNvSpPr>
          <p:nvPr>
            <p:ph type="title"/>
          </p:nvPr>
        </p:nvSpPr>
        <p:spPr>
          <a:xfrm>
            <a:off x="581025" y="762000"/>
            <a:ext cx="2696979" cy="3018430"/>
          </a:xfrm>
        </p:spPr>
        <p:txBody>
          <a:bodyPr>
            <a:normAutofit/>
          </a:bodyPr>
          <a:lstStyle/>
          <a:p>
            <a:r>
              <a:rPr lang="en-US" altLang="en-US" b="1" u="sng" dirty="0">
                <a:solidFill>
                  <a:srgbClr val="FFFFFF"/>
                </a:solidFill>
              </a:rPr>
              <a:t>NO POWER OF ARREST</a:t>
            </a:r>
            <a:br>
              <a:rPr lang="en-US" altLang="en-US" b="1" u="sng" dirty="0">
                <a:solidFill>
                  <a:srgbClr val="FFFFFF"/>
                </a:solidFill>
              </a:rPr>
            </a:br>
            <a:endParaRPr lang="en-US" dirty="0">
              <a:solidFill>
                <a:srgbClr val="FFFFFF"/>
              </a:solidFill>
            </a:endParaRPr>
          </a:p>
        </p:txBody>
      </p:sp>
      <p:sp>
        <p:nvSpPr>
          <p:cNvPr id="18" name="Rectangle 10">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8127" y="450221"/>
            <a:ext cx="3674942" cy="594885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lumMod val="8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4717A60-936A-43EE-9504-A79E8956FBCD}"/>
              </a:ext>
            </a:extLst>
          </p:cNvPr>
          <p:cNvSpPr>
            <a:spLocks noGrp="1"/>
          </p:cNvSpPr>
          <p:nvPr>
            <p:ph idx="1"/>
          </p:nvPr>
        </p:nvSpPr>
        <p:spPr>
          <a:xfrm>
            <a:off x="3944694" y="909143"/>
            <a:ext cx="3005685" cy="5029586"/>
          </a:xfrm>
        </p:spPr>
        <p:txBody>
          <a:bodyPr anchor="ctr">
            <a:normAutofit/>
          </a:bodyPr>
          <a:lstStyle/>
          <a:p>
            <a:pPr marL="0" indent="0">
              <a:buNone/>
            </a:pPr>
            <a:r>
              <a:rPr lang="en-US" altLang="en-US" sz="3200" b="1" dirty="0"/>
              <a:t>In North Carolina, a security guard has </a:t>
            </a:r>
            <a:r>
              <a:rPr lang="en-US" altLang="en-US" sz="3200" b="1" u="sng" dirty="0"/>
              <a:t>NO POWER OF ARREST</a:t>
            </a:r>
            <a:r>
              <a:rPr lang="en-US" altLang="en-US" sz="3200" b="1" dirty="0"/>
              <a:t> unless requested to do so by a law enforcement officer.</a:t>
            </a:r>
          </a:p>
          <a:p>
            <a:pPr marL="0" indent="0">
              <a:buNone/>
            </a:pPr>
            <a:endParaRPr lang="en-US" sz="2100" dirty="0"/>
          </a:p>
        </p:txBody>
      </p:sp>
      <p:sp>
        <p:nvSpPr>
          <p:cNvPr id="19" name="Rectangle 12">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6899" y="450221"/>
            <a:ext cx="1401025" cy="3603165"/>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4" name="Picture 5" descr="E:\IMAGES\PRFESION\POLICE\CMB00065.WMF">
            <a:extLst>
              <a:ext uri="{FF2B5EF4-FFF2-40B4-BE49-F238E27FC236}">
                <a16:creationId xmlns:a16="http://schemas.microsoft.com/office/drawing/2014/main" id="{498E4172-1ABA-4DD7-A623-603A6C94C6B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35347" y="4214253"/>
            <a:ext cx="2173848" cy="2173848"/>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4">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309" y="4214253"/>
            <a:ext cx="1401025" cy="2173848"/>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5583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D099F-7513-4302-B487-2B59A53B8523}"/>
              </a:ext>
            </a:extLst>
          </p:cNvPr>
          <p:cNvSpPr>
            <a:spLocks noGrp="1"/>
          </p:cNvSpPr>
          <p:nvPr>
            <p:ph type="title"/>
          </p:nvPr>
        </p:nvSpPr>
        <p:spPr>
          <a:xfrm>
            <a:off x="3724072" y="629268"/>
            <a:ext cx="4939868" cy="1286160"/>
          </a:xfrm>
        </p:spPr>
        <p:txBody>
          <a:bodyPr anchor="b">
            <a:normAutofit/>
          </a:bodyPr>
          <a:lstStyle/>
          <a:p>
            <a:r>
              <a:rPr lang="en-US"/>
              <a:t>Response to Crime</a:t>
            </a:r>
          </a:p>
        </p:txBody>
      </p:sp>
      <p:pic>
        <p:nvPicPr>
          <p:cNvPr id="4" name="Picture 3">
            <a:extLst>
              <a:ext uri="{FF2B5EF4-FFF2-40B4-BE49-F238E27FC236}">
                <a16:creationId xmlns:a16="http://schemas.microsoft.com/office/drawing/2014/main" id="{D7938F21-13B4-49C8-A876-46284F09B36A}"/>
              </a:ext>
            </a:extLst>
          </p:cNvPr>
          <p:cNvPicPr>
            <a:picLocks noChangeAspect="1"/>
          </p:cNvPicPr>
          <p:nvPr/>
        </p:nvPicPr>
        <p:blipFill rotWithShape="1">
          <a:blip r:embed="rId2"/>
          <a:srcRect l="2572" r="37672" b="2"/>
          <a:stretch/>
        </p:blipFill>
        <p:spPr>
          <a:xfrm>
            <a:off x="20" y="10"/>
            <a:ext cx="3476673" cy="6857990"/>
          </a:xfrm>
          <a:prstGeom prst="rect">
            <a:avLst/>
          </a:prstGeom>
          <a:effectLst/>
        </p:spPr>
      </p:pic>
      <p:cxnSp>
        <p:nvCxnSpPr>
          <p:cNvPr id="13"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rgbClr val="FD482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82C6A6F-AACB-4032-9488-C71DA522085D}"/>
              </a:ext>
            </a:extLst>
          </p:cNvPr>
          <p:cNvSpPr>
            <a:spLocks noGrp="1"/>
          </p:cNvSpPr>
          <p:nvPr>
            <p:ph idx="1"/>
          </p:nvPr>
        </p:nvSpPr>
        <p:spPr>
          <a:xfrm>
            <a:off x="3724073" y="2438400"/>
            <a:ext cx="4939867" cy="3785419"/>
          </a:xfrm>
        </p:spPr>
        <p:txBody>
          <a:bodyPr>
            <a:normAutofit/>
          </a:bodyPr>
          <a:lstStyle/>
          <a:p>
            <a:r>
              <a:rPr lang="en-US" dirty="0"/>
              <a:t>Call Law Enforcement</a:t>
            </a:r>
          </a:p>
          <a:p>
            <a:endParaRPr lang="en-US" dirty="0"/>
          </a:p>
          <a:p>
            <a:r>
              <a:rPr lang="en-US" dirty="0"/>
              <a:t>No time to call law enforcement, take action based upon your training.</a:t>
            </a:r>
          </a:p>
          <a:p>
            <a:endParaRPr lang="en-US" dirty="0"/>
          </a:p>
          <a:p>
            <a:r>
              <a:rPr lang="en-US" dirty="0"/>
              <a:t>Consider the consequences of your actions before you act.</a:t>
            </a:r>
          </a:p>
        </p:txBody>
      </p:sp>
    </p:spTree>
    <p:extLst>
      <p:ext uri="{BB962C8B-B14F-4D97-AF65-F5344CB8AC3E}">
        <p14:creationId xmlns:p14="http://schemas.microsoft.com/office/powerpoint/2010/main" val="1991481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720090" y="0"/>
            <a:ext cx="8413995"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065186" y="0"/>
            <a:ext cx="8078814"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EDB025C9-6AA8-47FE-BED6-05FBB0013DB7}"/>
              </a:ext>
            </a:extLst>
          </p:cNvPr>
          <p:cNvSpPr>
            <a:spLocks noGrp="1"/>
          </p:cNvSpPr>
          <p:nvPr>
            <p:ph type="title"/>
          </p:nvPr>
        </p:nvSpPr>
        <p:spPr>
          <a:xfrm>
            <a:off x="3288029" y="365125"/>
            <a:ext cx="5373370" cy="1325563"/>
          </a:xfrm>
        </p:spPr>
        <p:txBody>
          <a:bodyPr>
            <a:normAutofit/>
          </a:bodyPr>
          <a:lstStyle/>
          <a:p>
            <a:r>
              <a:rPr lang="en-US" altLang="en-US" b="1" i="1" u="sng" dirty="0">
                <a:effectLst>
                  <a:outerShdw blurRad="38100" dist="38100" dir="2700000" algn="tl">
                    <a:srgbClr val="000000"/>
                  </a:outerShdw>
                </a:effectLst>
              </a:rPr>
              <a:t>Use of Force</a:t>
            </a:r>
            <a:br>
              <a:rPr lang="en-US" altLang="en-US" b="1" i="1" u="sng" dirty="0">
                <a:effectLst>
                  <a:outerShdw blurRad="38100" dist="38100" dir="2700000" algn="tl">
                    <a:srgbClr val="000000"/>
                  </a:outerShdw>
                </a:effectLst>
              </a:rPr>
            </a:br>
            <a:endParaRPr lang="en-US" dirty="0"/>
          </a:p>
        </p:txBody>
      </p:sp>
      <p:pic>
        <p:nvPicPr>
          <p:cNvPr id="4" name="Picture 4" descr="E:\IMAGES\PRFESION\POLICE\CMB00097.WMF">
            <a:extLst>
              <a:ext uri="{FF2B5EF4-FFF2-40B4-BE49-F238E27FC236}">
                <a16:creationId xmlns:a16="http://schemas.microsoft.com/office/drawing/2014/main" id="{945CF328-5327-4E6F-9B08-6DC265D83BB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60045" y="1972183"/>
            <a:ext cx="2243455" cy="265061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F79ED624-03A4-4C1D-A12A-7D47DEB8A10F}"/>
              </a:ext>
            </a:extLst>
          </p:cNvPr>
          <p:cNvSpPr>
            <a:spLocks noGrp="1"/>
          </p:cNvSpPr>
          <p:nvPr>
            <p:ph idx="1"/>
          </p:nvPr>
        </p:nvSpPr>
        <p:spPr>
          <a:xfrm>
            <a:off x="3290636" y="2022601"/>
            <a:ext cx="5370763" cy="4154361"/>
          </a:xfrm>
        </p:spPr>
        <p:txBody>
          <a:bodyPr>
            <a:normAutofit/>
          </a:bodyPr>
          <a:lstStyle/>
          <a:p>
            <a:pPr>
              <a:spcBef>
                <a:spcPct val="50000"/>
              </a:spcBef>
              <a:buFontTx/>
              <a:buBlip>
                <a:blip r:embed="rId3">
                  <a:extLst/>
                </a:blip>
              </a:buBlip>
            </a:pPr>
            <a:r>
              <a:rPr lang="en-US" altLang="en-US" sz="2400" dirty="0"/>
              <a:t> Avoid the use of force if possible!</a:t>
            </a:r>
          </a:p>
          <a:p>
            <a:pPr>
              <a:spcBef>
                <a:spcPct val="50000"/>
              </a:spcBef>
              <a:buFontTx/>
              <a:buBlip>
                <a:blip r:embed="rId3">
                  <a:extLst/>
                </a:blip>
              </a:buBlip>
            </a:pPr>
            <a:r>
              <a:rPr lang="en-US" altLang="en-US" sz="2400" dirty="0"/>
              <a:t>  Force used depends on the seriousness of the crime being committed.</a:t>
            </a:r>
          </a:p>
          <a:p>
            <a:pPr>
              <a:spcBef>
                <a:spcPct val="50000"/>
              </a:spcBef>
              <a:buFontTx/>
              <a:buBlip>
                <a:blip r:embed="rId3">
                  <a:extLst/>
                </a:blip>
              </a:buBlip>
            </a:pPr>
            <a:r>
              <a:rPr lang="en-US" altLang="en-US" sz="2400" dirty="0"/>
              <a:t>  Under no circumstances can a    security guard use greater force than the circumstances would justify a law enforcement officer to use</a:t>
            </a:r>
          </a:p>
          <a:p>
            <a:pPr>
              <a:spcBef>
                <a:spcPct val="50000"/>
              </a:spcBef>
              <a:buFontTx/>
              <a:buBlip>
                <a:blip r:embed="rId3">
                  <a:extLst/>
                </a:blip>
              </a:buBlip>
            </a:pPr>
            <a:r>
              <a:rPr lang="en-US" altLang="en-US" sz="2400" dirty="0"/>
              <a:t>  The most notable standard is “reasonableness.”</a:t>
            </a:r>
            <a:endParaRPr lang="en-US" sz="2400" dirty="0"/>
          </a:p>
        </p:txBody>
      </p:sp>
    </p:spTree>
    <p:extLst>
      <p:ext uri="{BB962C8B-B14F-4D97-AF65-F5344CB8AC3E}">
        <p14:creationId xmlns:p14="http://schemas.microsoft.com/office/powerpoint/2010/main" val="1792119517"/>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22A603B-301D-40B0-BC41-BB7447DC6332}"/>
              </a:ext>
            </a:extLst>
          </p:cNvPr>
          <p:cNvSpPr>
            <a:spLocks noGrp="1"/>
          </p:cNvSpPr>
          <p:nvPr>
            <p:ph type="title"/>
          </p:nvPr>
        </p:nvSpPr>
        <p:spPr>
          <a:xfrm>
            <a:off x="647271" y="1012004"/>
            <a:ext cx="2562119" cy="4795408"/>
          </a:xfrm>
        </p:spPr>
        <p:txBody>
          <a:bodyPr>
            <a:normAutofit/>
          </a:bodyPr>
          <a:lstStyle/>
          <a:p>
            <a:r>
              <a:rPr lang="en-US" altLang="en-US" sz="4100" b="1" i="1" u="sng" dirty="0">
                <a:solidFill>
                  <a:srgbClr val="FFFFFF"/>
                </a:solidFill>
                <a:effectLst>
                  <a:outerShdw blurRad="38100" dist="38100" dir="2700000" algn="tl">
                    <a:srgbClr val="000000"/>
                  </a:outerShdw>
                </a:effectLst>
              </a:rPr>
              <a:t>Use of Force Continuum</a:t>
            </a:r>
            <a:br>
              <a:rPr lang="en-US" altLang="en-US" sz="4100" b="1" i="1" u="sng" dirty="0">
                <a:solidFill>
                  <a:srgbClr val="FFFFFF"/>
                </a:solidFill>
                <a:effectLst>
                  <a:outerShdw blurRad="38100" dist="38100" dir="2700000" algn="tl">
                    <a:srgbClr val="000000"/>
                  </a:outerShdw>
                </a:effectLst>
              </a:rPr>
            </a:br>
            <a:endParaRPr lang="en-US" sz="4100" dirty="0">
              <a:solidFill>
                <a:srgbClr val="FFFFFF"/>
              </a:solidFill>
            </a:endParaRPr>
          </a:p>
        </p:txBody>
      </p:sp>
      <p:sp>
        <p:nvSpPr>
          <p:cNvPr id="7" name="Rectangle: Rounded Corners 6">
            <a:extLst>
              <a:ext uri="{FF2B5EF4-FFF2-40B4-BE49-F238E27FC236}">
                <a16:creationId xmlns:a16="http://schemas.microsoft.com/office/drawing/2014/main" id="{F4EADB7F-16B4-41B1-83ED-CE8F357913C6}"/>
              </a:ext>
            </a:extLst>
          </p:cNvPr>
          <p:cNvSpPr/>
          <p:nvPr/>
        </p:nvSpPr>
        <p:spPr>
          <a:xfrm>
            <a:off x="3895724" y="470925"/>
            <a:ext cx="4885203" cy="69307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8" name="Rectangle 7" descr="Marker">
            <a:extLst>
              <a:ext uri="{FF2B5EF4-FFF2-40B4-BE49-F238E27FC236}">
                <a16:creationId xmlns:a16="http://schemas.microsoft.com/office/drawing/2014/main" id="{F0A8658C-9456-4AB1-8158-494F273E71D2}"/>
              </a:ext>
            </a:extLst>
          </p:cNvPr>
          <p:cNvSpPr/>
          <p:nvPr/>
        </p:nvSpPr>
        <p:spPr>
          <a:xfrm>
            <a:off x="4105378" y="627368"/>
            <a:ext cx="381188" cy="381188"/>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style>
          <a:lnRef idx="2">
            <a:schemeClr val="lt1">
              <a:alpha val="0"/>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92B3D6B7-BDA4-4F2C-83DE-BA714DC78408}"/>
              </a:ext>
            </a:extLst>
          </p:cNvPr>
          <p:cNvSpPr/>
          <p:nvPr/>
        </p:nvSpPr>
        <p:spPr>
          <a:xfrm>
            <a:off x="4696221" y="471427"/>
            <a:ext cx="4084706" cy="693070"/>
          </a:xfrm>
          <a:custGeom>
            <a:avLst/>
            <a:gdLst>
              <a:gd name="connsiteX0" fmla="*/ 0 w 4084706"/>
              <a:gd name="connsiteY0" fmla="*/ 0 h 693070"/>
              <a:gd name="connsiteX1" fmla="*/ 4084706 w 4084706"/>
              <a:gd name="connsiteY1" fmla="*/ 0 h 693070"/>
              <a:gd name="connsiteX2" fmla="*/ 4084706 w 4084706"/>
              <a:gd name="connsiteY2" fmla="*/ 693070 h 693070"/>
              <a:gd name="connsiteX3" fmla="*/ 0 w 4084706"/>
              <a:gd name="connsiteY3" fmla="*/ 693070 h 693070"/>
              <a:gd name="connsiteX4" fmla="*/ 0 w 4084706"/>
              <a:gd name="connsiteY4" fmla="*/ 0 h 69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4706" h="693070">
                <a:moveTo>
                  <a:pt x="0" y="0"/>
                </a:moveTo>
                <a:lnTo>
                  <a:pt x="4084706" y="0"/>
                </a:lnTo>
                <a:lnTo>
                  <a:pt x="4084706" y="693070"/>
                </a:lnTo>
                <a:lnTo>
                  <a:pt x="0" y="6930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3350" tIns="73350" rIns="73350" bIns="73350" numCol="1" spcCol="1270" anchor="ctr" anchorCtr="0">
            <a:noAutofit/>
          </a:bodyPr>
          <a:lstStyle/>
          <a:p>
            <a:pPr marL="0" lvl="0" indent="0" algn="l" defTabSz="711200">
              <a:lnSpc>
                <a:spcPct val="100000"/>
              </a:lnSpc>
              <a:spcBef>
                <a:spcPct val="0"/>
              </a:spcBef>
              <a:spcAft>
                <a:spcPct val="35000"/>
              </a:spcAft>
              <a:buNone/>
            </a:pPr>
            <a:r>
              <a:rPr lang="en-US" sz="2800" kern="1200" dirty="0"/>
              <a:t>Presence</a:t>
            </a:r>
          </a:p>
        </p:txBody>
      </p:sp>
      <p:sp>
        <p:nvSpPr>
          <p:cNvPr id="11" name="Rectangle: Rounded Corners 10">
            <a:extLst>
              <a:ext uri="{FF2B5EF4-FFF2-40B4-BE49-F238E27FC236}">
                <a16:creationId xmlns:a16="http://schemas.microsoft.com/office/drawing/2014/main" id="{F32FA036-4750-472A-B470-A9602F4BABDB}"/>
              </a:ext>
            </a:extLst>
          </p:cNvPr>
          <p:cNvSpPr/>
          <p:nvPr/>
        </p:nvSpPr>
        <p:spPr>
          <a:xfrm>
            <a:off x="3895725" y="1337765"/>
            <a:ext cx="4885203" cy="69307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12" name="Rectangle 11" descr="Chat">
            <a:extLst>
              <a:ext uri="{FF2B5EF4-FFF2-40B4-BE49-F238E27FC236}">
                <a16:creationId xmlns:a16="http://schemas.microsoft.com/office/drawing/2014/main" id="{DA9CE5DA-3177-41BF-9B2B-CC9268F39D8A}"/>
              </a:ext>
            </a:extLst>
          </p:cNvPr>
          <p:cNvSpPr/>
          <p:nvPr/>
        </p:nvSpPr>
        <p:spPr>
          <a:xfrm>
            <a:off x="4105378" y="1493706"/>
            <a:ext cx="381188" cy="381188"/>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p:spPr>
        <p:style>
          <a:lnRef idx="2">
            <a:schemeClr val="lt1">
              <a:alpha val="0"/>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13" name="Freeform: Shape 12">
            <a:extLst>
              <a:ext uri="{FF2B5EF4-FFF2-40B4-BE49-F238E27FC236}">
                <a16:creationId xmlns:a16="http://schemas.microsoft.com/office/drawing/2014/main" id="{5386D832-D5EB-4EAA-B6A2-16B9BE277060}"/>
              </a:ext>
            </a:extLst>
          </p:cNvPr>
          <p:cNvSpPr/>
          <p:nvPr/>
        </p:nvSpPr>
        <p:spPr>
          <a:xfrm>
            <a:off x="4696221" y="1337765"/>
            <a:ext cx="4084706" cy="693070"/>
          </a:xfrm>
          <a:custGeom>
            <a:avLst/>
            <a:gdLst>
              <a:gd name="connsiteX0" fmla="*/ 0 w 4084706"/>
              <a:gd name="connsiteY0" fmla="*/ 0 h 693070"/>
              <a:gd name="connsiteX1" fmla="*/ 4084706 w 4084706"/>
              <a:gd name="connsiteY1" fmla="*/ 0 h 693070"/>
              <a:gd name="connsiteX2" fmla="*/ 4084706 w 4084706"/>
              <a:gd name="connsiteY2" fmla="*/ 693070 h 693070"/>
              <a:gd name="connsiteX3" fmla="*/ 0 w 4084706"/>
              <a:gd name="connsiteY3" fmla="*/ 693070 h 693070"/>
              <a:gd name="connsiteX4" fmla="*/ 0 w 4084706"/>
              <a:gd name="connsiteY4" fmla="*/ 0 h 69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4706" h="693070">
                <a:moveTo>
                  <a:pt x="0" y="0"/>
                </a:moveTo>
                <a:lnTo>
                  <a:pt x="4084706" y="0"/>
                </a:lnTo>
                <a:lnTo>
                  <a:pt x="4084706" y="693070"/>
                </a:lnTo>
                <a:lnTo>
                  <a:pt x="0" y="6930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3350" tIns="73350" rIns="73350" bIns="73350" numCol="1" spcCol="1270" anchor="ctr" anchorCtr="0">
            <a:noAutofit/>
          </a:bodyPr>
          <a:lstStyle/>
          <a:p>
            <a:pPr marL="0" lvl="0" indent="0" algn="l" defTabSz="711200">
              <a:lnSpc>
                <a:spcPct val="100000"/>
              </a:lnSpc>
              <a:spcBef>
                <a:spcPct val="0"/>
              </a:spcBef>
              <a:spcAft>
                <a:spcPct val="35000"/>
              </a:spcAft>
              <a:buNone/>
            </a:pPr>
            <a:r>
              <a:rPr lang="en-US" sz="2800" kern="1200" dirty="0"/>
              <a:t>Verbal</a:t>
            </a:r>
          </a:p>
        </p:txBody>
      </p:sp>
      <p:sp>
        <p:nvSpPr>
          <p:cNvPr id="14" name="Rectangle: Rounded Corners 13">
            <a:extLst>
              <a:ext uri="{FF2B5EF4-FFF2-40B4-BE49-F238E27FC236}">
                <a16:creationId xmlns:a16="http://schemas.microsoft.com/office/drawing/2014/main" id="{611960E3-91DA-46E3-86C1-68A151A0AA29}"/>
              </a:ext>
            </a:extLst>
          </p:cNvPr>
          <p:cNvSpPr/>
          <p:nvPr/>
        </p:nvSpPr>
        <p:spPr>
          <a:xfrm>
            <a:off x="3895725" y="2204103"/>
            <a:ext cx="4885203" cy="69307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16" name="Rectangle 15" descr="Raised Hand">
            <a:extLst>
              <a:ext uri="{FF2B5EF4-FFF2-40B4-BE49-F238E27FC236}">
                <a16:creationId xmlns:a16="http://schemas.microsoft.com/office/drawing/2014/main" id="{77185F04-E1BC-4D52-AD3B-445BAE2AA9F3}"/>
              </a:ext>
            </a:extLst>
          </p:cNvPr>
          <p:cNvSpPr/>
          <p:nvPr/>
        </p:nvSpPr>
        <p:spPr>
          <a:xfrm>
            <a:off x="4105378" y="2360043"/>
            <a:ext cx="381188" cy="381188"/>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p:spPr>
        <p:style>
          <a:lnRef idx="2">
            <a:schemeClr val="lt1">
              <a:alpha val="0"/>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8" name="Freeform: Shape 17">
            <a:extLst>
              <a:ext uri="{FF2B5EF4-FFF2-40B4-BE49-F238E27FC236}">
                <a16:creationId xmlns:a16="http://schemas.microsoft.com/office/drawing/2014/main" id="{C14A171A-D0DE-4F0E-BA8B-4817B11592DA}"/>
              </a:ext>
            </a:extLst>
          </p:cNvPr>
          <p:cNvSpPr/>
          <p:nvPr/>
        </p:nvSpPr>
        <p:spPr>
          <a:xfrm>
            <a:off x="4696221" y="2204103"/>
            <a:ext cx="4084706" cy="693070"/>
          </a:xfrm>
          <a:custGeom>
            <a:avLst/>
            <a:gdLst>
              <a:gd name="connsiteX0" fmla="*/ 0 w 4084706"/>
              <a:gd name="connsiteY0" fmla="*/ 0 h 693070"/>
              <a:gd name="connsiteX1" fmla="*/ 4084706 w 4084706"/>
              <a:gd name="connsiteY1" fmla="*/ 0 h 693070"/>
              <a:gd name="connsiteX2" fmla="*/ 4084706 w 4084706"/>
              <a:gd name="connsiteY2" fmla="*/ 693070 h 693070"/>
              <a:gd name="connsiteX3" fmla="*/ 0 w 4084706"/>
              <a:gd name="connsiteY3" fmla="*/ 693070 h 693070"/>
              <a:gd name="connsiteX4" fmla="*/ 0 w 4084706"/>
              <a:gd name="connsiteY4" fmla="*/ 0 h 69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4706" h="693070">
                <a:moveTo>
                  <a:pt x="0" y="0"/>
                </a:moveTo>
                <a:lnTo>
                  <a:pt x="4084706" y="0"/>
                </a:lnTo>
                <a:lnTo>
                  <a:pt x="4084706" y="693070"/>
                </a:lnTo>
                <a:lnTo>
                  <a:pt x="0" y="6930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3350" tIns="73350" rIns="73350" bIns="73350" numCol="1" spcCol="1270" anchor="ctr" anchorCtr="0">
            <a:noAutofit/>
          </a:bodyPr>
          <a:lstStyle/>
          <a:p>
            <a:pPr marL="0" lvl="0" indent="0" algn="l" defTabSz="711200">
              <a:lnSpc>
                <a:spcPct val="100000"/>
              </a:lnSpc>
              <a:spcBef>
                <a:spcPct val="0"/>
              </a:spcBef>
              <a:spcAft>
                <a:spcPct val="35000"/>
              </a:spcAft>
              <a:buNone/>
            </a:pPr>
            <a:r>
              <a:rPr lang="en-US" sz="2800" kern="1200" dirty="0"/>
              <a:t>Soft Hand Control</a:t>
            </a:r>
          </a:p>
        </p:txBody>
      </p:sp>
      <p:sp>
        <p:nvSpPr>
          <p:cNvPr id="19" name="Rectangle: Rounded Corners 18">
            <a:extLst>
              <a:ext uri="{FF2B5EF4-FFF2-40B4-BE49-F238E27FC236}">
                <a16:creationId xmlns:a16="http://schemas.microsoft.com/office/drawing/2014/main" id="{F1AB705E-6B25-4810-B83D-0E88A99BC53D}"/>
              </a:ext>
            </a:extLst>
          </p:cNvPr>
          <p:cNvSpPr/>
          <p:nvPr/>
        </p:nvSpPr>
        <p:spPr>
          <a:xfrm>
            <a:off x="3895725" y="3070440"/>
            <a:ext cx="4885203" cy="69307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20" name="Rectangle 19">
            <a:extLst>
              <a:ext uri="{FF2B5EF4-FFF2-40B4-BE49-F238E27FC236}">
                <a16:creationId xmlns:a16="http://schemas.microsoft.com/office/drawing/2014/main" id="{8DCA1D98-6205-485F-9930-7887B27A2777}"/>
              </a:ext>
            </a:extLst>
          </p:cNvPr>
          <p:cNvSpPr/>
          <p:nvPr/>
        </p:nvSpPr>
        <p:spPr>
          <a:xfrm>
            <a:off x="4105378" y="3226381"/>
            <a:ext cx="381188" cy="381188"/>
          </a:xfrm>
          <a:prstGeom prst="rect">
            <a:avLst/>
          </a:prstGeom>
          <a:blipFill>
            <a:blip r:embed="rId9">
              <a:extLst>
                <a:ext uri="{28A0092B-C50C-407E-A947-70E740481C1C}">
                  <a14:useLocalDpi xmlns:a14="http://schemas.microsoft.com/office/drawing/2010/main" val="0"/>
                </a:ext>
              </a:extLst>
            </a:blip>
            <a:srcRect/>
            <a:stretch>
              <a:fillRect t="-9000" b="-9000"/>
            </a:stretch>
          </a:blipFill>
        </p:spPr>
        <p:style>
          <a:lnRef idx="2">
            <a:schemeClr val="lt1">
              <a:alpha val="0"/>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sp>
      <p:sp>
        <p:nvSpPr>
          <p:cNvPr id="21" name="Freeform: Shape 20">
            <a:extLst>
              <a:ext uri="{FF2B5EF4-FFF2-40B4-BE49-F238E27FC236}">
                <a16:creationId xmlns:a16="http://schemas.microsoft.com/office/drawing/2014/main" id="{80966088-3639-45D2-880D-E2124BC5852A}"/>
              </a:ext>
            </a:extLst>
          </p:cNvPr>
          <p:cNvSpPr/>
          <p:nvPr/>
        </p:nvSpPr>
        <p:spPr>
          <a:xfrm>
            <a:off x="4696221" y="3070440"/>
            <a:ext cx="4084706" cy="693070"/>
          </a:xfrm>
          <a:custGeom>
            <a:avLst/>
            <a:gdLst>
              <a:gd name="connsiteX0" fmla="*/ 0 w 4084706"/>
              <a:gd name="connsiteY0" fmla="*/ 0 h 693070"/>
              <a:gd name="connsiteX1" fmla="*/ 4084706 w 4084706"/>
              <a:gd name="connsiteY1" fmla="*/ 0 h 693070"/>
              <a:gd name="connsiteX2" fmla="*/ 4084706 w 4084706"/>
              <a:gd name="connsiteY2" fmla="*/ 693070 h 693070"/>
              <a:gd name="connsiteX3" fmla="*/ 0 w 4084706"/>
              <a:gd name="connsiteY3" fmla="*/ 693070 h 693070"/>
              <a:gd name="connsiteX4" fmla="*/ 0 w 4084706"/>
              <a:gd name="connsiteY4" fmla="*/ 0 h 69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4706" h="693070">
                <a:moveTo>
                  <a:pt x="0" y="0"/>
                </a:moveTo>
                <a:lnTo>
                  <a:pt x="4084706" y="0"/>
                </a:lnTo>
                <a:lnTo>
                  <a:pt x="4084706" y="693070"/>
                </a:lnTo>
                <a:lnTo>
                  <a:pt x="0" y="6930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3350" tIns="73350" rIns="73350" bIns="73350" numCol="1" spcCol="1270" anchor="ctr" anchorCtr="0">
            <a:noAutofit/>
          </a:bodyPr>
          <a:lstStyle/>
          <a:p>
            <a:pPr marL="0" lvl="0" indent="0" algn="l" defTabSz="711200">
              <a:lnSpc>
                <a:spcPct val="100000"/>
              </a:lnSpc>
              <a:spcBef>
                <a:spcPct val="0"/>
              </a:spcBef>
              <a:spcAft>
                <a:spcPct val="35000"/>
              </a:spcAft>
              <a:buNone/>
            </a:pPr>
            <a:r>
              <a:rPr lang="en-US" sz="2800" kern="1200" dirty="0"/>
              <a:t>Hard Hand Control</a:t>
            </a:r>
          </a:p>
        </p:txBody>
      </p:sp>
      <p:sp>
        <p:nvSpPr>
          <p:cNvPr id="22" name="Rectangle: Rounded Corners 21">
            <a:extLst>
              <a:ext uri="{FF2B5EF4-FFF2-40B4-BE49-F238E27FC236}">
                <a16:creationId xmlns:a16="http://schemas.microsoft.com/office/drawing/2014/main" id="{40205876-38EE-4C91-A1EC-05FE7DF2CE4A}"/>
              </a:ext>
            </a:extLst>
          </p:cNvPr>
          <p:cNvSpPr/>
          <p:nvPr/>
        </p:nvSpPr>
        <p:spPr>
          <a:xfrm>
            <a:off x="3895725" y="3936778"/>
            <a:ext cx="4885203" cy="69307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23" name="Rectangle 22" descr="Radioactive Sign">
            <a:extLst>
              <a:ext uri="{FF2B5EF4-FFF2-40B4-BE49-F238E27FC236}">
                <a16:creationId xmlns:a16="http://schemas.microsoft.com/office/drawing/2014/main" id="{25CB8AA4-846B-4F67-A472-CBE5F224B9E8}"/>
              </a:ext>
            </a:extLst>
          </p:cNvPr>
          <p:cNvSpPr/>
          <p:nvPr/>
        </p:nvSpPr>
        <p:spPr>
          <a:xfrm>
            <a:off x="4105378" y="4092719"/>
            <a:ext cx="381188" cy="381188"/>
          </a:xfrm>
          <a:prstGeom prst="rect">
            <a:avLst/>
          </a:prstGeom>
          <a: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p:spPr>
        <p:style>
          <a:lnRef idx="2">
            <a:schemeClr val="lt1">
              <a:alpha val="0"/>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sp>
      <p:sp>
        <p:nvSpPr>
          <p:cNvPr id="24" name="Freeform: Shape 23">
            <a:extLst>
              <a:ext uri="{FF2B5EF4-FFF2-40B4-BE49-F238E27FC236}">
                <a16:creationId xmlns:a16="http://schemas.microsoft.com/office/drawing/2014/main" id="{78C94EC9-17D3-4CCA-8B43-8A42A90A3B02}"/>
              </a:ext>
            </a:extLst>
          </p:cNvPr>
          <p:cNvSpPr/>
          <p:nvPr/>
        </p:nvSpPr>
        <p:spPr>
          <a:xfrm>
            <a:off x="4696221" y="3936778"/>
            <a:ext cx="4084706" cy="693070"/>
          </a:xfrm>
          <a:custGeom>
            <a:avLst/>
            <a:gdLst>
              <a:gd name="connsiteX0" fmla="*/ 0 w 4084706"/>
              <a:gd name="connsiteY0" fmla="*/ 0 h 693070"/>
              <a:gd name="connsiteX1" fmla="*/ 4084706 w 4084706"/>
              <a:gd name="connsiteY1" fmla="*/ 0 h 693070"/>
              <a:gd name="connsiteX2" fmla="*/ 4084706 w 4084706"/>
              <a:gd name="connsiteY2" fmla="*/ 693070 h 693070"/>
              <a:gd name="connsiteX3" fmla="*/ 0 w 4084706"/>
              <a:gd name="connsiteY3" fmla="*/ 693070 h 693070"/>
              <a:gd name="connsiteX4" fmla="*/ 0 w 4084706"/>
              <a:gd name="connsiteY4" fmla="*/ 0 h 69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4706" h="693070">
                <a:moveTo>
                  <a:pt x="0" y="0"/>
                </a:moveTo>
                <a:lnTo>
                  <a:pt x="4084706" y="0"/>
                </a:lnTo>
                <a:lnTo>
                  <a:pt x="4084706" y="693070"/>
                </a:lnTo>
                <a:lnTo>
                  <a:pt x="0" y="6930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3350" tIns="73350" rIns="73350" bIns="73350" numCol="1" spcCol="1270" anchor="ctr" anchorCtr="0">
            <a:noAutofit/>
          </a:bodyPr>
          <a:lstStyle/>
          <a:p>
            <a:pPr marL="0" lvl="0" indent="0" algn="l" defTabSz="711200">
              <a:lnSpc>
                <a:spcPct val="100000"/>
              </a:lnSpc>
              <a:spcBef>
                <a:spcPct val="0"/>
              </a:spcBef>
              <a:spcAft>
                <a:spcPct val="35000"/>
              </a:spcAft>
              <a:buNone/>
            </a:pPr>
            <a:r>
              <a:rPr lang="en-US" sz="2800" kern="1200" dirty="0"/>
              <a:t>Chemical</a:t>
            </a:r>
          </a:p>
        </p:txBody>
      </p:sp>
      <p:sp>
        <p:nvSpPr>
          <p:cNvPr id="25" name="Rectangle: Rounded Corners 24">
            <a:extLst>
              <a:ext uri="{FF2B5EF4-FFF2-40B4-BE49-F238E27FC236}">
                <a16:creationId xmlns:a16="http://schemas.microsoft.com/office/drawing/2014/main" id="{AFB52FDF-630F-4B5B-8A90-27A64CA68487}"/>
              </a:ext>
            </a:extLst>
          </p:cNvPr>
          <p:cNvSpPr/>
          <p:nvPr/>
        </p:nvSpPr>
        <p:spPr>
          <a:xfrm>
            <a:off x="3895725" y="4803116"/>
            <a:ext cx="4885203" cy="69307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26" name="Rectangle 25">
            <a:extLst>
              <a:ext uri="{FF2B5EF4-FFF2-40B4-BE49-F238E27FC236}">
                <a16:creationId xmlns:a16="http://schemas.microsoft.com/office/drawing/2014/main" id="{8BDF5CD3-E7FC-477D-8980-2A70647A0515}"/>
              </a:ext>
            </a:extLst>
          </p:cNvPr>
          <p:cNvSpPr/>
          <p:nvPr/>
        </p:nvSpPr>
        <p:spPr>
          <a:xfrm>
            <a:off x="4105378" y="4959057"/>
            <a:ext cx="381188" cy="381188"/>
          </a:xfrm>
          <a:prstGeom prst="rect">
            <a:avLst/>
          </a:prstGeom>
          <a:blipFill>
            <a:blip r:embed="rId12">
              <a:extLst>
                <a:ext uri="{28A0092B-C50C-407E-A947-70E740481C1C}">
                  <a14:useLocalDpi xmlns:a14="http://schemas.microsoft.com/office/drawing/2010/main" val="0"/>
                </a:ext>
              </a:extLst>
            </a:blip>
            <a:srcRect/>
            <a:stretch>
              <a:fillRect t="-22000" b="-22000"/>
            </a:stretch>
          </a:blipFill>
        </p:spPr>
        <p:style>
          <a:lnRef idx="2">
            <a:schemeClr val="lt1">
              <a:alpha val="0"/>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27" name="Freeform: Shape 26">
            <a:extLst>
              <a:ext uri="{FF2B5EF4-FFF2-40B4-BE49-F238E27FC236}">
                <a16:creationId xmlns:a16="http://schemas.microsoft.com/office/drawing/2014/main" id="{1B691330-D244-412D-BC07-B91ABC1501C1}"/>
              </a:ext>
            </a:extLst>
          </p:cNvPr>
          <p:cNvSpPr/>
          <p:nvPr/>
        </p:nvSpPr>
        <p:spPr>
          <a:xfrm>
            <a:off x="4696221" y="4803116"/>
            <a:ext cx="4084706" cy="693070"/>
          </a:xfrm>
          <a:custGeom>
            <a:avLst/>
            <a:gdLst>
              <a:gd name="connsiteX0" fmla="*/ 0 w 4084706"/>
              <a:gd name="connsiteY0" fmla="*/ 0 h 693070"/>
              <a:gd name="connsiteX1" fmla="*/ 4084706 w 4084706"/>
              <a:gd name="connsiteY1" fmla="*/ 0 h 693070"/>
              <a:gd name="connsiteX2" fmla="*/ 4084706 w 4084706"/>
              <a:gd name="connsiteY2" fmla="*/ 693070 h 693070"/>
              <a:gd name="connsiteX3" fmla="*/ 0 w 4084706"/>
              <a:gd name="connsiteY3" fmla="*/ 693070 h 693070"/>
              <a:gd name="connsiteX4" fmla="*/ 0 w 4084706"/>
              <a:gd name="connsiteY4" fmla="*/ 0 h 69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4706" h="693070">
                <a:moveTo>
                  <a:pt x="0" y="0"/>
                </a:moveTo>
                <a:lnTo>
                  <a:pt x="4084706" y="0"/>
                </a:lnTo>
                <a:lnTo>
                  <a:pt x="4084706" y="693070"/>
                </a:lnTo>
                <a:lnTo>
                  <a:pt x="0" y="6930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3350" tIns="73350" rIns="73350" bIns="73350" numCol="1" spcCol="1270" anchor="ctr" anchorCtr="0">
            <a:noAutofit/>
          </a:bodyPr>
          <a:lstStyle/>
          <a:p>
            <a:pPr marL="0" lvl="0" indent="0" algn="l" defTabSz="711200">
              <a:lnSpc>
                <a:spcPct val="100000"/>
              </a:lnSpc>
              <a:spcBef>
                <a:spcPct val="0"/>
              </a:spcBef>
              <a:spcAft>
                <a:spcPct val="35000"/>
              </a:spcAft>
              <a:buNone/>
            </a:pPr>
            <a:r>
              <a:rPr lang="en-US" sz="2800" kern="1200" dirty="0"/>
              <a:t>Impact Weapons</a:t>
            </a:r>
          </a:p>
        </p:txBody>
      </p:sp>
      <p:sp>
        <p:nvSpPr>
          <p:cNvPr id="28" name="Rectangle: Rounded Corners 27">
            <a:extLst>
              <a:ext uri="{FF2B5EF4-FFF2-40B4-BE49-F238E27FC236}">
                <a16:creationId xmlns:a16="http://schemas.microsoft.com/office/drawing/2014/main" id="{34EE1B65-26BB-47B1-B676-AD449B5C85EE}"/>
              </a:ext>
            </a:extLst>
          </p:cNvPr>
          <p:cNvSpPr/>
          <p:nvPr/>
        </p:nvSpPr>
        <p:spPr>
          <a:xfrm>
            <a:off x="3895725" y="5669454"/>
            <a:ext cx="4885203" cy="69307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29" name="Rectangle 28">
            <a:extLst>
              <a:ext uri="{FF2B5EF4-FFF2-40B4-BE49-F238E27FC236}">
                <a16:creationId xmlns:a16="http://schemas.microsoft.com/office/drawing/2014/main" id="{53743136-11CA-44D5-8880-54AF5C3BCAE9}"/>
              </a:ext>
            </a:extLst>
          </p:cNvPr>
          <p:cNvSpPr/>
          <p:nvPr/>
        </p:nvSpPr>
        <p:spPr>
          <a:xfrm>
            <a:off x="4019178" y="5813467"/>
            <a:ext cx="553588" cy="405043"/>
          </a:xfrm>
          <a:prstGeom prst="rect">
            <a:avLst/>
          </a:prstGeom>
          <a:blipFill>
            <a:blip r:embed="rId13">
              <a:extLst>
                <a:ext uri="{28A0092B-C50C-407E-A947-70E740481C1C}">
                  <a14:useLocalDpi xmlns:a14="http://schemas.microsoft.com/office/drawing/2010/main" val="0"/>
                </a:ext>
              </a:extLst>
            </a:blip>
            <a:srcRect/>
            <a:stretch>
              <a:fillRect l="-4000" r="-4000"/>
            </a:stretch>
          </a:blipFill>
        </p:spPr>
        <p:style>
          <a:lnRef idx="2">
            <a:schemeClr val="lt1">
              <a:alpha val="0"/>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30" name="Freeform: Shape 29">
            <a:extLst>
              <a:ext uri="{FF2B5EF4-FFF2-40B4-BE49-F238E27FC236}">
                <a16:creationId xmlns:a16="http://schemas.microsoft.com/office/drawing/2014/main" id="{A4BCA4C6-14E2-4415-88CE-A4A4D81A05DF}"/>
              </a:ext>
            </a:extLst>
          </p:cNvPr>
          <p:cNvSpPr/>
          <p:nvPr/>
        </p:nvSpPr>
        <p:spPr>
          <a:xfrm>
            <a:off x="4696221" y="5669454"/>
            <a:ext cx="4084706" cy="693070"/>
          </a:xfrm>
          <a:custGeom>
            <a:avLst/>
            <a:gdLst>
              <a:gd name="connsiteX0" fmla="*/ 0 w 4084706"/>
              <a:gd name="connsiteY0" fmla="*/ 0 h 693070"/>
              <a:gd name="connsiteX1" fmla="*/ 4084706 w 4084706"/>
              <a:gd name="connsiteY1" fmla="*/ 0 h 693070"/>
              <a:gd name="connsiteX2" fmla="*/ 4084706 w 4084706"/>
              <a:gd name="connsiteY2" fmla="*/ 693070 h 693070"/>
              <a:gd name="connsiteX3" fmla="*/ 0 w 4084706"/>
              <a:gd name="connsiteY3" fmla="*/ 693070 h 693070"/>
              <a:gd name="connsiteX4" fmla="*/ 0 w 4084706"/>
              <a:gd name="connsiteY4" fmla="*/ 0 h 69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4706" h="693070">
                <a:moveTo>
                  <a:pt x="0" y="0"/>
                </a:moveTo>
                <a:lnTo>
                  <a:pt x="4084706" y="0"/>
                </a:lnTo>
                <a:lnTo>
                  <a:pt x="4084706" y="693070"/>
                </a:lnTo>
                <a:lnTo>
                  <a:pt x="0" y="6930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3350" tIns="73350" rIns="73350" bIns="73350" numCol="1" spcCol="1270" anchor="ctr" anchorCtr="0">
            <a:noAutofit/>
          </a:bodyPr>
          <a:lstStyle/>
          <a:p>
            <a:pPr marL="0" lvl="0" indent="0" algn="l" defTabSz="711200">
              <a:lnSpc>
                <a:spcPct val="100000"/>
              </a:lnSpc>
              <a:spcBef>
                <a:spcPct val="0"/>
              </a:spcBef>
              <a:spcAft>
                <a:spcPct val="35000"/>
              </a:spcAft>
              <a:buNone/>
            </a:pPr>
            <a:r>
              <a:rPr lang="en-US" sz="2800" kern="1200" dirty="0"/>
              <a:t>Deadly Force</a:t>
            </a:r>
          </a:p>
        </p:txBody>
      </p:sp>
    </p:spTree>
    <p:extLst>
      <p:ext uri="{BB962C8B-B14F-4D97-AF65-F5344CB8AC3E}">
        <p14:creationId xmlns:p14="http://schemas.microsoft.com/office/powerpoint/2010/main" val="536757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ppt_x"/>
                                          </p:val>
                                        </p:tav>
                                        <p:tav tm="100000">
                                          <p:val>
                                            <p:strVal val="#ppt_x"/>
                                          </p:val>
                                        </p:tav>
                                      </p:tavLst>
                                    </p:anim>
                                    <p:anim calcmode="lin" valueType="num">
                                      <p:cBhvr additive="base">
                                        <p:cTn id="27" dur="500" fill="hold"/>
                                        <p:tgtEl>
                                          <p:spTgt spid="14"/>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9"/>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20"/>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barn(inVertical)">
                                      <p:cBhvr>
                                        <p:cTn id="48" dur="500"/>
                                        <p:tgtEl>
                                          <p:spTgt spid="22"/>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barn(inVertical)">
                                      <p:cBhvr>
                                        <p:cTn id="51" dur="500"/>
                                        <p:tgtEl>
                                          <p:spTgt spid="24"/>
                                        </p:tgtEl>
                                      </p:cBhvr>
                                    </p:animEffect>
                                  </p:childTnLst>
                                </p:cTn>
                              </p:par>
                              <p:par>
                                <p:cTn id="52" presetID="16" presetClass="entr" presetSubtype="21" fill="hold"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barn(inVertical)">
                                      <p:cBhvr>
                                        <p:cTn id="54" dur="500"/>
                                        <p:tgtEl>
                                          <p:spTgt spid="23"/>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p:cTn id="59" dur="1000" fill="hold"/>
                                        <p:tgtEl>
                                          <p:spTgt spid="26"/>
                                        </p:tgtEl>
                                        <p:attrNameLst>
                                          <p:attrName>ppt_w</p:attrName>
                                        </p:attrNameLst>
                                      </p:cBhvr>
                                      <p:tavLst>
                                        <p:tav tm="0">
                                          <p:val>
                                            <p:fltVal val="0"/>
                                          </p:val>
                                        </p:tav>
                                        <p:tav tm="100000">
                                          <p:val>
                                            <p:strVal val="#ppt_w"/>
                                          </p:val>
                                        </p:tav>
                                      </p:tavLst>
                                    </p:anim>
                                    <p:anim calcmode="lin" valueType="num">
                                      <p:cBhvr>
                                        <p:cTn id="60" dur="1000" fill="hold"/>
                                        <p:tgtEl>
                                          <p:spTgt spid="26"/>
                                        </p:tgtEl>
                                        <p:attrNameLst>
                                          <p:attrName>ppt_h</p:attrName>
                                        </p:attrNameLst>
                                      </p:cBhvr>
                                      <p:tavLst>
                                        <p:tav tm="0">
                                          <p:val>
                                            <p:fltVal val="0"/>
                                          </p:val>
                                        </p:tav>
                                        <p:tav tm="100000">
                                          <p:val>
                                            <p:strVal val="#ppt_h"/>
                                          </p:val>
                                        </p:tav>
                                      </p:tavLst>
                                    </p:anim>
                                    <p:anim calcmode="lin" valueType="num">
                                      <p:cBhvr>
                                        <p:cTn id="61" dur="1000" fill="hold"/>
                                        <p:tgtEl>
                                          <p:spTgt spid="26"/>
                                        </p:tgtEl>
                                        <p:attrNameLst>
                                          <p:attrName>style.rotation</p:attrName>
                                        </p:attrNameLst>
                                      </p:cBhvr>
                                      <p:tavLst>
                                        <p:tav tm="0">
                                          <p:val>
                                            <p:fltVal val="90"/>
                                          </p:val>
                                        </p:tav>
                                        <p:tav tm="100000">
                                          <p:val>
                                            <p:fltVal val="0"/>
                                          </p:val>
                                        </p:tav>
                                      </p:tavLst>
                                    </p:anim>
                                    <p:animEffect transition="in" filter="fade">
                                      <p:cBhvr>
                                        <p:cTn id="62" dur="1000"/>
                                        <p:tgtEl>
                                          <p:spTgt spid="26"/>
                                        </p:tgtEl>
                                      </p:cBhvr>
                                    </p:animEffect>
                                  </p:childTnLst>
                                </p:cTn>
                              </p:par>
                              <p:par>
                                <p:cTn id="63" presetID="31" presetClass="entr" presetSubtype="0" fill="hold" grpId="0" nodeType="withEffect">
                                  <p:stCondLst>
                                    <p:cond delay="0"/>
                                  </p:stCondLst>
                                  <p:childTnLst>
                                    <p:set>
                                      <p:cBhvr>
                                        <p:cTn id="64" dur="1" fill="hold">
                                          <p:stCondLst>
                                            <p:cond delay="0"/>
                                          </p:stCondLst>
                                        </p:cTn>
                                        <p:tgtEl>
                                          <p:spTgt spid="27"/>
                                        </p:tgtEl>
                                        <p:attrNameLst>
                                          <p:attrName>style.visibility</p:attrName>
                                        </p:attrNameLst>
                                      </p:cBhvr>
                                      <p:to>
                                        <p:strVal val="visible"/>
                                      </p:to>
                                    </p:set>
                                    <p:anim calcmode="lin" valueType="num">
                                      <p:cBhvr>
                                        <p:cTn id="65" dur="1000" fill="hold"/>
                                        <p:tgtEl>
                                          <p:spTgt spid="27"/>
                                        </p:tgtEl>
                                        <p:attrNameLst>
                                          <p:attrName>ppt_w</p:attrName>
                                        </p:attrNameLst>
                                      </p:cBhvr>
                                      <p:tavLst>
                                        <p:tav tm="0">
                                          <p:val>
                                            <p:fltVal val="0"/>
                                          </p:val>
                                        </p:tav>
                                        <p:tav tm="100000">
                                          <p:val>
                                            <p:strVal val="#ppt_w"/>
                                          </p:val>
                                        </p:tav>
                                      </p:tavLst>
                                    </p:anim>
                                    <p:anim calcmode="lin" valueType="num">
                                      <p:cBhvr>
                                        <p:cTn id="66" dur="1000" fill="hold"/>
                                        <p:tgtEl>
                                          <p:spTgt spid="27"/>
                                        </p:tgtEl>
                                        <p:attrNameLst>
                                          <p:attrName>ppt_h</p:attrName>
                                        </p:attrNameLst>
                                      </p:cBhvr>
                                      <p:tavLst>
                                        <p:tav tm="0">
                                          <p:val>
                                            <p:fltVal val="0"/>
                                          </p:val>
                                        </p:tav>
                                        <p:tav tm="100000">
                                          <p:val>
                                            <p:strVal val="#ppt_h"/>
                                          </p:val>
                                        </p:tav>
                                      </p:tavLst>
                                    </p:anim>
                                    <p:anim calcmode="lin" valueType="num">
                                      <p:cBhvr>
                                        <p:cTn id="67" dur="1000" fill="hold"/>
                                        <p:tgtEl>
                                          <p:spTgt spid="27"/>
                                        </p:tgtEl>
                                        <p:attrNameLst>
                                          <p:attrName>style.rotation</p:attrName>
                                        </p:attrNameLst>
                                      </p:cBhvr>
                                      <p:tavLst>
                                        <p:tav tm="0">
                                          <p:val>
                                            <p:fltVal val="90"/>
                                          </p:val>
                                        </p:tav>
                                        <p:tav tm="100000">
                                          <p:val>
                                            <p:fltVal val="0"/>
                                          </p:val>
                                        </p:tav>
                                      </p:tavLst>
                                    </p:anim>
                                    <p:animEffect transition="in" filter="fade">
                                      <p:cBhvr>
                                        <p:cTn id="68" dur="1000"/>
                                        <p:tgtEl>
                                          <p:spTgt spid="27"/>
                                        </p:tgtEl>
                                      </p:cBhvr>
                                    </p:animEffect>
                                  </p:childTnLst>
                                </p:cTn>
                              </p:par>
                              <p:par>
                                <p:cTn id="69" presetID="31" presetClass="entr" presetSubtype="0" fill="hold" nodeType="withEffect">
                                  <p:stCondLst>
                                    <p:cond delay="0"/>
                                  </p:stCondLst>
                                  <p:childTnLst>
                                    <p:set>
                                      <p:cBhvr>
                                        <p:cTn id="70" dur="1" fill="hold">
                                          <p:stCondLst>
                                            <p:cond delay="0"/>
                                          </p:stCondLst>
                                        </p:cTn>
                                        <p:tgtEl>
                                          <p:spTgt spid="25"/>
                                        </p:tgtEl>
                                        <p:attrNameLst>
                                          <p:attrName>style.visibility</p:attrName>
                                        </p:attrNameLst>
                                      </p:cBhvr>
                                      <p:to>
                                        <p:strVal val="visible"/>
                                      </p:to>
                                    </p:set>
                                    <p:anim calcmode="lin" valueType="num">
                                      <p:cBhvr>
                                        <p:cTn id="71" dur="1000" fill="hold"/>
                                        <p:tgtEl>
                                          <p:spTgt spid="25"/>
                                        </p:tgtEl>
                                        <p:attrNameLst>
                                          <p:attrName>ppt_w</p:attrName>
                                        </p:attrNameLst>
                                      </p:cBhvr>
                                      <p:tavLst>
                                        <p:tav tm="0">
                                          <p:val>
                                            <p:fltVal val="0"/>
                                          </p:val>
                                        </p:tav>
                                        <p:tav tm="100000">
                                          <p:val>
                                            <p:strVal val="#ppt_w"/>
                                          </p:val>
                                        </p:tav>
                                      </p:tavLst>
                                    </p:anim>
                                    <p:anim calcmode="lin" valueType="num">
                                      <p:cBhvr>
                                        <p:cTn id="72" dur="1000" fill="hold"/>
                                        <p:tgtEl>
                                          <p:spTgt spid="25"/>
                                        </p:tgtEl>
                                        <p:attrNameLst>
                                          <p:attrName>ppt_h</p:attrName>
                                        </p:attrNameLst>
                                      </p:cBhvr>
                                      <p:tavLst>
                                        <p:tav tm="0">
                                          <p:val>
                                            <p:fltVal val="0"/>
                                          </p:val>
                                        </p:tav>
                                        <p:tav tm="100000">
                                          <p:val>
                                            <p:strVal val="#ppt_h"/>
                                          </p:val>
                                        </p:tav>
                                      </p:tavLst>
                                    </p:anim>
                                    <p:anim calcmode="lin" valueType="num">
                                      <p:cBhvr>
                                        <p:cTn id="73" dur="1000" fill="hold"/>
                                        <p:tgtEl>
                                          <p:spTgt spid="25"/>
                                        </p:tgtEl>
                                        <p:attrNameLst>
                                          <p:attrName>style.rotation</p:attrName>
                                        </p:attrNameLst>
                                      </p:cBhvr>
                                      <p:tavLst>
                                        <p:tav tm="0">
                                          <p:val>
                                            <p:fltVal val="90"/>
                                          </p:val>
                                        </p:tav>
                                        <p:tav tm="100000">
                                          <p:val>
                                            <p:fltVal val="0"/>
                                          </p:val>
                                        </p:tav>
                                      </p:tavLst>
                                    </p:anim>
                                    <p:animEffect transition="in" filter="fade">
                                      <p:cBhvr>
                                        <p:cTn id="74" dur="1000"/>
                                        <p:tgtEl>
                                          <p:spTgt spid="25"/>
                                        </p:tgtEl>
                                      </p:cBhvr>
                                    </p:animEffect>
                                  </p:childTnLst>
                                </p:cTn>
                              </p:par>
                            </p:childTnLst>
                          </p:cTn>
                        </p:par>
                      </p:childTnLst>
                    </p:cTn>
                  </p:par>
                  <p:par>
                    <p:cTn id="75" fill="hold">
                      <p:stCondLst>
                        <p:cond delay="indefinite"/>
                      </p:stCondLst>
                      <p:childTnLst>
                        <p:par>
                          <p:cTn id="76" fill="hold">
                            <p:stCondLst>
                              <p:cond delay="0"/>
                            </p:stCondLst>
                            <p:childTnLst>
                              <p:par>
                                <p:cTn id="77" presetID="6" presetClass="entr" presetSubtype="16" fill="hold" nodeType="click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circle(in)">
                                      <p:cBhvr>
                                        <p:cTn id="79" dur="2000"/>
                                        <p:tgtEl>
                                          <p:spTgt spid="28"/>
                                        </p:tgtEl>
                                      </p:cBhvr>
                                    </p:animEffect>
                                  </p:childTnLst>
                                </p:cTn>
                              </p:par>
                              <p:par>
                                <p:cTn id="80" presetID="6" presetClass="entr" presetSubtype="16" fill="hold" grpId="0" nodeType="with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circle(in)">
                                      <p:cBhvr>
                                        <p:cTn id="82" dur="2000"/>
                                        <p:tgtEl>
                                          <p:spTgt spid="30"/>
                                        </p:tgtEl>
                                      </p:cBhvr>
                                    </p:animEffect>
                                  </p:childTnLst>
                                </p:cTn>
                              </p:par>
                              <p:par>
                                <p:cTn id="83" presetID="6" presetClass="entr" presetSubtype="16" fill="hold" nodeType="withEffect">
                                  <p:stCondLst>
                                    <p:cond delay="0"/>
                                  </p:stCondLst>
                                  <p:childTnLst>
                                    <p:set>
                                      <p:cBhvr>
                                        <p:cTn id="84" dur="1" fill="hold">
                                          <p:stCondLst>
                                            <p:cond delay="0"/>
                                          </p:stCondLst>
                                        </p:cTn>
                                        <p:tgtEl>
                                          <p:spTgt spid="29"/>
                                        </p:tgtEl>
                                        <p:attrNameLst>
                                          <p:attrName>style.visibility</p:attrName>
                                        </p:attrNameLst>
                                      </p:cBhvr>
                                      <p:to>
                                        <p:strVal val="visible"/>
                                      </p:to>
                                    </p:set>
                                    <p:animEffect transition="in" filter="circle(in)">
                                      <p:cBhvr>
                                        <p:cTn id="85"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8" grpId="0"/>
      <p:bldP spid="21" grpId="0"/>
      <p:bldP spid="24" grpId="0"/>
      <p:bldP spid="27" grpId="0"/>
      <p:bldP spid="30"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9354B69-AD7A-4AC8-B3F9-C89B8AA72616}"/>
              </a:ext>
            </a:extLst>
          </p:cNvPr>
          <p:cNvSpPr>
            <a:spLocks noGrp="1"/>
          </p:cNvSpPr>
          <p:nvPr>
            <p:ph type="title"/>
          </p:nvPr>
        </p:nvSpPr>
        <p:spPr>
          <a:xfrm>
            <a:off x="647271" y="1012004"/>
            <a:ext cx="2562119" cy="4795408"/>
          </a:xfrm>
        </p:spPr>
        <p:txBody>
          <a:bodyPr>
            <a:normAutofit/>
          </a:bodyPr>
          <a:lstStyle/>
          <a:p>
            <a:r>
              <a:rPr lang="en-US" kern="10">
                <a:ln w="9525">
                  <a:solidFill>
                    <a:srgbClr val="FF6600"/>
                  </a:solidFill>
                  <a:round/>
                  <a:headEnd/>
                  <a:tailEnd/>
                </a:ln>
                <a:solidFill>
                  <a:srgbClr val="FFFFFF"/>
                </a:solidFill>
                <a:effectLst>
                  <a:outerShdw dist="53882" dir="2700000" algn="ctr" rotWithShape="0">
                    <a:srgbClr val="9999FF"/>
                  </a:outerShdw>
                </a:effectLst>
                <a:latin typeface="Impact" panose="020B0806030902050204" pitchFamily="34" charset="0"/>
              </a:rPr>
              <a:t>Use of Force During Detention</a:t>
            </a:r>
            <a:br>
              <a:rPr lang="en-US" kern="10">
                <a:ln w="9525">
                  <a:solidFill>
                    <a:srgbClr val="FF6600"/>
                  </a:solidFill>
                  <a:round/>
                  <a:headEnd/>
                  <a:tailEnd/>
                </a:ln>
                <a:solidFill>
                  <a:srgbClr val="FFFFFF"/>
                </a:solidFill>
                <a:effectLst>
                  <a:outerShdw dist="53882" dir="2700000" algn="ctr" rotWithShape="0">
                    <a:srgbClr val="9999FF"/>
                  </a:outerShdw>
                </a:effectLst>
                <a:latin typeface="Impact" panose="020B0806030902050204" pitchFamily="34" charset="0"/>
              </a:rPr>
            </a:br>
            <a:endParaRPr lang="en-US">
              <a:solidFill>
                <a:srgbClr val="FFFFFF"/>
              </a:solidFill>
            </a:endParaRPr>
          </a:p>
        </p:txBody>
      </p:sp>
      <p:graphicFrame>
        <p:nvGraphicFramePr>
          <p:cNvPr id="6" name="Content Placeholder 2">
            <a:extLst>
              <a:ext uri="{FF2B5EF4-FFF2-40B4-BE49-F238E27FC236}">
                <a16:creationId xmlns:a16="http://schemas.microsoft.com/office/drawing/2014/main" id="{F348BDFB-5902-437A-A67B-4C6C787BF551}"/>
              </a:ext>
            </a:extLst>
          </p:cNvPr>
          <p:cNvGraphicFramePr>
            <a:graphicFrameLocks noGrp="1"/>
          </p:cNvGraphicFramePr>
          <p:nvPr>
            <p:ph idx="1"/>
            <p:extLst>
              <p:ext uri="{D42A27DB-BD31-4B8C-83A1-F6EECF244321}">
                <p14:modId xmlns:p14="http://schemas.microsoft.com/office/powerpoint/2010/main" val="3718077105"/>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846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rgbClr val="A99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5DF2289-F41C-44E2-A4D2-85D3CFC743E9}"/>
              </a:ext>
            </a:extLst>
          </p:cNvPr>
          <p:cNvSpPr>
            <a:spLocks noGrp="1"/>
          </p:cNvSpPr>
          <p:nvPr>
            <p:ph type="title"/>
          </p:nvPr>
        </p:nvSpPr>
        <p:spPr>
          <a:xfrm>
            <a:off x="393192" y="4767072"/>
            <a:ext cx="4945641" cy="1625210"/>
          </a:xfrm>
        </p:spPr>
        <p:txBody>
          <a:bodyPr>
            <a:normAutofit/>
          </a:bodyPr>
          <a:lstStyle/>
          <a:p>
            <a:pPr algn="r"/>
            <a:r>
              <a:rPr lang="en-US">
                <a:solidFill>
                  <a:srgbClr val="FFFFFF"/>
                </a:solidFill>
              </a:rPr>
              <a:t>Search and Seizure</a:t>
            </a:r>
          </a:p>
        </p:txBody>
      </p:sp>
      <p:pic>
        <p:nvPicPr>
          <p:cNvPr id="4" name="Picture 3">
            <a:extLst>
              <a:ext uri="{FF2B5EF4-FFF2-40B4-BE49-F238E27FC236}">
                <a16:creationId xmlns:a16="http://schemas.microsoft.com/office/drawing/2014/main" id="{8E030457-CC59-442E-8900-EFF40EE23554}"/>
              </a:ext>
            </a:extLst>
          </p:cNvPr>
          <p:cNvPicPr>
            <a:picLocks noChangeAspect="1"/>
          </p:cNvPicPr>
          <p:nvPr/>
        </p:nvPicPr>
        <p:blipFill rotWithShape="1">
          <a:blip r:embed="rId2"/>
          <a:srcRect l="11346" r="3911" b="-3"/>
          <a:stretch/>
        </p:blipFill>
        <p:spPr>
          <a:xfrm>
            <a:off x="245660" y="321733"/>
            <a:ext cx="5293729"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39866F4-2ADF-45F5-AA7C-6322B18989AA}"/>
              </a:ext>
            </a:extLst>
          </p:cNvPr>
          <p:cNvSpPr>
            <a:spLocks noGrp="1"/>
          </p:cNvSpPr>
          <p:nvPr>
            <p:ph idx="1"/>
          </p:nvPr>
        </p:nvSpPr>
        <p:spPr>
          <a:xfrm>
            <a:off x="6021989" y="917725"/>
            <a:ext cx="2568554" cy="4852362"/>
          </a:xfrm>
        </p:spPr>
        <p:txBody>
          <a:bodyPr anchor="ctr">
            <a:normAutofit/>
          </a:bodyPr>
          <a:lstStyle/>
          <a:p>
            <a:pPr marL="0" indent="0" algn="ctr">
              <a:spcBef>
                <a:spcPct val="50000"/>
              </a:spcBef>
              <a:buNone/>
            </a:pPr>
            <a:r>
              <a:rPr lang="en-US" altLang="en-US" sz="2000" b="1" spc="300" dirty="0">
                <a:solidFill>
                  <a:srgbClr val="FFFFFF"/>
                </a:solidFill>
                <a:effectLst>
                  <a:outerShdw blurRad="38100" dist="38100" dir="2700000" algn="tl">
                    <a:srgbClr val="FFFFFF"/>
                  </a:outerShdw>
                </a:effectLst>
                <a:latin typeface="Arial Nova" panose="020B0504020202020204" pitchFamily="34" charset="0"/>
              </a:rPr>
              <a:t>The 4</a:t>
            </a:r>
            <a:r>
              <a:rPr lang="en-US" altLang="en-US" sz="2000" b="1" spc="300" baseline="30000" dirty="0">
                <a:solidFill>
                  <a:srgbClr val="FFFFFF"/>
                </a:solidFill>
                <a:effectLst>
                  <a:outerShdw blurRad="38100" dist="38100" dir="2700000" algn="tl">
                    <a:srgbClr val="FFFFFF"/>
                  </a:outerShdw>
                </a:effectLst>
                <a:latin typeface="Arial Nova" panose="020B0504020202020204" pitchFamily="34" charset="0"/>
              </a:rPr>
              <a:t>th</a:t>
            </a:r>
            <a:r>
              <a:rPr lang="en-US" altLang="en-US" sz="2000" b="1" spc="300" dirty="0">
                <a:solidFill>
                  <a:srgbClr val="FFFFFF"/>
                </a:solidFill>
                <a:effectLst>
                  <a:outerShdw blurRad="38100" dist="38100" dir="2700000" algn="tl">
                    <a:srgbClr val="FFFFFF"/>
                  </a:outerShdw>
                </a:effectLst>
                <a:latin typeface="Arial Nova" panose="020B0504020202020204" pitchFamily="34" charset="0"/>
              </a:rPr>
              <a:t> Amendment to the United States Constitution protects people from unreasonable searches and seizures.</a:t>
            </a:r>
          </a:p>
          <a:p>
            <a:pPr marL="0" indent="0">
              <a:buNone/>
            </a:pPr>
            <a:endParaRPr lang="en-US" sz="1700" dirty="0">
              <a:solidFill>
                <a:srgbClr val="FFFFFF"/>
              </a:solidFill>
            </a:endParaRPr>
          </a:p>
        </p:txBody>
      </p:sp>
    </p:spTree>
    <p:extLst>
      <p:ext uri="{BB962C8B-B14F-4D97-AF65-F5344CB8AC3E}">
        <p14:creationId xmlns:p14="http://schemas.microsoft.com/office/powerpoint/2010/main" val="2562804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46704EC9-11B1-450A-A006-F33D8745F650}"/>
              </a:ext>
            </a:extLst>
          </p:cNvPr>
          <p:cNvSpPr>
            <a:spLocks noGrp="1"/>
          </p:cNvSpPr>
          <p:nvPr>
            <p:ph type="title"/>
          </p:nvPr>
        </p:nvSpPr>
        <p:spPr>
          <a:xfrm>
            <a:off x="884419" y="826680"/>
            <a:ext cx="7375161" cy="1325563"/>
          </a:xfrm>
        </p:spPr>
        <p:txBody>
          <a:bodyPr>
            <a:normAutofit/>
          </a:bodyPr>
          <a:lstStyle/>
          <a:p>
            <a:pPr algn="ctr"/>
            <a:r>
              <a:rPr lang="en-US" sz="3500">
                <a:solidFill>
                  <a:srgbClr val="FFFFFF"/>
                </a:solidFill>
              </a:rPr>
              <a:t>Opening Statement</a:t>
            </a:r>
          </a:p>
        </p:txBody>
      </p:sp>
      <p:sp>
        <p:nvSpPr>
          <p:cNvPr id="3" name="Content Placeholder 2">
            <a:extLst>
              <a:ext uri="{FF2B5EF4-FFF2-40B4-BE49-F238E27FC236}">
                <a16:creationId xmlns:a16="http://schemas.microsoft.com/office/drawing/2014/main" id="{C02DE51D-77FE-419D-9DB9-ACA5DBA189FC}"/>
              </a:ext>
            </a:extLst>
          </p:cNvPr>
          <p:cNvSpPr>
            <a:spLocks noGrp="1"/>
          </p:cNvSpPr>
          <p:nvPr>
            <p:ph idx="1"/>
          </p:nvPr>
        </p:nvSpPr>
        <p:spPr>
          <a:xfrm>
            <a:off x="884419" y="3092970"/>
            <a:ext cx="7375161" cy="2938350"/>
          </a:xfrm>
        </p:spPr>
        <p:txBody>
          <a:bodyPr>
            <a:noAutofit/>
          </a:bodyPr>
          <a:lstStyle/>
          <a:p>
            <a:pPr marL="0" indent="0">
              <a:buNone/>
            </a:pPr>
            <a:r>
              <a:rPr lang="en-US" sz="3600" dirty="0">
                <a:solidFill>
                  <a:srgbClr val="000000"/>
                </a:solidFill>
              </a:rPr>
              <a:t>As a security guard it is imperative that the guard have a clear understanding of the legal terminology and the legal issues that the guard may face in the performance of their duties.</a:t>
            </a:r>
          </a:p>
        </p:txBody>
      </p:sp>
    </p:spTree>
    <p:extLst>
      <p:ext uri="{BB962C8B-B14F-4D97-AF65-F5344CB8AC3E}">
        <p14:creationId xmlns:p14="http://schemas.microsoft.com/office/powerpoint/2010/main" val="6017848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BD782F-6FF2-4CBD-B8F4-ACE11D226A67}"/>
              </a:ext>
            </a:extLst>
          </p:cNvPr>
          <p:cNvSpPr>
            <a:spLocks noGrp="1"/>
          </p:cNvSpPr>
          <p:nvPr>
            <p:ph type="title"/>
          </p:nvPr>
        </p:nvSpPr>
        <p:spPr>
          <a:xfrm>
            <a:off x="5059971" y="1783959"/>
            <a:ext cx="3483937" cy="2889114"/>
          </a:xfrm>
        </p:spPr>
        <p:txBody>
          <a:bodyPr vert="horz" lIns="91440" tIns="45720" rIns="91440" bIns="45720" rtlCol="0" anchor="b">
            <a:normAutofit/>
          </a:bodyPr>
          <a:lstStyle/>
          <a:p>
            <a:r>
              <a:rPr lang="en-US" sz="3800" kern="1200" dirty="0">
                <a:solidFill>
                  <a:schemeClr val="bg1"/>
                </a:solidFill>
                <a:latin typeface="+mj-lt"/>
                <a:ea typeface="+mj-ea"/>
                <a:cs typeface="+mj-cs"/>
              </a:rPr>
              <a:t>A security guard has </a:t>
            </a:r>
            <a:r>
              <a:rPr lang="en-US" sz="3800" b="1" i="1" u="sng" kern="1200" dirty="0">
                <a:solidFill>
                  <a:schemeClr val="bg1"/>
                </a:solidFill>
                <a:latin typeface="+mj-lt"/>
                <a:ea typeface="+mj-ea"/>
                <a:cs typeface="+mj-cs"/>
              </a:rPr>
              <a:t>no</a:t>
            </a:r>
            <a:r>
              <a:rPr lang="en-US" sz="3800" kern="1200" dirty="0">
                <a:solidFill>
                  <a:schemeClr val="bg1"/>
                </a:solidFill>
                <a:latin typeface="+mj-lt"/>
                <a:ea typeface="+mj-ea"/>
                <a:cs typeface="+mj-cs"/>
              </a:rPr>
              <a:t> authority to conduct searches.</a:t>
            </a:r>
          </a:p>
        </p:txBody>
      </p:sp>
      <p:sp>
        <p:nvSpPr>
          <p:cNvPr id="16" name="Freeform: Shape 11">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18115"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Content Placeholder 3" descr="A stop sign&#10;&#10;Description generated with very high confidence">
            <a:extLst>
              <a:ext uri="{FF2B5EF4-FFF2-40B4-BE49-F238E27FC236}">
                <a16:creationId xmlns:a16="http://schemas.microsoft.com/office/drawing/2014/main" id="{E000DA27-25D1-4C39-B03E-579C82A3E23C}"/>
              </a:ext>
            </a:extLst>
          </p:cNvPr>
          <p:cNvPicPr>
            <a:picLocks noGrp="1" noChangeAspect="1"/>
          </p:cNvPicPr>
          <p:nvPr>
            <p:ph idx="1"/>
          </p:nvPr>
        </p:nvPicPr>
        <p:blipFill>
          <a:blip r:embed="rId2"/>
          <a:stretch>
            <a:fillRect/>
          </a:stretch>
        </p:blipFill>
        <p:spPr>
          <a:xfrm>
            <a:off x="314536" y="1226973"/>
            <a:ext cx="3035882" cy="3035882"/>
          </a:xfrm>
          <a:prstGeom prst="rect">
            <a:avLst/>
          </a:prstGeom>
        </p:spPr>
      </p:pic>
    </p:spTree>
    <p:extLst>
      <p:ext uri="{BB962C8B-B14F-4D97-AF65-F5344CB8AC3E}">
        <p14:creationId xmlns:p14="http://schemas.microsoft.com/office/powerpoint/2010/main" val="3270797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B336162-B533-4EFE-8BB3-8EBB4A5E32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85788" cy="6858000"/>
          </a:xfrm>
          <a:prstGeom prst="rect">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470999-0391-4EDB-A9E1-833A2F87F2AD}"/>
              </a:ext>
            </a:extLst>
          </p:cNvPr>
          <p:cNvSpPr>
            <a:spLocks noGrp="1"/>
          </p:cNvSpPr>
          <p:nvPr>
            <p:ph type="title"/>
          </p:nvPr>
        </p:nvSpPr>
        <p:spPr>
          <a:xfrm>
            <a:off x="622335" y="2745736"/>
            <a:ext cx="2774103" cy="1366528"/>
          </a:xfrm>
          <a:solidFill>
            <a:srgbClr val="FFFFFF"/>
          </a:solidFill>
          <a:ln w="25400" cap="sq">
            <a:solidFill>
              <a:srgbClr val="404040"/>
            </a:solidFill>
            <a:miter lim="800000"/>
          </a:ln>
        </p:spPr>
        <p:txBody>
          <a:bodyPr>
            <a:normAutofit/>
          </a:bodyPr>
          <a:lstStyle/>
          <a:p>
            <a:pPr algn="ctr"/>
            <a:r>
              <a:rPr lang="en-US" sz="2800" b="1" u="sng" dirty="0">
                <a:solidFill>
                  <a:schemeClr val="accent1"/>
                </a:solidFill>
              </a:rPr>
              <a:t>Request by Client to Search</a:t>
            </a:r>
          </a:p>
        </p:txBody>
      </p:sp>
      <p:sp>
        <p:nvSpPr>
          <p:cNvPr id="3" name="Content Placeholder 2">
            <a:extLst>
              <a:ext uri="{FF2B5EF4-FFF2-40B4-BE49-F238E27FC236}">
                <a16:creationId xmlns:a16="http://schemas.microsoft.com/office/drawing/2014/main" id="{40930B6A-ECC0-4CF2-B2A5-60090E7957AC}"/>
              </a:ext>
            </a:extLst>
          </p:cNvPr>
          <p:cNvSpPr>
            <a:spLocks noGrp="1"/>
          </p:cNvSpPr>
          <p:nvPr>
            <p:ph idx="1"/>
          </p:nvPr>
        </p:nvSpPr>
        <p:spPr>
          <a:xfrm>
            <a:off x="4536886" y="802638"/>
            <a:ext cx="4056522" cy="5252722"/>
          </a:xfrm>
        </p:spPr>
        <p:txBody>
          <a:bodyPr anchor="ctr">
            <a:normAutofit/>
          </a:bodyPr>
          <a:lstStyle/>
          <a:p>
            <a:pPr marL="0" indent="0">
              <a:buNone/>
            </a:pPr>
            <a:r>
              <a:rPr lang="en-US" altLang="en-US" sz="2100" b="1" dirty="0"/>
              <a:t>security guard may be required by a client to conduct a search which carries </a:t>
            </a:r>
            <a:r>
              <a:rPr lang="en-US" altLang="en-US" sz="2100" b="1" u="sng" dirty="0"/>
              <a:t>no force of law</a:t>
            </a:r>
            <a:r>
              <a:rPr lang="en-US" altLang="en-US" sz="2100" b="1" dirty="0"/>
              <a:t>.  In order to conduct such a search the following situation must prevail…….</a:t>
            </a:r>
          </a:p>
          <a:p>
            <a:pPr marL="0" indent="0">
              <a:buNone/>
            </a:pPr>
            <a:endParaRPr lang="en-US" sz="2100" dirty="0"/>
          </a:p>
        </p:txBody>
      </p:sp>
    </p:spTree>
    <p:extLst>
      <p:ext uri="{BB962C8B-B14F-4D97-AF65-F5344CB8AC3E}">
        <p14:creationId xmlns:p14="http://schemas.microsoft.com/office/powerpoint/2010/main" val="1457671787"/>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3302781"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86469" y="0"/>
            <a:ext cx="1827609"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CDDB645E-AAC7-4303-A179-937D86B39469}"/>
              </a:ext>
            </a:extLst>
          </p:cNvPr>
          <p:cNvSpPr>
            <a:spLocks noGrp="1"/>
          </p:cNvSpPr>
          <p:nvPr>
            <p:ph type="title"/>
          </p:nvPr>
        </p:nvSpPr>
        <p:spPr>
          <a:xfrm>
            <a:off x="401265" y="685800"/>
            <a:ext cx="2085203" cy="5105400"/>
          </a:xfrm>
        </p:spPr>
        <p:txBody>
          <a:bodyPr>
            <a:normAutofit/>
          </a:bodyPr>
          <a:lstStyle/>
          <a:p>
            <a:r>
              <a:rPr lang="en-US" sz="2500">
                <a:solidFill>
                  <a:srgbClr val="FFFFFF"/>
                </a:solidFill>
              </a:rPr>
              <a:t>Requirements for Search	</a:t>
            </a:r>
          </a:p>
        </p:txBody>
      </p:sp>
      <p:graphicFrame>
        <p:nvGraphicFramePr>
          <p:cNvPr id="5" name="Content Placeholder 2">
            <a:extLst>
              <a:ext uri="{FF2B5EF4-FFF2-40B4-BE49-F238E27FC236}">
                <a16:creationId xmlns:a16="http://schemas.microsoft.com/office/drawing/2014/main" id="{76EB885D-DAD2-4E86-AE61-EB20222FD595}"/>
              </a:ext>
            </a:extLst>
          </p:cNvPr>
          <p:cNvGraphicFramePr>
            <a:graphicFrameLocks noGrp="1"/>
          </p:cNvGraphicFramePr>
          <p:nvPr>
            <p:ph idx="1"/>
            <p:extLst>
              <p:ext uri="{D42A27DB-BD31-4B8C-83A1-F6EECF244321}">
                <p14:modId xmlns:p14="http://schemas.microsoft.com/office/powerpoint/2010/main" val="3288847365"/>
              </p:ext>
            </p:extLst>
          </p:nvPr>
        </p:nvGraphicFramePr>
        <p:xfrm>
          <a:off x="3757612" y="685800"/>
          <a:ext cx="4869656"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51335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CA84212-91E0-4981-91F3-5CA22E9C70EE}"/>
              </a:ext>
            </a:extLst>
          </p:cNvPr>
          <p:cNvSpPr>
            <a:spLocks noGrp="1"/>
          </p:cNvSpPr>
          <p:nvPr>
            <p:ph type="title"/>
          </p:nvPr>
        </p:nvSpPr>
        <p:spPr>
          <a:xfrm>
            <a:off x="647271" y="1012004"/>
            <a:ext cx="2562119" cy="4795408"/>
          </a:xfrm>
        </p:spPr>
        <p:txBody>
          <a:bodyPr>
            <a:normAutofit/>
          </a:bodyPr>
          <a:lstStyle/>
          <a:p>
            <a:r>
              <a:rPr lang="en-US" dirty="0">
                <a:solidFill>
                  <a:srgbClr val="FFFFFF"/>
                </a:solidFill>
              </a:rPr>
              <a:t>Refusal of Search by an Employee</a:t>
            </a:r>
          </a:p>
        </p:txBody>
      </p:sp>
      <p:sp>
        <p:nvSpPr>
          <p:cNvPr id="22" name="Freeform: Shape 21">
            <a:extLst>
              <a:ext uri="{FF2B5EF4-FFF2-40B4-BE49-F238E27FC236}">
                <a16:creationId xmlns:a16="http://schemas.microsoft.com/office/drawing/2014/main" id="{023DF396-6BE7-4FBE-8470-691BADEE137B}"/>
              </a:ext>
            </a:extLst>
          </p:cNvPr>
          <p:cNvSpPr/>
          <p:nvPr/>
        </p:nvSpPr>
        <p:spPr>
          <a:xfrm>
            <a:off x="3895725" y="5524461"/>
            <a:ext cx="1221300" cy="829074"/>
          </a:xfrm>
          <a:custGeom>
            <a:avLst/>
            <a:gdLst>
              <a:gd name="connsiteX0" fmla="*/ 0 w 1221300"/>
              <a:gd name="connsiteY0" fmla="*/ 0 h 829074"/>
              <a:gd name="connsiteX1" fmla="*/ 1221300 w 1221300"/>
              <a:gd name="connsiteY1" fmla="*/ 0 h 829074"/>
              <a:gd name="connsiteX2" fmla="*/ 1221300 w 1221300"/>
              <a:gd name="connsiteY2" fmla="*/ 829074 h 829074"/>
              <a:gd name="connsiteX3" fmla="*/ 0 w 1221300"/>
              <a:gd name="connsiteY3" fmla="*/ 829074 h 829074"/>
              <a:gd name="connsiteX4" fmla="*/ 0 w 1221300"/>
              <a:gd name="connsiteY4" fmla="*/ 0 h 829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300" h="829074">
                <a:moveTo>
                  <a:pt x="0" y="0"/>
                </a:moveTo>
                <a:lnTo>
                  <a:pt x="1221300" y="0"/>
                </a:lnTo>
                <a:lnTo>
                  <a:pt x="1221300" y="829074"/>
                </a:lnTo>
                <a:lnTo>
                  <a:pt x="0" y="829074"/>
                </a:lnTo>
                <a:lnTo>
                  <a:pt x="0"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86859" tIns="135128" rIns="86859" bIns="135128" numCol="1" spcCol="1270" anchor="ctr" anchorCtr="0">
            <a:noAutofit/>
          </a:bodyPr>
          <a:lstStyle/>
          <a:p>
            <a:pPr marL="0" lvl="0" indent="0" algn="ctr" defTabSz="844550">
              <a:lnSpc>
                <a:spcPct val="90000"/>
              </a:lnSpc>
              <a:spcBef>
                <a:spcPct val="0"/>
              </a:spcBef>
              <a:spcAft>
                <a:spcPct val="35000"/>
              </a:spcAft>
              <a:buNone/>
            </a:pPr>
            <a:r>
              <a:rPr lang="en-US" sz="1900" kern="1200"/>
              <a:t>Report</a:t>
            </a:r>
          </a:p>
        </p:txBody>
      </p:sp>
      <p:sp>
        <p:nvSpPr>
          <p:cNvPr id="23" name="Freeform: Shape 22">
            <a:extLst>
              <a:ext uri="{FF2B5EF4-FFF2-40B4-BE49-F238E27FC236}">
                <a16:creationId xmlns:a16="http://schemas.microsoft.com/office/drawing/2014/main" id="{15031482-BF43-4B59-9137-CFA07B93AFEB}"/>
              </a:ext>
            </a:extLst>
          </p:cNvPr>
          <p:cNvSpPr/>
          <p:nvPr/>
        </p:nvSpPr>
        <p:spPr>
          <a:xfrm>
            <a:off x="5117025" y="5524461"/>
            <a:ext cx="3663902" cy="829074"/>
          </a:xfrm>
          <a:custGeom>
            <a:avLst/>
            <a:gdLst>
              <a:gd name="connsiteX0" fmla="*/ 0 w 3663902"/>
              <a:gd name="connsiteY0" fmla="*/ 0 h 829074"/>
              <a:gd name="connsiteX1" fmla="*/ 3663902 w 3663902"/>
              <a:gd name="connsiteY1" fmla="*/ 0 h 829074"/>
              <a:gd name="connsiteX2" fmla="*/ 3663902 w 3663902"/>
              <a:gd name="connsiteY2" fmla="*/ 829074 h 829074"/>
              <a:gd name="connsiteX3" fmla="*/ 0 w 3663902"/>
              <a:gd name="connsiteY3" fmla="*/ 829074 h 829074"/>
              <a:gd name="connsiteX4" fmla="*/ 0 w 3663902"/>
              <a:gd name="connsiteY4" fmla="*/ 0 h 829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3902" h="829074">
                <a:moveTo>
                  <a:pt x="0" y="0"/>
                </a:moveTo>
                <a:lnTo>
                  <a:pt x="3663902" y="0"/>
                </a:lnTo>
                <a:lnTo>
                  <a:pt x="3663902" y="829074"/>
                </a:lnTo>
                <a:lnTo>
                  <a:pt x="0" y="829074"/>
                </a:lnTo>
                <a:lnTo>
                  <a:pt x="0" y="0"/>
                </a:ln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74321" tIns="190500" rIns="74321" bIns="190500" numCol="1" spcCol="1270" anchor="ctr" anchorCtr="0">
            <a:noAutofit/>
          </a:bodyPr>
          <a:lstStyle/>
          <a:p>
            <a:pPr marL="0" lvl="0" indent="0" algn="l" defTabSz="666750">
              <a:lnSpc>
                <a:spcPct val="90000"/>
              </a:lnSpc>
              <a:spcBef>
                <a:spcPct val="0"/>
              </a:spcBef>
              <a:spcAft>
                <a:spcPct val="35000"/>
              </a:spcAft>
              <a:buNone/>
            </a:pPr>
            <a:r>
              <a:rPr lang="en-US" sz="2000" kern="1200" dirty="0"/>
              <a:t>Report the employee to the client</a:t>
            </a:r>
          </a:p>
        </p:txBody>
      </p:sp>
      <p:sp>
        <p:nvSpPr>
          <p:cNvPr id="24" name="Freeform: Shape 23">
            <a:extLst>
              <a:ext uri="{FF2B5EF4-FFF2-40B4-BE49-F238E27FC236}">
                <a16:creationId xmlns:a16="http://schemas.microsoft.com/office/drawing/2014/main" id="{A62EE1A1-382B-4468-A26F-0A4DB5AF6104}"/>
              </a:ext>
            </a:extLst>
          </p:cNvPr>
          <p:cNvSpPr/>
          <p:nvPr/>
        </p:nvSpPr>
        <p:spPr>
          <a:xfrm>
            <a:off x="3895724" y="4261780"/>
            <a:ext cx="1221301" cy="1275117"/>
          </a:xfrm>
          <a:custGeom>
            <a:avLst/>
            <a:gdLst>
              <a:gd name="connsiteX0" fmla="*/ 0 w 1221300"/>
              <a:gd name="connsiteY0" fmla="*/ 446584 h 1275117"/>
              <a:gd name="connsiteX1" fmla="*/ 580118 w 1221300"/>
              <a:gd name="connsiteY1" fmla="*/ 446584 h 1275117"/>
              <a:gd name="connsiteX2" fmla="*/ 580118 w 1221300"/>
              <a:gd name="connsiteY2" fmla="*/ 183195 h 1275117"/>
              <a:gd name="connsiteX3" fmla="*/ 488520 w 1221300"/>
              <a:gd name="connsiteY3" fmla="*/ 183195 h 1275117"/>
              <a:gd name="connsiteX4" fmla="*/ 610650 w 1221300"/>
              <a:gd name="connsiteY4" fmla="*/ 0 h 1275117"/>
              <a:gd name="connsiteX5" fmla="*/ 732780 w 1221300"/>
              <a:gd name="connsiteY5" fmla="*/ 183195 h 1275117"/>
              <a:gd name="connsiteX6" fmla="*/ 641183 w 1221300"/>
              <a:gd name="connsiteY6" fmla="*/ 183195 h 1275117"/>
              <a:gd name="connsiteX7" fmla="*/ 641183 w 1221300"/>
              <a:gd name="connsiteY7" fmla="*/ 446584 h 1275117"/>
              <a:gd name="connsiteX8" fmla="*/ 1221300 w 1221300"/>
              <a:gd name="connsiteY8" fmla="*/ 446584 h 1275117"/>
              <a:gd name="connsiteX9" fmla="*/ 1221300 w 1221300"/>
              <a:gd name="connsiteY9" fmla="*/ 1275117 h 1275117"/>
              <a:gd name="connsiteX10" fmla="*/ 0 w 1221300"/>
              <a:gd name="connsiteY10" fmla="*/ 1275117 h 1275117"/>
              <a:gd name="connsiteX11" fmla="*/ 0 w 1221300"/>
              <a:gd name="connsiteY11" fmla="*/ 446584 h 127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1300" h="1275117">
                <a:moveTo>
                  <a:pt x="1221300" y="828533"/>
                </a:moveTo>
                <a:lnTo>
                  <a:pt x="641182" y="828533"/>
                </a:lnTo>
                <a:lnTo>
                  <a:pt x="641182" y="1091922"/>
                </a:lnTo>
                <a:lnTo>
                  <a:pt x="732780" y="1091922"/>
                </a:lnTo>
                <a:lnTo>
                  <a:pt x="610650" y="1275117"/>
                </a:lnTo>
                <a:lnTo>
                  <a:pt x="488520" y="1091922"/>
                </a:lnTo>
                <a:lnTo>
                  <a:pt x="580117" y="1091922"/>
                </a:lnTo>
                <a:lnTo>
                  <a:pt x="580117" y="828533"/>
                </a:lnTo>
                <a:lnTo>
                  <a:pt x="0" y="828533"/>
                </a:lnTo>
                <a:lnTo>
                  <a:pt x="0" y="0"/>
                </a:lnTo>
                <a:lnTo>
                  <a:pt x="1221300" y="0"/>
                </a:lnTo>
                <a:lnTo>
                  <a:pt x="1221300" y="828533"/>
                </a:lnTo>
                <a:close/>
              </a:path>
            </a:pathLst>
          </a:custGeom>
        </p:spPr>
        <p:style>
          <a:lnRef idx="2">
            <a:schemeClr val="accent5">
              <a:hueOff val="-1689636"/>
              <a:satOff val="-4355"/>
              <a:lumOff val="-2941"/>
              <a:alphaOff val="0"/>
            </a:schemeClr>
          </a:lnRef>
          <a:fillRef idx="1">
            <a:schemeClr val="accent5">
              <a:hueOff val="-1689636"/>
              <a:satOff val="-4355"/>
              <a:lumOff val="-2941"/>
              <a:alphaOff val="0"/>
            </a:schemeClr>
          </a:fillRef>
          <a:effectRef idx="0">
            <a:schemeClr val="accent5">
              <a:hueOff val="-1689636"/>
              <a:satOff val="-4355"/>
              <a:lumOff val="-2941"/>
              <a:alphaOff val="0"/>
            </a:schemeClr>
          </a:effectRef>
          <a:fontRef idx="minor">
            <a:schemeClr val="lt1"/>
          </a:fontRef>
        </p:style>
        <p:txBody>
          <a:bodyPr spcFirstLastPara="0" vert="horz" wrap="square" lIns="86860" tIns="135128" rIns="86859" bIns="581419" numCol="1" spcCol="1270" anchor="ctr" anchorCtr="0">
            <a:noAutofit/>
          </a:bodyPr>
          <a:lstStyle/>
          <a:p>
            <a:pPr marL="0" lvl="0" indent="0" algn="ctr" defTabSz="844550">
              <a:lnSpc>
                <a:spcPct val="90000"/>
              </a:lnSpc>
              <a:spcBef>
                <a:spcPct val="0"/>
              </a:spcBef>
              <a:spcAft>
                <a:spcPct val="35000"/>
              </a:spcAft>
              <a:buNone/>
            </a:pPr>
            <a:r>
              <a:rPr lang="en-US" sz="1900" kern="1200"/>
              <a:t>Do not attempt</a:t>
            </a:r>
          </a:p>
        </p:txBody>
      </p:sp>
      <p:sp>
        <p:nvSpPr>
          <p:cNvPr id="25" name="Freeform: Shape 24">
            <a:extLst>
              <a:ext uri="{FF2B5EF4-FFF2-40B4-BE49-F238E27FC236}">
                <a16:creationId xmlns:a16="http://schemas.microsoft.com/office/drawing/2014/main" id="{2ADCAAA1-097A-4B67-A3FA-4C8BD7DD2D32}"/>
              </a:ext>
            </a:extLst>
          </p:cNvPr>
          <p:cNvSpPr/>
          <p:nvPr/>
        </p:nvSpPr>
        <p:spPr>
          <a:xfrm>
            <a:off x="5117025" y="4261780"/>
            <a:ext cx="3663902" cy="828826"/>
          </a:xfrm>
          <a:custGeom>
            <a:avLst/>
            <a:gdLst>
              <a:gd name="connsiteX0" fmla="*/ 0 w 3663902"/>
              <a:gd name="connsiteY0" fmla="*/ 0 h 828826"/>
              <a:gd name="connsiteX1" fmla="*/ 3663902 w 3663902"/>
              <a:gd name="connsiteY1" fmla="*/ 0 h 828826"/>
              <a:gd name="connsiteX2" fmla="*/ 3663902 w 3663902"/>
              <a:gd name="connsiteY2" fmla="*/ 828826 h 828826"/>
              <a:gd name="connsiteX3" fmla="*/ 0 w 3663902"/>
              <a:gd name="connsiteY3" fmla="*/ 828826 h 828826"/>
              <a:gd name="connsiteX4" fmla="*/ 0 w 3663902"/>
              <a:gd name="connsiteY4" fmla="*/ 0 h 828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3902" h="828826">
                <a:moveTo>
                  <a:pt x="0" y="0"/>
                </a:moveTo>
                <a:lnTo>
                  <a:pt x="3663902" y="0"/>
                </a:lnTo>
                <a:lnTo>
                  <a:pt x="3663902" y="828826"/>
                </a:lnTo>
                <a:lnTo>
                  <a:pt x="0" y="828826"/>
                </a:lnTo>
                <a:lnTo>
                  <a:pt x="0" y="0"/>
                </a:lnTo>
                <a:close/>
              </a:path>
            </a:pathLst>
          </a:custGeom>
        </p:spPr>
        <p:style>
          <a:lnRef idx="2">
            <a:schemeClr val="accent5">
              <a:tint val="40000"/>
              <a:alpha val="90000"/>
              <a:hueOff val="-1684941"/>
              <a:satOff val="-5708"/>
              <a:lumOff val="-732"/>
              <a:alphaOff val="0"/>
            </a:schemeClr>
          </a:lnRef>
          <a:fillRef idx="1">
            <a:schemeClr val="accent5">
              <a:tint val="40000"/>
              <a:alpha val="90000"/>
              <a:hueOff val="-1684941"/>
              <a:satOff val="-5708"/>
              <a:lumOff val="-732"/>
              <a:alphaOff val="0"/>
            </a:schemeClr>
          </a:fillRef>
          <a:effectRef idx="0">
            <a:schemeClr val="accent5">
              <a:tint val="40000"/>
              <a:alpha val="90000"/>
              <a:hueOff val="-1684941"/>
              <a:satOff val="-5708"/>
              <a:lumOff val="-732"/>
              <a:alphaOff val="0"/>
            </a:schemeClr>
          </a:effectRef>
          <a:fontRef idx="minor">
            <a:schemeClr val="dk1">
              <a:hueOff val="0"/>
              <a:satOff val="0"/>
              <a:lumOff val="0"/>
              <a:alphaOff val="0"/>
            </a:schemeClr>
          </a:fontRef>
        </p:style>
        <p:txBody>
          <a:bodyPr spcFirstLastPara="0" vert="horz" wrap="square" lIns="74321" tIns="190500" rIns="74321" bIns="190500" numCol="1" spcCol="1270" anchor="ctr" anchorCtr="0">
            <a:noAutofit/>
          </a:bodyPr>
          <a:lstStyle/>
          <a:p>
            <a:pPr marL="0" lvl="0" indent="0" algn="l" defTabSz="666750">
              <a:lnSpc>
                <a:spcPct val="90000"/>
              </a:lnSpc>
              <a:spcBef>
                <a:spcPct val="0"/>
              </a:spcBef>
              <a:spcAft>
                <a:spcPct val="35000"/>
              </a:spcAft>
              <a:buNone/>
            </a:pPr>
            <a:r>
              <a:rPr lang="en-US" sz="2000" kern="1200" dirty="0"/>
              <a:t>If the employee still refuses, do not attempt to hold him/her; but allow him/her to leave.  </a:t>
            </a:r>
          </a:p>
        </p:txBody>
      </p:sp>
      <p:sp>
        <p:nvSpPr>
          <p:cNvPr id="26" name="Freeform: Shape 25">
            <a:extLst>
              <a:ext uri="{FF2B5EF4-FFF2-40B4-BE49-F238E27FC236}">
                <a16:creationId xmlns:a16="http://schemas.microsoft.com/office/drawing/2014/main" id="{67CE03C8-6604-4956-A336-BF67416D566F}"/>
              </a:ext>
            </a:extLst>
          </p:cNvPr>
          <p:cNvSpPr/>
          <p:nvPr/>
        </p:nvSpPr>
        <p:spPr>
          <a:xfrm>
            <a:off x="3895725" y="2999099"/>
            <a:ext cx="1221301" cy="1275117"/>
          </a:xfrm>
          <a:custGeom>
            <a:avLst/>
            <a:gdLst>
              <a:gd name="connsiteX0" fmla="*/ 0 w 1221300"/>
              <a:gd name="connsiteY0" fmla="*/ 446584 h 1275117"/>
              <a:gd name="connsiteX1" fmla="*/ 580118 w 1221300"/>
              <a:gd name="connsiteY1" fmla="*/ 446584 h 1275117"/>
              <a:gd name="connsiteX2" fmla="*/ 580118 w 1221300"/>
              <a:gd name="connsiteY2" fmla="*/ 183195 h 1275117"/>
              <a:gd name="connsiteX3" fmla="*/ 488520 w 1221300"/>
              <a:gd name="connsiteY3" fmla="*/ 183195 h 1275117"/>
              <a:gd name="connsiteX4" fmla="*/ 610650 w 1221300"/>
              <a:gd name="connsiteY4" fmla="*/ 0 h 1275117"/>
              <a:gd name="connsiteX5" fmla="*/ 732780 w 1221300"/>
              <a:gd name="connsiteY5" fmla="*/ 183195 h 1275117"/>
              <a:gd name="connsiteX6" fmla="*/ 641183 w 1221300"/>
              <a:gd name="connsiteY6" fmla="*/ 183195 h 1275117"/>
              <a:gd name="connsiteX7" fmla="*/ 641183 w 1221300"/>
              <a:gd name="connsiteY7" fmla="*/ 446584 h 1275117"/>
              <a:gd name="connsiteX8" fmla="*/ 1221300 w 1221300"/>
              <a:gd name="connsiteY8" fmla="*/ 446584 h 1275117"/>
              <a:gd name="connsiteX9" fmla="*/ 1221300 w 1221300"/>
              <a:gd name="connsiteY9" fmla="*/ 1275117 h 1275117"/>
              <a:gd name="connsiteX10" fmla="*/ 0 w 1221300"/>
              <a:gd name="connsiteY10" fmla="*/ 1275117 h 1275117"/>
              <a:gd name="connsiteX11" fmla="*/ 0 w 1221300"/>
              <a:gd name="connsiteY11" fmla="*/ 446584 h 127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1300" h="1275117">
                <a:moveTo>
                  <a:pt x="1221300" y="828533"/>
                </a:moveTo>
                <a:lnTo>
                  <a:pt x="641182" y="828533"/>
                </a:lnTo>
                <a:lnTo>
                  <a:pt x="641182" y="1091922"/>
                </a:lnTo>
                <a:lnTo>
                  <a:pt x="732780" y="1091922"/>
                </a:lnTo>
                <a:lnTo>
                  <a:pt x="610650" y="1275117"/>
                </a:lnTo>
                <a:lnTo>
                  <a:pt x="488520" y="1091922"/>
                </a:lnTo>
                <a:lnTo>
                  <a:pt x="580117" y="1091922"/>
                </a:lnTo>
                <a:lnTo>
                  <a:pt x="580117" y="828533"/>
                </a:lnTo>
                <a:lnTo>
                  <a:pt x="0" y="828533"/>
                </a:lnTo>
                <a:lnTo>
                  <a:pt x="0" y="0"/>
                </a:lnTo>
                <a:lnTo>
                  <a:pt x="1221300" y="0"/>
                </a:lnTo>
                <a:lnTo>
                  <a:pt x="1221300" y="828533"/>
                </a:lnTo>
                <a:close/>
              </a:path>
            </a:pathLst>
          </a:custGeom>
        </p:spPr>
        <p:style>
          <a:lnRef idx="2">
            <a:schemeClr val="accent5">
              <a:hueOff val="-3379271"/>
              <a:satOff val="-8710"/>
              <a:lumOff val="-5883"/>
              <a:alphaOff val="0"/>
            </a:schemeClr>
          </a:lnRef>
          <a:fillRef idx="1">
            <a:schemeClr val="accent5">
              <a:hueOff val="-3379271"/>
              <a:satOff val="-8710"/>
              <a:lumOff val="-5883"/>
              <a:alphaOff val="0"/>
            </a:schemeClr>
          </a:fillRef>
          <a:effectRef idx="0">
            <a:schemeClr val="accent5">
              <a:hueOff val="-3379271"/>
              <a:satOff val="-8710"/>
              <a:lumOff val="-5883"/>
              <a:alphaOff val="0"/>
            </a:schemeClr>
          </a:effectRef>
          <a:fontRef idx="minor">
            <a:schemeClr val="lt1"/>
          </a:fontRef>
        </p:style>
        <p:txBody>
          <a:bodyPr spcFirstLastPara="0" vert="horz" wrap="square" lIns="86859" tIns="135128" rIns="86860" bIns="581419" numCol="1" spcCol="1270" anchor="ctr" anchorCtr="0">
            <a:noAutofit/>
          </a:bodyPr>
          <a:lstStyle/>
          <a:p>
            <a:pPr marL="0" lvl="0" indent="0" algn="ctr" defTabSz="844550">
              <a:lnSpc>
                <a:spcPct val="90000"/>
              </a:lnSpc>
              <a:spcBef>
                <a:spcPct val="0"/>
              </a:spcBef>
              <a:spcAft>
                <a:spcPct val="35000"/>
              </a:spcAft>
              <a:buNone/>
            </a:pPr>
            <a:r>
              <a:rPr lang="en-US" sz="1900" kern="1200"/>
              <a:t>Inform</a:t>
            </a:r>
          </a:p>
        </p:txBody>
      </p:sp>
      <p:sp>
        <p:nvSpPr>
          <p:cNvPr id="27" name="Freeform: Shape 26">
            <a:extLst>
              <a:ext uri="{FF2B5EF4-FFF2-40B4-BE49-F238E27FC236}">
                <a16:creationId xmlns:a16="http://schemas.microsoft.com/office/drawing/2014/main" id="{2BFF11BC-A411-46B1-947B-D5DF4CA37ED8}"/>
              </a:ext>
            </a:extLst>
          </p:cNvPr>
          <p:cNvSpPr/>
          <p:nvPr/>
        </p:nvSpPr>
        <p:spPr>
          <a:xfrm>
            <a:off x="5117025" y="2999099"/>
            <a:ext cx="3663902" cy="828826"/>
          </a:xfrm>
          <a:custGeom>
            <a:avLst/>
            <a:gdLst>
              <a:gd name="connsiteX0" fmla="*/ 0 w 3663902"/>
              <a:gd name="connsiteY0" fmla="*/ 0 h 828826"/>
              <a:gd name="connsiteX1" fmla="*/ 3663902 w 3663902"/>
              <a:gd name="connsiteY1" fmla="*/ 0 h 828826"/>
              <a:gd name="connsiteX2" fmla="*/ 3663902 w 3663902"/>
              <a:gd name="connsiteY2" fmla="*/ 828826 h 828826"/>
              <a:gd name="connsiteX3" fmla="*/ 0 w 3663902"/>
              <a:gd name="connsiteY3" fmla="*/ 828826 h 828826"/>
              <a:gd name="connsiteX4" fmla="*/ 0 w 3663902"/>
              <a:gd name="connsiteY4" fmla="*/ 0 h 828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3902" h="828826">
                <a:moveTo>
                  <a:pt x="0" y="0"/>
                </a:moveTo>
                <a:lnTo>
                  <a:pt x="3663902" y="0"/>
                </a:lnTo>
                <a:lnTo>
                  <a:pt x="3663902" y="828826"/>
                </a:lnTo>
                <a:lnTo>
                  <a:pt x="0" y="828826"/>
                </a:lnTo>
                <a:lnTo>
                  <a:pt x="0" y="0"/>
                </a:lnTo>
                <a:close/>
              </a:path>
            </a:pathLst>
          </a:custGeom>
        </p:spPr>
        <p:style>
          <a:lnRef idx="2">
            <a:schemeClr val="accent5">
              <a:tint val="40000"/>
              <a:alpha val="90000"/>
              <a:hueOff val="-3369881"/>
              <a:satOff val="-11416"/>
              <a:lumOff val="-1464"/>
              <a:alphaOff val="0"/>
            </a:schemeClr>
          </a:lnRef>
          <a:fillRef idx="1">
            <a:schemeClr val="accent5">
              <a:tint val="40000"/>
              <a:alpha val="90000"/>
              <a:hueOff val="-3369881"/>
              <a:satOff val="-11416"/>
              <a:lumOff val="-1464"/>
              <a:alphaOff val="0"/>
            </a:schemeClr>
          </a:fillRef>
          <a:effectRef idx="0">
            <a:schemeClr val="accent5">
              <a:tint val="40000"/>
              <a:alpha val="90000"/>
              <a:hueOff val="-3369881"/>
              <a:satOff val="-11416"/>
              <a:lumOff val="-1464"/>
              <a:alphaOff val="0"/>
            </a:schemeClr>
          </a:effectRef>
          <a:fontRef idx="minor">
            <a:schemeClr val="dk1">
              <a:hueOff val="0"/>
              <a:satOff val="0"/>
              <a:lumOff val="0"/>
              <a:alphaOff val="0"/>
            </a:schemeClr>
          </a:fontRef>
        </p:style>
        <p:txBody>
          <a:bodyPr spcFirstLastPara="0" vert="horz" wrap="square" lIns="74321" tIns="190500" rIns="74321" bIns="190500" numCol="1" spcCol="1270" anchor="ctr" anchorCtr="0">
            <a:noAutofit/>
          </a:bodyPr>
          <a:lstStyle/>
          <a:p>
            <a:pPr marL="0" lvl="0" indent="0" algn="l" defTabSz="666750">
              <a:lnSpc>
                <a:spcPct val="90000"/>
              </a:lnSpc>
              <a:spcBef>
                <a:spcPct val="0"/>
              </a:spcBef>
              <a:spcAft>
                <a:spcPct val="35000"/>
              </a:spcAft>
              <a:buNone/>
            </a:pPr>
            <a:r>
              <a:rPr lang="en-US" sz="2000" kern="1200" dirty="0"/>
              <a:t>Inform the employee that his/her refusal will be reported to the client/employer</a:t>
            </a:r>
          </a:p>
        </p:txBody>
      </p:sp>
      <p:sp>
        <p:nvSpPr>
          <p:cNvPr id="28" name="Freeform: Shape 27">
            <a:extLst>
              <a:ext uri="{FF2B5EF4-FFF2-40B4-BE49-F238E27FC236}">
                <a16:creationId xmlns:a16="http://schemas.microsoft.com/office/drawing/2014/main" id="{658B4F1F-2F1C-4308-A8E4-70F49ECE501C}"/>
              </a:ext>
            </a:extLst>
          </p:cNvPr>
          <p:cNvSpPr/>
          <p:nvPr/>
        </p:nvSpPr>
        <p:spPr>
          <a:xfrm>
            <a:off x="3895725" y="1736418"/>
            <a:ext cx="1221300" cy="1275117"/>
          </a:xfrm>
          <a:custGeom>
            <a:avLst/>
            <a:gdLst>
              <a:gd name="connsiteX0" fmla="*/ 0 w 1221300"/>
              <a:gd name="connsiteY0" fmla="*/ 446584 h 1275117"/>
              <a:gd name="connsiteX1" fmla="*/ 580118 w 1221300"/>
              <a:gd name="connsiteY1" fmla="*/ 446584 h 1275117"/>
              <a:gd name="connsiteX2" fmla="*/ 580118 w 1221300"/>
              <a:gd name="connsiteY2" fmla="*/ 183195 h 1275117"/>
              <a:gd name="connsiteX3" fmla="*/ 488520 w 1221300"/>
              <a:gd name="connsiteY3" fmla="*/ 183195 h 1275117"/>
              <a:gd name="connsiteX4" fmla="*/ 610650 w 1221300"/>
              <a:gd name="connsiteY4" fmla="*/ 0 h 1275117"/>
              <a:gd name="connsiteX5" fmla="*/ 732780 w 1221300"/>
              <a:gd name="connsiteY5" fmla="*/ 183195 h 1275117"/>
              <a:gd name="connsiteX6" fmla="*/ 641183 w 1221300"/>
              <a:gd name="connsiteY6" fmla="*/ 183195 h 1275117"/>
              <a:gd name="connsiteX7" fmla="*/ 641183 w 1221300"/>
              <a:gd name="connsiteY7" fmla="*/ 446584 h 1275117"/>
              <a:gd name="connsiteX8" fmla="*/ 1221300 w 1221300"/>
              <a:gd name="connsiteY8" fmla="*/ 446584 h 1275117"/>
              <a:gd name="connsiteX9" fmla="*/ 1221300 w 1221300"/>
              <a:gd name="connsiteY9" fmla="*/ 1275117 h 1275117"/>
              <a:gd name="connsiteX10" fmla="*/ 0 w 1221300"/>
              <a:gd name="connsiteY10" fmla="*/ 1275117 h 1275117"/>
              <a:gd name="connsiteX11" fmla="*/ 0 w 1221300"/>
              <a:gd name="connsiteY11" fmla="*/ 446584 h 127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1300" h="1275117">
                <a:moveTo>
                  <a:pt x="1221300" y="828533"/>
                </a:moveTo>
                <a:lnTo>
                  <a:pt x="641182" y="828533"/>
                </a:lnTo>
                <a:lnTo>
                  <a:pt x="641182" y="1091922"/>
                </a:lnTo>
                <a:lnTo>
                  <a:pt x="732780" y="1091922"/>
                </a:lnTo>
                <a:lnTo>
                  <a:pt x="610650" y="1275117"/>
                </a:lnTo>
                <a:lnTo>
                  <a:pt x="488520" y="1091922"/>
                </a:lnTo>
                <a:lnTo>
                  <a:pt x="580117" y="1091922"/>
                </a:lnTo>
                <a:lnTo>
                  <a:pt x="580117" y="828533"/>
                </a:lnTo>
                <a:lnTo>
                  <a:pt x="0" y="828533"/>
                </a:lnTo>
                <a:lnTo>
                  <a:pt x="0" y="0"/>
                </a:lnTo>
                <a:lnTo>
                  <a:pt x="1221300" y="0"/>
                </a:lnTo>
                <a:lnTo>
                  <a:pt x="1221300" y="828533"/>
                </a:lnTo>
                <a:close/>
              </a:path>
            </a:pathLst>
          </a:custGeom>
        </p:spPr>
        <p:style>
          <a:lnRef idx="2">
            <a:schemeClr val="accent5">
              <a:hueOff val="-5068907"/>
              <a:satOff val="-13064"/>
              <a:lumOff val="-8824"/>
              <a:alphaOff val="0"/>
            </a:schemeClr>
          </a:lnRef>
          <a:fillRef idx="1">
            <a:schemeClr val="accent5">
              <a:hueOff val="-5068907"/>
              <a:satOff val="-13064"/>
              <a:lumOff val="-8824"/>
              <a:alphaOff val="0"/>
            </a:schemeClr>
          </a:fillRef>
          <a:effectRef idx="0">
            <a:schemeClr val="accent5">
              <a:hueOff val="-5068907"/>
              <a:satOff val="-13064"/>
              <a:lumOff val="-8824"/>
              <a:alphaOff val="0"/>
            </a:schemeClr>
          </a:effectRef>
          <a:fontRef idx="minor">
            <a:schemeClr val="lt1"/>
          </a:fontRef>
        </p:style>
        <p:txBody>
          <a:bodyPr spcFirstLastPara="0" vert="horz" wrap="square" lIns="86859" tIns="135128" rIns="86859" bIns="581419" numCol="1" spcCol="1270" anchor="ctr" anchorCtr="0">
            <a:noAutofit/>
          </a:bodyPr>
          <a:lstStyle/>
          <a:p>
            <a:pPr marL="0" lvl="0" indent="0" algn="ctr" defTabSz="844550">
              <a:lnSpc>
                <a:spcPct val="90000"/>
              </a:lnSpc>
              <a:spcBef>
                <a:spcPct val="0"/>
              </a:spcBef>
              <a:spcAft>
                <a:spcPct val="35000"/>
              </a:spcAft>
              <a:buNone/>
            </a:pPr>
            <a:r>
              <a:rPr lang="en-US" sz="1900" kern="1200"/>
              <a:t>Inform</a:t>
            </a:r>
          </a:p>
        </p:txBody>
      </p:sp>
      <p:sp>
        <p:nvSpPr>
          <p:cNvPr id="29" name="Freeform: Shape 28">
            <a:extLst>
              <a:ext uri="{FF2B5EF4-FFF2-40B4-BE49-F238E27FC236}">
                <a16:creationId xmlns:a16="http://schemas.microsoft.com/office/drawing/2014/main" id="{7C33AF2A-FE28-4746-B53B-213A643BA184}"/>
              </a:ext>
            </a:extLst>
          </p:cNvPr>
          <p:cNvSpPr/>
          <p:nvPr/>
        </p:nvSpPr>
        <p:spPr>
          <a:xfrm>
            <a:off x="5117025" y="1736418"/>
            <a:ext cx="3663902" cy="828826"/>
          </a:xfrm>
          <a:custGeom>
            <a:avLst/>
            <a:gdLst>
              <a:gd name="connsiteX0" fmla="*/ 0 w 3663902"/>
              <a:gd name="connsiteY0" fmla="*/ 0 h 828826"/>
              <a:gd name="connsiteX1" fmla="*/ 3663902 w 3663902"/>
              <a:gd name="connsiteY1" fmla="*/ 0 h 828826"/>
              <a:gd name="connsiteX2" fmla="*/ 3663902 w 3663902"/>
              <a:gd name="connsiteY2" fmla="*/ 828826 h 828826"/>
              <a:gd name="connsiteX3" fmla="*/ 0 w 3663902"/>
              <a:gd name="connsiteY3" fmla="*/ 828826 h 828826"/>
              <a:gd name="connsiteX4" fmla="*/ 0 w 3663902"/>
              <a:gd name="connsiteY4" fmla="*/ 0 h 828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3902" h="828826">
                <a:moveTo>
                  <a:pt x="0" y="0"/>
                </a:moveTo>
                <a:lnTo>
                  <a:pt x="3663902" y="0"/>
                </a:lnTo>
                <a:lnTo>
                  <a:pt x="3663902" y="828826"/>
                </a:lnTo>
                <a:lnTo>
                  <a:pt x="0" y="828826"/>
                </a:lnTo>
                <a:lnTo>
                  <a:pt x="0" y="0"/>
                </a:lnTo>
                <a:close/>
              </a:path>
            </a:pathLst>
          </a:custGeom>
        </p:spPr>
        <p:style>
          <a:lnRef idx="2">
            <a:schemeClr val="accent5">
              <a:tint val="40000"/>
              <a:alpha val="90000"/>
              <a:hueOff val="-5054821"/>
              <a:satOff val="-17124"/>
              <a:lumOff val="-2196"/>
              <a:alphaOff val="0"/>
            </a:schemeClr>
          </a:lnRef>
          <a:fillRef idx="1">
            <a:schemeClr val="accent5">
              <a:tint val="40000"/>
              <a:alpha val="90000"/>
              <a:hueOff val="-5054821"/>
              <a:satOff val="-17124"/>
              <a:lumOff val="-2196"/>
              <a:alphaOff val="0"/>
            </a:schemeClr>
          </a:fillRef>
          <a:effectRef idx="0">
            <a:schemeClr val="accent5">
              <a:tint val="40000"/>
              <a:alpha val="90000"/>
              <a:hueOff val="-5054821"/>
              <a:satOff val="-17124"/>
              <a:lumOff val="-2196"/>
              <a:alphaOff val="0"/>
            </a:schemeClr>
          </a:effectRef>
          <a:fontRef idx="minor">
            <a:schemeClr val="dk1">
              <a:hueOff val="0"/>
              <a:satOff val="0"/>
              <a:lumOff val="0"/>
              <a:alphaOff val="0"/>
            </a:schemeClr>
          </a:fontRef>
        </p:style>
        <p:txBody>
          <a:bodyPr spcFirstLastPara="0" vert="horz" wrap="square" lIns="74321" tIns="190500" rIns="74321" bIns="190500" numCol="1" spcCol="1270" anchor="ctr" anchorCtr="0">
            <a:noAutofit/>
          </a:bodyPr>
          <a:lstStyle/>
          <a:p>
            <a:pPr marL="0" lvl="0" indent="0" algn="l" defTabSz="666750">
              <a:lnSpc>
                <a:spcPct val="90000"/>
              </a:lnSpc>
              <a:spcBef>
                <a:spcPct val="0"/>
              </a:spcBef>
              <a:spcAft>
                <a:spcPct val="35000"/>
              </a:spcAft>
              <a:buNone/>
            </a:pPr>
            <a:r>
              <a:rPr lang="en-US" sz="2000" kern="1200" dirty="0"/>
              <a:t>Inform the employee that he/she is violating company policy by refusing the search.</a:t>
            </a:r>
          </a:p>
        </p:txBody>
      </p:sp>
      <p:sp>
        <p:nvSpPr>
          <p:cNvPr id="30" name="Freeform: Shape 29">
            <a:extLst>
              <a:ext uri="{FF2B5EF4-FFF2-40B4-BE49-F238E27FC236}">
                <a16:creationId xmlns:a16="http://schemas.microsoft.com/office/drawing/2014/main" id="{32428E89-945D-4D84-821A-75F4C813A934}"/>
              </a:ext>
            </a:extLst>
          </p:cNvPr>
          <p:cNvSpPr/>
          <p:nvPr/>
        </p:nvSpPr>
        <p:spPr>
          <a:xfrm>
            <a:off x="3895724" y="473737"/>
            <a:ext cx="1221301" cy="1275118"/>
          </a:xfrm>
          <a:custGeom>
            <a:avLst/>
            <a:gdLst>
              <a:gd name="connsiteX0" fmla="*/ 0 w 1221300"/>
              <a:gd name="connsiteY0" fmla="*/ 446584 h 1275117"/>
              <a:gd name="connsiteX1" fmla="*/ 580118 w 1221300"/>
              <a:gd name="connsiteY1" fmla="*/ 446584 h 1275117"/>
              <a:gd name="connsiteX2" fmla="*/ 580118 w 1221300"/>
              <a:gd name="connsiteY2" fmla="*/ 183195 h 1275117"/>
              <a:gd name="connsiteX3" fmla="*/ 488520 w 1221300"/>
              <a:gd name="connsiteY3" fmla="*/ 183195 h 1275117"/>
              <a:gd name="connsiteX4" fmla="*/ 610650 w 1221300"/>
              <a:gd name="connsiteY4" fmla="*/ 0 h 1275117"/>
              <a:gd name="connsiteX5" fmla="*/ 732780 w 1221300"/>
              <a:gd name="connsiteY5" fmla="*/ 183195 h 1275117"/>
              <a:gd name="connsiteX6" fmla="*/ 641183 w 1221300"/>
              <a:gd name="connsiteY6" fmla="*/ 183195 h 1275117"/>
              <a:gd name="connsiteX7" fmla="*/ 641183 w 1221300"/>
              <a:gd name="connsiteY7" fmla="*/ 446584 h 1275117"/>
              <a:gd name="connsiteX8" fmla="*/ 1221300 w 1221300"/>
              <a:gd name="connsiteY8" fmla="*/ 446584 h 1275117"/>
              <a:gd name="connsiteX9" fmla="*/ 1221300 w 1221300"/>
              <a:gd name="connsiteY9" fmla="*/ 1275117 h 1275117"/>
              <a:gd name="connsiteX10" fmla="*/ 0 w 1221300"/>
              <a:gd name="connsiteY10" fmla="*/ 1275117 h 1275117"/>
              <a:gd name="connsiteX11" fmla="*/ 0 w 1221300"/>
              <a:gd name="connsiteY11" fmla="*/ 446584 h 127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1300" h="1275117">
                <a:moveTo>
                  <a:pt x="1221300" y="828533"/>
                </a:moveTo>
                <a:lnTo>
                  <a:pt x="641182" y="828533"/>
                </a:lnTo>
                <a:lnTo>
                  <a:pt x="641182" y="1091922"/>
                </a:lnTo>
                <a:lnTo>
                  <a:pt x="732780" y="1091922"/>
                </a:lnTo>
                <a:lnTo>
                  <a:pt x="610650" y="1275117"/>
                </a:lnTo>
                <a:lnTo>
                  <a:pt x="488520" y="1091922"/>
                </a:lnTo>
                <a:lnTo>
                  <a:pt x="580117" y="1091922"/>
                </a:lnTo>
                <a:lnTo>
                  <a:pt x="580117" y="828533"/>
                </a:lnTo>
                <a:lnTo>
                  <a:pt x="0" y="828533"/>
                </a:lnTo>
                <a:lnTo>
                  <a:pt x="0" y="0"/>
                </a:lnTo>
                <a:lnTo>
                  <a:pt x="1221300" y="0"/>
                </a:lnTo>
                <a:lnTo>
                  <a:pt x="1221300" y="828533"/>
                </a:lnTo>
                <a:close/>
              </a:path>
            </a:pathLst>
          </a:custGeom>
        </p:spPr>
        <p:style>
          <a:lnRef idx="2">
            <a:schemeClr val="accent5">
              <a:hueOff val="-6758543"/>
              <a:satOff val="-17419"/>
              <a:lumOff val="-11765"/>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86860" tIns="135128" rIns="86859" bIns="581420" numCol="1" spcCol="1270" anchor="ctr" anchorCtr="0">
            <a:noAutofit/>
          </a:bodyPr>
          <a:lstStyle/>
          <a:p>
            <a:pPr marL="0" lvl="0" indent="0" algn="ctr" defTabSz="844550">
              <a:lnSpc>
                <a:spcPct val="90000"/>
              </a:lnSpc>
              <a:spcBef>
                <a:spcPct val="0"/>
              </a:spcBef>
              <a:spcAft>
                <a:spcPct val="35000"/>
              </a:spcAft>
              <a:buNone/>
            </a:pPr>
            <a:r>
              <a:rPr lang="en-US" sz="1900" kern="1200" dirty="0"/>
              <a:t>Advise</a:t>
            </a:r>
          </a:p>
        </p:txBody>
      </p:sp>
      <p:sp>
        <p:nvSpPr>
          <p:cNvPr id="31" name="Freeform: Shape 30">
            <a:extLst>
              <a:ext uri="{FF2B5EF4-FFF2-40B4-BE49-F238E27FC236}">
                <a16:creationId xmlns:a16="http://schemas.microsoft.com/office/drawing/2014/main" id="{BC8CE194-FBEC-45E2-A247-EC946C9A3C08}"/>
              </a:ext>
            </a:extLst>
          </p:cNvPr>
          <p:cNvSpPr/>
          <p:nvPr/>
        </p:nvSpPr>
        <p:spPr>
          <a:xfrm>
            <a:off x="5117025" y="473737"/>
            <a:ext cx="3663902" cy="828826"/>
          </a:xfrm>
          <a:custGeom>
            <a:avLst/>
            <a:gdLst>
              <a:gd name="connsiteX0" fmla="*/ 0 w 3663902"/>
              <a:gd name="connsiteY0" fmla="*/ 0 h 828826"/>
              <a:gd name="connsiteX1" fmla="*/ 3663902 w 3663902"/>
              <a:gd name="connsiteY1" fmla="*/ 0 h 828826"/>
              <a:gd name="connsiteX2" fmla="*/ 3663902 w 3663902"/>
              <a:gd name="connsiteY2" fmla="*/ 828826 h 828826"/>
              <a:gd name="connsiteX3" fmla="*/ 0 w 3663902"/>
              <a:gd name="connsiteY3" fmla="*/ 828826 h 828826"/>
              <a:gd name="connsiteX4" fmla="*/ 0 w 3663902"/>
              <a:gd name="connsiteY4" fmla="*/ 0 h 828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3902" h="828826">
                <a:moveTo>
                  <a:pt x="0" y="0"/>
                </a:moveTo>
                <a:lnTo>
                  <a:pt x="3663902" y="0"/>
                </a:lnTo>
                <a:lnTo>
                  <a:pt x="3663902" y="828826"/>
                </a:lnTo>
                <a:lnTo>
                  <a:pt x="0" y="828826"/>
                </a:lnTo>
                <a:lnTo>
                  <a:pt x="0" y="0"/>
                </a:lnTo>
                <a:close/>
              </a:path>
            </a:pathLst>
          </a:custGeom>
        </p:spPr>
        <p:style>
          <a:lnRef idx="2">
            <a:schemeClr val="accent5">
              <a:tint val="40000"/>
              <a:alpha val="90000"/>
              <a:hueOff val="-6739762"/>
              <a:satOff val="-22832"/>
              <a:lumOff val="-2928"/>
              <a:alphaOff val="0"/>
            </a:schemeClr>
          </a:lnRef>
          <a:fillRef idx="1">
            <a:schemeClr val="accent5">
              <a:tint val="40000"/>
              <a:alpha val="90000"/>
              <a:hueOff val="-6739762"/>
              <a:satOff val="-22832"/>
              <a:lumOff val="-2928"/>
              <a:alphaOff val="0"/>
            </a:schemeClr>
          </a:fillRef>
          <a:effectRef idx="0">
            <a:schemeClr val="accent5">
              <a:tint val="40000"/>
              <a:alpha val="90000"/>
              <a:hueOff val="-6739762"/>
              <a:satOff val="-22832"/>
              <a:lumOff val="-2928"/>
              <a:alphaOff val="0"/>
            </a:schemeClr>
          </a:effectRef>
          <a:fontRef idx="minor">
            <a:schemeClr val="dk1">
              <a:hueOff val="0"/>
              <a:satOff val="0"/>
              <a:lumOff val="0"/>
              <a:alphaOff val="0"/>
            </a:schemeClr>
          </a:fontRef>
        </p:style>
        <p:txBody>
          <a:bodyPr spcFirstLastPara="0" vert="horz" wrap="square" lIns="74321" tIns="190500" rIns="74321" bIns="190500" numCol="1" spcCol="1270" anchor="ctr" anchorCtr="0">
            <a:noAutofit/>
          </a:bodyPr>
          <a:lstStyle/>
          <a:p>
            <a:pPr marL="0" lvl="0" indent="0" algn="l" defTabSz="666750">
              <a:lnSpc>
                <a:spcPct val="90000"/>
              </a:lnSpc>
              <a:spcBef>
                <a:spcPct val="0"/>
              </a:spcBef>
              <a:spcAft>
                <a:spcPct val="35000"/>
              </a:spcAft>
              <a:buNone/>
            </a:pPr>
            <a:r>
              <a:rPr lang="en-US" sz="2000" kern="1200" dirty="0"/>
              <a:t>Advise the employee of the policy.</a:t>
            </a:r>
          </a:p>
        </p:txBody>
      </p:sp>
    </p:spTree>
    <p:extLst>
      <p:ext uri="{BB962C8B-B14F-4D97-AF65-F5344CB8AC3E}">
        <p14:creationId xmlns:p14="http://schemas.microsoft.com/office/powerpoint/2010/main" val="3964373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down)">
                                      <p:cBhvr>
                                        <p:cTn id="21" dur="500"/>
                                        <p:tgtEl>
                                          <p:spTgt spid="27"/>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down)">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barn(inVertical)">
                                      <p:cBhvr>
                                        <p:cTn id="29" dur="500"/>
                                        <p:tgtEl>
                                          <p:spTgt spid="25"/>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arn(inVertical)">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heel(1)">
                                      <p:cBhvr>
                                        <p:cTn id="37" dur="2000"/>
                                        <p:tgtEl>
                                          <p:spTgt spid="23"/>
                                        </p:tgtEl>
                                      </p:cBhvr>
                                    </p:animEffect>
                                  </p:childTnLst>
                                </p:cTn>
                              </p:par>
                              <p:par>
                                <p:cTn id="38" presetID="21" presetClass="entr" presetSubtype="1"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heel(1)">
                                      <p:cBhvr>
                                        <p:cTn id="40"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352A2-D93D-4895-A404-0E8B2B9765D2}"/>
              </a:ext>
            </a:extLst>
          </p:cNvPr>
          <p:cNvSpPr>
            <a:spLocks noGrp="1"/>
          </p:cNvSpPr>
          <p:nvPr>
            <p:ph type="title"/>
          </p:nvPr>
        </p:nvSpPr>
        <p:spPr>
          <a:xfrm>
            <a:off x="840699" y="687480"/>
            <a:ext cx="5605629" cy="994172"/>
          </a:xfrm>
        </p:spPr>
        <p:txBody>
          <a:bodyPr>
            <a:normAutofit/>
          </a:bodyPr>
          <a:lstStyle/>
          <a:p>
            <a:r>
              <a:rPr lang="en-US" sz="3850" b="1" u="sng" dirty="0"/>
              <a:t>Training Objectives</a:t>
            </a:r>
          </a:p>
        </p:txBody>
      </p:sp>
      <p:sp>
        <p:nvSpPr>
          <p:cNvPr id="3" name="Content Placeholder 2">
            <a:extLst>
              <a:ext uri="{FF2B5EF4-FFF2-40B4-BE49-F238E27FC236}">
                <a16:creationId xmlns:a16="http://schemas.microsoft.com/office/drawing/2014/main" id="{DA9BACA8-AA17-4CAA-BE4C-AA9FE6CE9806}"/>
              </a:ext>
            </a:extLst>
          </p:cNvPr>
          <p:cNvSpPr>
            <a:spLocks noGrp="1"/>
          </p:cNvSpPr>
          <p:nvPr>
            <p:ph idx="1"/>
          </p:nvPr>
        </p:nvSpPr>
        <p:spPr>
          <a:xfrm>
            <a:off x="852321" y="2227943"/>
            <a:ext cx="5033221" cy="3788227"/>
          </a:xfrm>
        </p:spPr>
        <p:txBody>
          <a:bodyPr anchor="ctr">
            <a:normAutofit/>
          </a:bodyPr>
          <a:lstStyle/>
          <a:p>
            <a:pPr marL="514350" indent="-514350">
              <a:buFont typeface="+mj-lt"/>
              <a:buAutoNum type="arabicPeriod"/>
            </a:pPr>
            <a:r>
              <a:rPr lang="en-US" sz="1900" dirty="0"/>
              <a:t>Demonstrate knowledge of basic legal terms and definitions applicable to the role of a security guard in North Carolina.</a:t>
            </a:r>
          </a:p>
          <a:p>
            <a:pPr marL="514350" indent="-514350">
              <a:buFont typeface="+mj-lt"/>
              <a:buAutoNum type="arabicPeriod"/>
            </a:pPr>
            <a:endParaRPr lang="en-US" sz="1900" dirty="0"/>
          </a:p>
          <a:p>
            <a:pPr marL="514350" indent="-514350">
              <a:buFont typeface="+mj-lt"/>
              <a:buAutoNum type="arabicPeriod"/>
            </a:pPr>
            <a:r>
              <a:rPr lang="en-US" sz="1900" dirty="0"/>
              <a:t>Describe how a security guard should respond to a crime in progress.</a:t>
            </a:r>
          </a:p>
          <a:p>
            <a:pPr marL="514350" indent="-514350">
              <a:buFont typeface="+mj-lt"/>
              <a:buAutoNum type="arabicPeriod"/>
            </a:pPr>
            <a:endParaRPr lang="en-US" sz="1900" dirty="0"/>
          </a:p>
          <a:p>
            <a:pPr marL="514350" indent="-514350">
              <a:buFont typeface="+mj-lt"/>
              <a:buAutoNum type="arabicPeriod"/>
            </a:pPr>
            <a:r>
              <a:rPr lang="en-US" sz="1900" dirty="0"/>
              <a:t>Describe the “Use of Force Continuum”.</a:t>
            </a:r>
          </a:p>
          <a:p>
            <a:pPr marL="514350" indent="-514350">
              <a:buFont typeface="+mj-lt"/>
              <a:buAutoNum type="arabicPeriod"/>
            </a:pPr>
            <a:endParaRPr lang="en-US" sz="1900" dirty="0"/>
          </a:p>
          <a:p>
            <a:pPr marL="514350" indent="-514350">
              <a:buFont typeface="+mj-lt"/>
              <a:buAutoNum type="arabicPeriod"/>
            </a:pPr>
            <a:r>
              <a:rPr lang="en-US" sz="1900" dirty="0"/>
              <a:t>Describe the circumstances under which a security guard may conduct searches.</a:t>
            </a:r>
          </a:p>
        </p:txBody>
      </p:sp>
      <p:sp>
        <p:nvSpPr>
          <p:cNvPr id="12" name="Rectangle 11">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Oval 13">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LaptopSecure">
            <a:extLst>
              <a:ext uri="{FF2B5EF4-FFF2-40B4-BE49-F238E27FC236}">
                <a16:creationId xmlns:a16="http://schemas.microsoft.com/office/drawing/2014/main" id="{33FB041D-DFCF-42E2-A157-66B5BD8A389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277066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21177"/>
            <a:ext cx="3249230"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60D4BF-70C6-4C25-B12E-38E2B225DFE5}"/>
              </a:ext>
            </a:extLst>
          </p:cNvPr>
          <p:cNvSpPr>
            <a:spLocks noGrp="1"/>
          </p:cNvSpPr>
          <p:nvPr>
            <p:ph type="title"/>
          </p:nvPr>
        </p:nvSpPr>
        <p:spPr>
          <a:xfrm>
            <a:off x="505677" y="914400"/>
            <a:ext cx="2743200" cy="2887579"/>
          </a:xfrm>
        </p:spPr>
        <p:txBody>
          <a:bodyPr vert="horz" lIns="91440" tIns="45720" rIns="91440" bIns="45720" rtlCol="0" anchor="b">
            <a:normAutofit/>
          </a:bodyPr>
          <a:lstStyle/>
          <a:p>
            <a:pPr algn="ctr"/>
            <a:r>
              <a:rPr lang="en-US" sz="4200" kern="1200">
                <a:solidFill>
                  <a:srgbClr val="FFFFFF"/>
                </a:solidFill>
                <a:latin typeface="+mj-lt"/>
                <a:ea typeface="+mj-ea"/>
                <a:cs typeface="+mj-cs"/>
              </a:rPr>
              <a:t>Questions</a:t>
            </a:r>
          </a:p>
        </p:txBody>
      </p:sp>
      <p:cxnSp>
        <p:nvCxnSpPr>
          <p:cNvPr id="13" name="Straight Connector 12">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3344" y="3910267"/>
            <a:ext cx="1940093"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picture containing vector graphics&#10;&#10;Description generated with high confidence">
            <a:extLst>
              <a:ext uri="{FF2B5EF4-FFF2-40B4-BE49-F238E27FC236}">
                <a16:creationId xmlns:a16="http://schemas.microsoft.com/office/drawing/2014/main" id="{C8F60397-491C-49C9-9E71-59F3CA60C725}"/>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865366" y="811553"/>
            <a:ext cx="4915159" cy="5242835"/>
          </a:xfrm>
          <a:prstGeom prst="rect">
            <a:avLst/>
          </a:prstGeom>
        </p:spPr>
      </p:pic>
    </p:spTree>
    <p:extLst>
      <p:ext uri="{BB962C8B-B14F-4D97-AF65-F5344CB8AC3E}">
        <p14:creationId xmlns:p14="http://schemas.microsoft.com/office/powerpoint/2010/main" val="3924031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352A2-D93D-4895-A404-0E8B2B9765D2}"/>
              </a:ext>
            </a:extLst>
          </p:cNvPr>
          <p:cNvSpPr>
            <a:spLocks noGrp="1"/>
          </p:cNvSpPr>
          <p:nvPr>
            <p:ph type="title"/>
          </p:nvPr>
        </p:nvSpPr>
        <p:spPr>
          <a:xfrm>
            <a:off x="840699" y="687480"/>
            <a:ext cx="5605629" cy="994172"/>
          </a:xfrm>
        </p:spPr>
        <p:txBody>
          <a:bodyPr>
            <a:normAutofit/>
          </a:bodyPr>
          <a:lstStyle/>
          <a:p>
            <a:r>
              <a:rPr lang="en-US" sz="3850" b="1" u="sng" dirty="0"/>
              <a:t>Training Objectives</a:t>
            </a:r>
          </a:p>
        </p:txBody>
      </p:sp>
      <p:sp>
        <p:nvSpPr>
          <p:cNvPr id="3" name="Content Placeholder 2">
            <a:extLst>
              <a:ext uri="{FF2B5EF4-FFF2-40B4-BE49-F238E27FC236}">
                <a16:creationId xmlns:a16="http://schemas.microsoft.com/office/drawing/2014/main" id="{DA9BACA8-AA17-4CAA-BE4C-AA9FE6CE9806}"/>
              </a:ext>
            </a:extLst>
          </p:cNvPr>
          <p:cNvSpPr>
            <a:spLocks noGrp="1"/>
          </p:cNvSpPr>
          <p:nvPr>
            <p:ph idx="1"/>
          </p:nvPr>
        </p:nvSpPr>
        <p:spPr>
          <a:xfrm>
            <a:off x="852321" y="2227943"/>
            <a:ext cx="5033221" cy="3788227"/>
          </a:xfrm>
        </p:spPr>
        <p:txBody>
          <a:bodyPr anchor="ctr">
            <a:normAutofit/>
          </a:bodyPr>
          <a:lstStyle/>
          <a:p>
            <a:pPr marL="514350" indent="-514350">
              <a:buFont typeface="+mj-lt"/>
              <a:buAutoNum type="arabicPeriod"/>
            </a:pPr>
            <a:r>
              <a:rPr lang="en-US" sz="1900" dirty="0"/>
              <a:t>Demonstrate knowledge of basic legal terms and definitions applicable to the role of a security guard in North Carolina.</a:t>
            </a:r>
          </a:p>
          <a:p>
            <a:pPr marL="514350" indent="-514350">
              <a:buFont typeface="+mj-lt"/>
              <a:buAutoNum type="arabicPeriod"/>
            </a:pPr>
            <a:endParaRPr lang="en-US" sz="1900" dirty="0"/>
          </a:p>
          <a:p>
            <a:pPr marL="514350" indent="-514350">
              <a:buFont typeface="+mj-lt"/>
              <a:buAutoNum type="arabicPeriod"/>
            </a:pPr>
            <a:r>
              <a:rPr lang="en-US" sz="1900" dirty="0"/>
              <a:t>Describe how a security guard should respond to a crime in progress.</a:t>
            </a:r>
          </a:p>
          <a:p>
            <a:pPr marL="514350" indent="-514350">
              <a:buFont typeface="+mj-lt"/>
              <a:buAutoNum type="arabicPeriod"/>
            </a:pPr>
            <a:endParaRPr lang="en-US" sz="1900" dirty="0"/>
          </a:p>
          <a:p>
            <a:pPr marL="514350" indent="-514350">
              <a:buFont typeface="+mj-lt"/>
              <a:buAutoNum type="arabicPeriod"/>
            </a:pPr>
            <a:r>
              <a:rPr lang="en-US" sz="1900" dirty="0"/>
              <a:t>Describe the “Use of Force Continuum”.</a:t>
            </a:r>
          </a:p>
          <a:p>
            <a:pPr marL="514350" indent="-514350">
              <a:buFont typeface="+mj-lt"/>
              <a:buAutoNum type="arabicPeriod"/>
            </a:pPr>
            <a:endParaRPr lang="en-US" sz="1900" dirty="0"/>
          </a:p>
          <a:p>
            <a:pPr marL="514350" indent="-514350">
              <a:buFont typeface="+mj-lt"/>
              <a:buAutoNum type="arabicPeriod"/>
            </a:pPr>
            <a:r>
              <a:rPr lang="en-US" sz="1900" dirty="0"/>
              <a:t>Describe the circumstances under which a security guard may conduct searches.</a:t>
            </a:r>
          </a:p>
        </p:txBody>
      </p:sp>
      <p:sp>
        <p:nvSpPr>
          <p:cNvPr id="13"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7" name="Graphic 6" descr="LaptopSecure">
            <a:extLst>
              <a:ext uri="{FF2B5EF4-FFF2-40B4-BE49-F238E27FC236}">
                <a16:creationId xmlns:a16="http://schemas.microsoft.com/office/drawing/2014/main" id="{33FB041D-DFCF-42E2-A157-66B5BD8A38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2076028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a:extLst>
              <a:ext uri="{FF2B5EF4-FFF2-40B4-BE49-F238E27FC236}">
                <a16:creationId xmlns:a16="http://schemas.microsoft.com/office/drawing/2014/main" id="{8C927A3C-552C-4A7B-917F-DE1E912FA71A}"/>
              </a:ext>
            </a:extLst>
          </p:cNvPr>
          <p:cNvSpPr txBox="1">
            <a:spLocks noChangeArrowheads="1"/>
          </p:cNvSpPr>
          <p:nvPr/>
        </p:nvSpPr>
        <p:spPr bwMode="auto">
          <a:xfrm>
            <a:off x="2590800" y="381000"/>
            <a:ext cx="4953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4000" b="1" i="1" u="sng" strike="noStrike" kern="1200" cap="none" spc="0" normalizeH="0" baseline="0" noProof="0" dirty="0">
                <a:ln>
                  <a:noFill/>
                </a:ln>
                <a:solidFill>
                  <a:srgbClr val="FF0000"/>
                </a:solidFill>
                <a:effectLst>
                  <a:outerShdw blurRad="38100" dist="38100" dir="2700000" algn="tl">
                    <a:srgbClr val="000000"/>
                  </a:outerShdw>
                </a:effectLst>
                <a:uLnTx/>
                <a:uFillTx/>
                <a:latin typeface="Times New Roman" panose="02020603050405020304" pitchFamily="18" charset="0"/>
                <a:ea typeface="+mn-ea"/>
                <a:cs typeface="+mn-cs"/>
              </a:rPr>
              <a:t>Legal Terminology</a:t>
            </a:r>
          </a:p>
        </p:txBody>
      </p:sp>
      <p:sp>
        <p:nvSpPr>
          <p:cNvPr id="5123" name="Text Box 3">
            <a:extLst>
              <a:ext uri="{FF2B5EF4-FFF2-40B4-BE49-F238E27FC236}">
                <a16:creationId xmlns:a16="http://schemas.microsoft.com/office/drawing/2014/main" id="{7FDB977C-53F6-45A4-B619-37BB8B51A9D9}"/>
              </a:ext>
            </a:extLst>
          </p:cNvPr>
          <p:cNvSpPr txBox="1">
            <a:spLocks noChangeArrowheads="1"/>
          </p:cNvSpPr>
          <p:nvPr/>
        </p:nvSpPr>
        <p:spPr bwMode="auto">
          <a:xfrm>
            <a:off x="228600" y="1371600"/>
            <a:ext cx="8915400" cy="466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marL="457200" marR="0" lvl="0" indent="-457200" algn="l" defTabSz="914400" rtl="0" eaLnBrk="1" fontAlgn="base" latinLnBrk="0" hangingPunct="1">
              <a:lnSpc>
                <a:spcPct val="100000"/>
              </a:lnSpc>
              <a:spcBef>
                <a:spcPct val="50000"/>
              </a:spcBef>
              <a:spcAft>
                <a:spcPct val="0"/>
              </a:spcAft>
              <a:buClrTx/>
              <a:buSzTx/>
              <a:buFontTx/>
              <a:buAutoNum type="arabicPeriod"/>
              <a:tabLst/>
              <a:defRPr/>
            </a:pPr>
            <a:r>
              <a:rPr kumimoji="0" lang="en-US" altLang="en-US" sz="3600" b="1" i="0" u="none" strike="noStrike" kern="1200" cap="none" spc="0" normalizeH="0" baseline="0" noProof="0" dirty="0">
                <a:ln>
                  <a:noFill/>
                </a:ln>
                <a:solidFill>
                  <a:srgbClr val="220011"/>
                </a:solidFill>
                <a:effectLst/>
                <a:uLnTx/>
                <a:uFillTx/>
                <a:latin typeface="Times New Roman" panose="02020603050405020304" pitchFamily="18" charset="0"/>
                <a:ea typeface="+mn-ea"/>
                <a:cs typeface="+mn-cs"/>
              </a:rPr>
              <a:t>Civil Action		2.  Civil Liability</a:t>
            </a:r>
          </a:p>
          <a:p>
            <a:pPr marL="457200" marR="0" lvl="0" indent="-457200" algn="l" defTabSz="914400" rtl="0" eaLnBrk="1" fontAlgn="base" latinLnBrk="0" hangingPunct="1">
              <a:lnSpc>
                <a:spcPct val="100000"/>
              </a:lnSpc>
              <a:spcBef>
                <a:spcPct val="50000"/>
              </a:spcBef>
              <a:spcAft>
                <a:spcPct val="0"/>
              </a:spcAft>
              <a:buClrTx/>
              <a:buSzTx/>
              <a:buFontTx/>
              <a:buAutoNum type="arabicPeriod" startAt="3"/>
              <a:tabLst/>
              <a:defRPr/>
            </a:pPr>
            <a:r>
              <a:rPr kumimoji="0" lang="en-US" altLang="en-US" sz="3600" b="1" i="0" u="none" strike="noStrike" kern="1200" cap="none" spc="0" normalizeH="0" baseline="0" noProof="0" dirty="0">
                <a:ln>
                  <a:noFill/>
                </a:ln>
                <a:solidFill>
                  <a:srgbClr val="220011"/>
                </a:solidFill>
                <a:effectLst/>
                <a:uLnTx/>
                <a:uFillTx/>
                <a:latin typeface="Times New Roman" panose="02020603050405020304" pitchFamily="18" charset="0"/>
                <a:ea typeface="+mn-ea"/>
                <a:cs typeface="+mn-cs"/>
              </a:rPr>
              <a:t>Legal Rights		4.  Offense</a:t>
            </a:r>
          </a:p>
          <a:p>
            <a:pPr marL="457200" marR="0" lvl="0" indent="-457200" algn="l" defTabSz="914400" rtl="0" eaLnBrk="1" fontAlgn="base" latinLnBrk="0" hangingPunct="1">
              <a:lnSpc>
                <a:spcPct val="100000"/>
              </a:lnSpc>
              <a:spcBef>
                <a:spcPct val="50000"/>
              </a:spcBef>
              <a:spcAft>
                <a:spcPct val="0"/>
              </a:spcAft>
              <a:buClrTx/>
              <a:buSzTx/>
              <a:buFontTx/>
              <a:buAutoNum type="arabicPeriod" startAt="5"/>
              <a:tabLst/>
              <a:defRPr/>
            </a:pPr>
            <a:r>
              <a:rPr kumimoji="0" lang="en-US" altLang="en-US" sz="3600" b="1" i="0" u="none" strike="noStrike" kern="1200" cap="none" spc="0" normalizeH="0" baseline="0" noProof="0" dirty="0">
                <a:ln>
                  <a:noFill/>
                </a:ln>
                <a:solidFill>
                  <a:srgbClr val="220011"/>
                </a:solidFill>
                <a:effectLst/>
                <a:uLnTx/>
                <a:uFillTx/>
                <a:latin typeface="Times New Roman" panose="02020603050405020304" pitchFamily="18" charset="0"/>
                <a:ea typeface="+mn-ea"/>
                <a:cs typeface="+mn-cs"/>
              </a:rPr>
              <a:t>Crime				6.  Felony</a:t>
            </a:r>
          </a:p>
          <a:p>
            <a:pPr marL="457200" marR="0" lvl="0" indent="-457200" algn="l" defTabSz="914400" rtl="0" eaLnBrk="1" fontAlgn="base" latinLnBrk="0" hangingPunct="1">
              <a:lnSpc>
                <a:spcPct val="100000"/>
              </a:lnSpc>
              <a:spcBef>
                <a:spcPct val="50000"/>
              </a:spcBef>
              <a:spcAft>
                <a:spcPct val="0"/>
              </a:spcAft>
              <a:buClrTx/>
              <a:buSzTx/>
              <a:buFontTx/>
              <a:buAutoNum type="arabicPeriod" startAt="7"/>
              <a:tabLst/>
              <a:defRPr/>
            </a:pPr>
            <a:r>
              <a:rPr kumimoji="0" lang="en-US" altLang="en-US" sz="3600" b="1" i="0" u="none" strike="noStrike" kern="1200" cap="none" spc="0" normalizeH="0" baseline="0" noProof="0" dirty="0">
                <a:ln>
                  <a:noFill/>
                </a:ln>
                <a:solidFill>
                  <a:srgbClr val="220011"/>
                </a:solidFill>
                <a:effectLst/>
                <a:uLnTx/>
                <a:uFillTx/>
                <a:latin typeface="Times New Roman" panose="02020603050405020304" pitchFamily="18" charset="0"/>
                <a:ea typeface="+mn-ea"/>
                <a:cs typeface="+mn-cs"/>
              </a:rPr>
              <a:t>Misdemeanor		8.  Infractions</a:t>
            </a:r>
          </a:p>
          <a:p>
            <a:pPr marL="457200" marR="0" lvl="0" indent="-457200" algn="l" defTabSz="914400" rtl="0" eaLnBrk="1" fontAlgn="base" latinLnBrk="0" hangingPunct="1">
              <a:lnSpc>
                <a:spcPct val="100000"/>
              </a:lnSpc>
              <a:spcBef>
                <a:spcPct val="50000"/>
              </a:spcBef>
              <a:spcAft>
                <a:spcPct val="0"/>
              </a:spcAft>
              <a:buClrTx/>
              <a:buSzTx/>
              <a:buFontTx/>
              <a:buNone/>
              <a:tabLst/>
              <a:defRPr/>
            </a:pPr>
            <a:r>
              <a:rPr kumimoji="0" lang="en-US" altLang="en-US" sz="3600" b="1" i="0" u="none" strike="noStrike" kern="1200" cap="none" spc="0" normalizeH="0" baseline="0" noProof="0" dirty="0">
                <a:ln>
                  <a:noFill/>
                </a:ln>
                <a:solidFill>
                  <a:srgbClr val="220011"/>
                </a:solidFill>
                <a:effectLst/>
                <a:uLnTx/>
                <a:uFillTx/>
                <a:latin typeface="Times New Roman" panose="02020603050405020304" pitchFamily="18" charset="0"/>
                <a:ea typeface="+mn-ea"/>
                <a:cs typeface="+mn-cs"/>
              </a:rPr>
              <a:t>			9.  Confession vs. Admission</a:t>
            </a:r>
          </a:p>
          <a:p>
            <a:pPr marL="457200" marR="0" lvl="0" indent="-457200" algn="l" defTabSz="914400" rtl="0" eaLnBrk="1" fontAlgn="base" latinLnBrk="0" hangingPunct="1">
              <a:lnSpc>
                <a:spcPct val="100000"/>
              </a:lnSpc>
              <a:spcBef>
                <a:spcPct val="50000"/>
              </a:spcBef>
              <a:spcAft>
                <a:spcPct val="0"/>
              </a:spcAft>
              <a:buClrTx/>
              <a:buSzTx/>
              <a:buFontTx/>
              <a:buAutoNum type="arabicPeriod"/>
              <a:tabLst/>
              <a:defRPr/>
            </a:pPr>
            <a:endParaRPr kumimoji="0" lang="en-US" altLang="en-US" sz="3200" b="1" i="0" u="none" strike="noStrike" kern="1200" cap="none" spc="0" normalizeH="0" baseline="0" noProof="0" dirty="0">
              <a:ln>
                <a:noFill/>
              </a:ln>
              <a:solidFill>
                <a:srgbClr val="220011"/>
              </a:solidFill>
              <a:effectLst/>
              <a:uLnTx/>
              <a:uFillTx/>
              <a:latin typeface="Times New Roman" panose="02020603050405020304" pitchFamily="18" charset="0"/>
              <a:ea typeface="+mn-ea"/>
              <a:cs typeface="+mn-cs"/>
            </a:endParaRPr>
          </a:p>
        </p:txBody>
      </p:sp>
      <p:pic>
        <p:nvPicPr>
          <p:cNvPr id="5125" name="Picture 5" descr="E:\IMAGES\PRFESION\LEGAL\CLV00022.WMF">
            <a:extLst>
              <a:ext uri="{FF2B5EF4-FFF2-40B4-BE49-F238E27FC236}">
                <a16:creationId xmlns:a16="http://schemas.microsoft.com/office/drawing/2014/main" id="{3284E9B8-3A6B-4179-8A45-1B073F5C1A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4572000"/>
            <a:ext cx="2057400" cy="2028825"/>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Text Box 2">
            <a:extLst>
              <a:ext uri="{FF2B5EF4-FFF2-40B4-BE49-F238E27FC236}">
                <a16:creationId xmlns:a16="http://schemas.microsoft.com/office/drawing/2014/main" id="{EEB8C81D-96D8-4159-9E53-A565A4F33903}"/>
              </a:ext>
            </a:extLst>
          </p:cNvPr>
          <p:cNvSpPr txBox="1">
            <a:spLocks noChangeArrowheads="1"/>
          </p:cNvSpPr>
          <p:nvPr/>
        </p:nvSpPr>
        <p:spPr bwMode="auto">
          <a:xfrm>
            <a:off x="2209800" y="0"/>
            <a:ext cx="480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b="1" i="1" u="sng" dirty="0">
                <a:effectLst>
                  <a:outerShdw blurRad="38100" dist="38100" dir="2700000" algn="tl">
                    <a:srgbClr val="000000"/>
                  </a:outerShdw>
                </a:effectLst>
              </a:rPr>
              <a:t>Crimes</a:t>
            </a:r>
          </a:p>
        </p:txBody>
      </p:sp>
      <p:sp>
        <p:nvSpPr>
          <p:cNvPr id="1027" name="Text Box 3">
            <a:extLst>
              <a:ext uri="{FF2B5EF4-FFF2-40B4-BE49-F238E27FC236}">
                <a16:creationId xmlns:a16="http://schemas.microsoft.com/office/drawing/2014/main" id="{266C1BEC-F985-4970-8070-C32755624F2C}"/>
              </a:ext>
            </a:extLst>
          </p:cNvPr>
          <p:cNvSpPr txBox="1">
            <a:spLocks noChangeArrowheads="1"/>
          </p:cNvSpPr>
          <p:nvPr/>
        </p:nvSpPr>
        <p:spPr bwMode="auto">
          <a:xfrm>
            <a:off x="457200" y="685800"/>
            <a:ext cx="8382000" cy="5478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u="sng" dirty="0"/>
              <a:t>Arson</a:t>
            </a:r>
            <a:r>
              <a:rPr lang="en-US" altLang="en-US" sz="2800" b="1" dirty="0"/>
              <a:t> – intentional damaging of property by fire or explosion.</a:t>
            </a:r>
          </a:p>
          <a:p>
            <a:pPr>
              <a:spcBef>
                <a:spcPct val="50000"/>
              </a:spcBef>
            </a:pPr>
            <a:r>
              <a:rPr lang="en-US" altLang="en-US" sz="2800" b="1" u="sng" dirty="0"/>
              <a:t>Assault &amp; Battery</a:t>
            </a:r>
            <a:r>
              <a:rPr lang="en-US" altLang="en-US" sz="2800" b="1" dirty="0"/>
              <a:t> – an overt act or attempt, or the appearance of attempt, with force and violence, to immediately physically injure another person.  The actual unlawful physical touching of another person is battery.</a:t>
            </a:r>
          </a:p>
          <a:p>
            <a:pPr>
              <a:spcBef>
                <a:spcPct val="50000"/>
              </a:spcBef>
            </a:pPr>
            <a:r>
              <a:rPr lang="en-US" altLang="en-US" sz="2800" b="1" u="sng" dirty="0"/>
              <a:t>Breaking &amp; Entering</a:t>
            </a:r>
            <a:r>
              <a:rPr lang="en-US" altLang="en-US" sz="2800" b="1" dirty="0"/>
              <a:t> – breaking and entering a building without permission.</a:t>
            </a:r>
          </a:p>
          <a:p>
            <a:pPr>
              <a:spcBef>
                <a:spcPct val="50000"/>
              </a:spcBef>
            </a:pPr>
            <a:r>
              <a:rPr lang="en-US" altLang="en-US" sz="2800" b="1" u="sng" dirty="0"/>
              <a:t>Breach of Peace</a:t>
            </a:r>
            <a:r>
              <a:rPr lang="en-US" altLang="en-US" sz="2800" b="1" dirty="0"/>
              <a:t> – violation or disturbance of the public tranquility and order.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a:extLst>
              <a:ext uri="{FF2B5EF4-FFF2-40B4-BE49-F238E27FC236}">
                <a16:creationId xmlns:a16="http://schemas.microsoft.com/office/drawing/2014/main" id="{57D4B98B-E439-408A-8646-E4FB007FEDBD}"/>
              </a:ext>
            </a:extLst>
          </p:cNvPr>
          <p:cNvSpPr txBox="1">
            <a:spLocks noChangeArrowheads="1"/>
          </p:cNvSpPr>
          <p:nvPr/>
        </p:nvSpPr>
        <p:spPr bwMode="auto">
          <a:xfrm>
            <a:off x="2209800" y="0"/>
            <a:ext cx="480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4000" b="1" i="1" u="sng" strike="noStrike" kern="1200" cap="none" spc="0" normalizeH="0" baseline="0" noProof="0" dirty="0">
                <a:ln>
                  <a:noFill/>
                </a:ln>
                <a:solidFill>
                  <a:srgbClr val="FFFFCC"/>
                </a:solidFill>
                <a:effectLst>
                  <a:outerShdw blurRad="38100" dist="38100" dir="2700000" algn="tl">
                    <a:srgbClr val="000000"/>
                  </a:outerShdw>
                </a:effectLst>
                <a:uLnTx/>
                <a:uFillTx/>
                <a:latin typeface="Times New Roman" panose="02020603050405020304" pitchFamily="18" charset="0"/>
                <a:ea typeface="+mn-ea"/>
                <a:cs typeface="+mn-cs"/>
              </a:rPr>
              <a:t>Crimes</a:t>
            </a:r>
          </a:p>
        </p:txBody>
      </p:sp>
      <p:sp>
        <p:nvSpPr>
          <p:cNvPr id="6147" name="Text Box 3">
            <a:extLst>
              <a:ext uri="{FF2B5EF4-FFF2-40B4-BE49-F238E27FC236}">
                <a16:creationId xmlns:a16="http://schemas.microsoft.com/office/drawing/2014/main" id="{86167283-0B3E-445A-A0FD-52AAEAD547EF}"/>
              </a:ext>
            </a:extLst>
          </p:cNvPr>
          <p:cNvSpPr txBox="1">
            <a:spLocks noChangeArrowheads="1"/>
          </p:cNvSpPr>
          <p:nvPr/>
        </p:nvSpPr>
        <p:spPr bwMode="auto">
          <a:xfrm>
            <a:off x="0" y="685800"/>
            <a:ext cx="91440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200" b="1" i="0" u="sng"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Burglary </a:t>
            </a: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entering a dwelling house at night with intent to commit any felony or larceny.</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200" b="1" i="0" u="sng"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Disorderly Conduct</a:t>
            </a: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 a public disturbance intentionally caused.</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200" b="1" i="0" u="sng"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Homicide</a:t>
            </a: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 the killing of another human being.</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Manslaughter – the killing of another 					 human being </a:t>
            </a:r>
            <a:r>
              <a:rPr kumimoji="0" lang="en-US" altLang="en-US"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without</a:t>
            </a: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malice</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Murder – the killing of another human 				being </a:t>
            </a:r>
            <a:r>
              <a:rPr kumimoji="0" lang="en-US" altLang="en-US"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with</a:t>
            </a: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malice.</a:t>
            </a:r>
          </a:p>
        </p:txBody>
      </p:sp>
    </p:spTree>
  </p:cSld>
  <p:clrMapOvr>
    <a:overrideClrMapping bg1="dk2" tx1="lt1" bg2="dk1"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a:extLst>
              <a:ext uri="{FF2B5EF4-FFF2-40B4-BE49-F238E27FC236}">
                <a16:creationId xmlns:a16="http://schemas.microsoft.com/office/drawing/2014/main" id="{F2A5FE3C-B200-4C4C-B731-217204B8D0A3}"/>
              </a:ext>
            </a:extLst>
          </p:cNvPr>
          <p:cNvSpPr txBox="1">
            <a:spLocks noChangeArrowheads="1"/>
          </p:cNvSpPr>
          <p:nvPr/>
        </p:nvSpPr>
        <p:spPr bwMode="auto">
          <a:xfrm>
            <a:off x="2209800" y="0"/>
            <a:ext cx="480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4000" b="1" i="1" u="sng" strike="noStrike" kern="1200" cap="none" spc="0" normalizeH="0" baseline="0" noProof="0" dirty="0">
                <a:ln>
                  <a:noFill/>
                </a:ln>
                <a:solidFill>
                  <a:srgbClr val="FFFFCC"/>
                </a:solidFill>
                <a:effectLst>
                  <a:outerShdw blurRad="38100" dist="38100" dir="2700000" algn="tl">
                    <a:srgbClr val="000000"/>
                  </a:outerShdw>
                </a:effectLst>
                <a:uLnTx/>
                <a:uFillTx/>
                <a:latin typeface="Times New Roman" panose="02020603050405020304" pitchFamily="18" charset="0"/>
                <a:ea typeface="+mn-ea"/>
                <a:cs typeface="+mn-cs"/>
              </a:rPr>
              <a:t>Crimes</a:t>
            </a:r>
          </a:p>
        </p:txBody>
      </p:sp>
      <p:sp>
        <p:nvSpPr>
          <p:cNvPr id="7171" name="Text Box 3">
            <a:extLst>
              <a:ext uri="{FF2B5EF4-FFF2-40B4-BE49-F238E27FC236}">
                <a16:creationId xmlns:a16="http://schemas.microsoft.com/office/drawing/2014/main" id="{114E2F2A-1A79-4874-8F40-2162DE1F6BF8}"/>
              </a:ext>
            </a:extLst>
          </p:cNvPr>
          <p:cNvSpPr txBox="1">
            <a:spLocks noChangeArrowheads="1"/>
          </p:cNvSpPr>
          <p:nvPr/>
        </p:nvSpPr>
        <p:spPr bwMode="auto">
          <a:xfrm>
            <a:off x="0" y="849313"/>
            <a:ext cx="9144000"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sng"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Larceny </a:t>
            </a:r>
            <a:r>
              <a:rPr kumimoji="0" lang="en-US" altLang="en-US" sz="28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taking and carrying away personal property belonging to another without the consent of the owner and with the intent to deprive the owner of it’s use permanently, knowing that the taker is not entitled to it.</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r>
              <a:rPr kumimoji="0" lang="en-US" altLang="en-US" sz="24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Stealing – common term for larceny which also means 		“theft”, that is, taking away the property of another.  	Concealment of merchandise falls under this category of 	crime.  To be convicted of concealment, the offender does not 	have to leave the premises.  Anyone who willfully conceals 	goods or merchandise, (not purchased) while on the premises 	of a store has committed a crime.</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4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Robbery – stealing from the person or the person’s presence 	by violence or intimidation.</a:t>
            </a:r>
          </a:p>
        </p:txBody>
      </p:sp>
    </p:spTree>
  </p:cSld>
  <p:clrMapOvr>
    <a:overrideClrMapping bg1="dk2" tx1="lt1" bg2="dk1"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a:extLst>
              <a:ext uri="{FF2B5EF4-FFF2-40B4-BE49-F238E27FC236}">
                <a16:creationId xmlns:a16="http://schemas.microsoft.com/office/drawing/2014/main" id="{477D9DD7-6C80-4BE2-AE81-DD1EC22D68AE}"/>
              </a:ext>
            </a:extLst>
          </p:cNvPr>
          <p:cNvSpPr txBox="1">
            <a:spLocks noChangeArrowheads="1"/>
          </p:cNvSpPr>
          <p:nvPr/>
        </p:nvSpPr>
        <p:spPr bwMode="auto">
          <a:xfrm>
            <a:off x="2209800" y="0"/>
            <a:ext cx="480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4000" b="1" i="1" u="sng" strike="noStrike" kern="1200" cap="none" spc="0" normalizeH="0" baseline="0" noProof="0" dirty="0">
                <a:ln>
                  <a:noFill/>
                </a:ln>
                <a:solidFill>
                  <a:srgbClr val="FFFFCC"/>
                </a:solidFill>
                <a:effectLst>
                  <a:outerShdw blurRad="38100" dist="38100" dir="2700000" algn="tl">
                    <a:srgbClr val="000000"/>
                  </a:outerShdw>
                </a:effectLst>
                <a:uLnTx/>
                <a:uFillTx/>
                <a:latin typeface="Times New Roman" panose="02020603050405020304" pitchFamily="18" charset="0"/>
                <a:ea typeface="+mn-ea"/>
                <a:cs typeface="+mn-cs"/>
              </a:rPr>
              <a:t>Crimes</a:t>
            </a:r>
          </a:p>
        </p:txBody>
      </p:sp>
      <p:sp>
        <p:nvSpPr>
          <p:cNvPr id="8195" name="Text Box 3">
            <a:extLst>
              <a:ext uri="{FF2B5EF4-FFF2-40B4-BE49-F238E27FC236}">
                <a16:creationId xmlns:a16="http://schemas.microsoft.com/office/drawing/2014/main" id="{506B5F8B-41B1-4842-8B79-EE45982394F0}"/>
              </a:ext>
            </a:extLst>
          </p:cNvPr>
          <p:cNvSpPr txBox="1">
            <a:spLocks noChangeArrowheads="1"/>
          </p:cNvSpPr>
          <p:nvPr/>
        </p:nvSpPr>
        <p:spPr bwMode="auto">
          <a:xfrm>
            <a:off x="0" y="1432718"/>
            <a:ext cx="9144000" cy="399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200" b="1" i="0" u="sng"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Rape</a:t>
            </a: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 Unlawful sexual intercourse by force</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200" b="1" i="0" u="sng"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Resisting a Law Enforcement Officer</a:t>
            </a: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 obstructing, opposing, and trying to prevent (with or without actual force) a public officer from performing an official act.</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200" b="1" i="0" u="sng"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Trespassing</a:t>
            </a: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 to enter or stay unlawfully on the land or premises of another without authorization.</a:t>
            </a:r>
            <a:endParaRPr kumimoji="0" lang="en-US" altLang="en-US" sz="24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p:txBody>
      </p:sp>
    </p:spTree>
  </p:cSld>
  <p:clrMapOvr>
    <a:overrideClrMapping bg1="dk2" tx1="lt1" bg2="dk1"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5B336162-B533-4EFE-8BB3-8EBB4A5E32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85788" cy="6858000"/>
          </a:xfrm>
          <a:prstGeom prst="rect">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0288857-2EA7-4D22-97BC-7E3B453113D7}"/>
              </a:ext>
            </a:extLst>
          </p:cNvPr>
          <p:cNvSpPr>
            <a:spLocks noGrp="1"/>
          </p:cNvSpPr>
          <p:nvPr>
            <p:ph type="title"/>
          </p:nvPr>
        </p:nvSpPr>
        <p:spPr>
          <a:xfrm>
            <a:off x="622335" y="2745736"/>
            <a:ext cx="2774103" cy="1366528"/>
          </a:xfrm>
          <a:solidFill>
            <a:srgbClr val="FFFFFF"/>
          </a:solidFill>
          <a:ln w="25400" cap="sq">
            <a:solidFill>
              <a:srgbClr val="404040"/>
            </a:solidFill>
            <a:miter lim="800000"/>
          </a:ln>
        </p:spPr>
        <p:txBody>
          <a:bodyPr>
            <a:normAutofit/>
          </a:bodyPr>
          <a:lstStyle/>
          <a:p>
            <a:pPr algn="ctr"/>
            <a:r>
              <a:rPr lang="en-US" altLang="en-US" sz="2800" b="1" u="sng" dirty="0">
                <a:solidFill>
                  <a:srgbClr val="262626"/>
                </a:solidFill>
              </a:rPr>
              <a:t>Arrest Authority</a:t>
            </a:r>
            <a:br>
              <a:rPr lang="en-US" altLang="en-US" sz="2800" b="1" u="sng" dirty="0">
                <a:solidFill>
                  <a:srgbClr val="262626"/>
                </a:solidFill>
              </a:rPr>
            </a:br>
            <a:endParaRPr lang="en-US" sz="2800" dirty="0">
              <a:solidFill>
                <a:srgbClr val="262626"/>
              </a:solidFill>
            </a:endParaRPr>
          </a:p>
        </p:txBody>
      </p:sp>
      <p:sp>
        <p:nvSpPr>
          <p:cNvPr id="3" name="Content Placeholder 2">
            <a:extLst>
              <a:ext uri="{FF2B5EF4-FFF2-40B4-BE49-F238E27FC236}">
                <a16:creationId xmlns:a16="http://schemas.microsoft.com/office/drawing/2014/main" id="{FDA2ADD6-7082-4D63-98B1-84D4160069F7}"/>
              </a:ext>
            </a:extLst>
          </p:cNvPr>
          <p:cNvSpPr>
            <a:spLocks noGrp="1"/>
          </p:cNvSpPr>
          <p:nvPr>
            <p:ph idx="1"/>
          </p:nvPr>
        </p:nvSpPr>
        <p:spPr>
          <a:xfrm>
            <a:off x="4536886" y="802638"/>
            <a:ext cx="4056522" cy="5252722"/>
          </a:xfrm>
        </p:spPr>
        <p:txBody>
          <a:bodyPr anchor="ctr">
            <a:normAutofit/>
          </a:bodyPr>
          <a:lstStyle/>
          <a:p>
            <a:pPr marL="0" indent="0">
              <a:buNone/>
            </a:pPr>
            <a:r>
              <a:rPr lang="en-US" altLang="en-US" sz="2400" dirty="0"/>
              <a:t>	In North Carolina, a security guard may not arrest another person except when requested to do so by a law enforcement officer under the authority of N.C.G.S. 15A-405 “Assistance to law-enforcement officers by private persons to effect arrest or prevent escape; benefits for private persons.”</a:t>
            </a:r>
          </a:p>
          <a:p>
            <a:pPr marL="0" indent="0">
              <a:buNone/>
            </a:pPr>
            <a:endParaRPr lang="en-US" sz="2100" dirty="0"/>
          </a:p>
        </p:txBody>
      </p:sp>
    </p:spTree>
    <p:extLst>
      <p:ext uri="{BB962C8B-B14F-4D97-AF65-F5344CB8AC3E}">
        <p14:creationId xmlns:p14="http://schemas.microsoft.com/office/powerpoint/2010/main" val="1136673189"/>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ibbons">
  <a:themeElements>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fontScheme name="Ribbon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32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32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clrMap bg1="dk2" tx1="lt1" bg2="dk1" tx2="lt2" accent1="accent1" accent2="accent2" accent3="accent3" accent4="accent4" accent5="accent5" accent6="accent6" hlink="hlink" folHlink="folHlink"/>
    </a:extraClrScheme>
    <a:extraClrScheme>
      <a:clrScheme name="Ribbons 2">
        <a:dk1>
          <a:srgbClr val="001600"/>
        </a:dk1>
        <a:lt1>
          <a:srgbClr val="669900"/>
        </a:lt1>
        <a:dk2>
          <a:srgbClr val="000000"/>
        </a:dk2>
        <a:lt2>
          <a:srgbClr val="006600"/>
        </a:lt2>
        <a:accent1>
          <a:srgbClr val="336600"/>
        </a:accent1>
        <a:accent2>
          <a:srgbClr val="89BA00"/>
        </a:accent2>
        <a:accent3>
          <a:srgbClr val="B8CAAA"/>
        </a:accent3>
        <a:accent4>
          <a:srgbClr val="001100"/>
        </a:accent4>
        <a:accent5>
          <a:srgbClr val="ADB8AA"/>
        </a:accent5>
        <a:accent6>
          <a:srgbClr val="7CA800"/>
        </a:accent6>
        <a:hlink>
          <a:srgbClr val="FFCC00"/>
        </a:hlink>
        <a:folHlink>
          <a:srgbClr val="FF7C80"/>
        </a:folHlink>
      </a:clrScheme>
      <a:clrMap bg1="lt1" tx1="dk1" bg2="lt2" tx2="dk2" accent1="accent1" accent2="accent2" accent3="accent3" accent4="accent4" accent5="accent5" accent6="accent6" hlink="hlink" folHlink="folHlink"/>
    </a:extraClrScheme>
    <a:extraClrScheme>
      <a:clrScheme name="Ribbons 3">
        <a:dk1>
          <a:srgbClr val="000000"/>
        </a:dk1>
        <a:lt1>
          <a:srgbClr val="B2B2B2"/>
        </a:lt1>
        <a:dk2>
          <a:srgbClr val="000000"/>
        </a:dk2>
        <a:lt2>
          <a:srgbClr val="777777"/>
        </a:lt2>
        <a:accent1>
          <a:srgbClr val="CBCBCB"/>
        </a:accent1>
        <a:accent2>
          <a:srgbClr val="969696"/>
        </a:accent2>
        <a:accent3>
          <a:srgbClr val="D5D5D5"/>
        </a:accent3>
        <a:accent4>
          <a:srgbClr val="000000"/>
        </a:accent4>
        <a:accent5>
          <a:srgbClr val="E2E2E2"/>
        </a:accent5>
        <a:accent6>
          <a:srgbClr val="878787"/>
        </a:accent6>
        <a:hlink>
          <a:srgbClr val="333333"/>
        </a:hlink>
        <a:folHlink>
          <a:srgbClr val="777777"/>
        </a:folHlink>
      </a:clrScheme>
      <a:clrMap bg1="lt1" tx1="dk1" bg2="lt2" tx2="dk2" accent1="accent1" accent2="accent2" accent3="accent3" accent4="accent4" accent5="accent5" accent6="accent6" hlink="hlink" folHlink="folHlink"/>
    </a:extraClrScheme>
    <a:extraClrScheme>
      <a:clrScheme name="Ribbons 4">
        <a:dk1>
          <a:srgbClr val="000F1E"/>
        </a:dk1>
        <a:lt1>
          <a:srgbClr val="FFFFFF"/>
        </a:lt1>
        <a:dk2>
          <a:srgbClr val="003366"/>
        </a:dk2>
        <a:lt2>
          <a:srgbClr val="33CCCC"/>
        </a:lt2>
        <a:accent1>
          <a:srgbClr val="006699"/>
        </a:accent1>
        <a:accent2>
          <a:srgbClr val="003366"/>
        </a:accent2>
        <a:accent3>
          <a:srgbClr val="AAADB8"/>
        </a:accent3>
        <a:accent4>
          <a:srgbClr val="DADADA"/>
        </a:accent4>
        <a:accent5>
          <a:srgbClr val="AAB8CA"/>
        </a:accent5>
        <a:accent6>
          <a:srgbClr val="002D5C"/>
        </a:accent6>
        <a:hlink>
          <a:srgbClr val="0099CC"/>
        </a:hlink>
        <a:folHlink>
          <a:srgbClr val="009999"/>
        </a:folHlink>
      </a:clrScheme>
      <a:clrMap bg1="dk2" tx1="lt1" bg2="dk1" tx2="lt2" accent1="accent1" accent2="accent2" accent3="accent3" accent4="accent4" accent5="accent5" accent6="accent6" hlink="hlink" folHlink="folHlink"/>
    </a:extraClrScheme>
    <a:extraClrScheme>
      <a:clrScheme name="Ribbons 5">
        <a:dk1>
          <a:srgbClr val="002F2E"/>
        </a:dk1>
        <a:lt1>
          <a:srgbClr val="FFFFFF"/>
        </a:lt1>
        <a:dk2>
          <a:srgbClr val="008080"/>
        </a:dk2>
        <a:lt2>
          <a:srgbClr val="66FFCC"/>
        </a:lt2>
        <a:accent1>
          <a:srgbClr val="0099CC"/>
        </a:accent1>
        <a:accent2>
          <a:srgbClr val="005250"/>
        </a:accent2>
        <a:accent3>
          <a:srgbClr val="AAC0C0"/>
        </a:accent3>
        <a:accent4>
          <a:srgbClr val="DADADA"/>
        </a:accent4>
        <a:accent5>
          <a:srgbClr val="AACAE2"/>
        </a:accent5>
        <a:accent6>
          <a:srgbClr val="004948"/>
        </a:accent6>
        <a:hlink>
          <a:srgbClr val="00CC99"/>
        </a:hlink>
        <a:folHlink>
          <a:srgbClr val="009999"/>
        </a:folHlink>
      </a:clrScheme>
      <a:clrMap bg1="dk2" tx1="lt1" bg2="dk1" tx2="lt2" accent1="accent1" accent2="accent2" accent3="accent3" accent4="accent4" accent5="accent5" accent6="accent6" hlink="hlink" folHlink="folHlink"/>
    </a:extraClrScheme>
    <a:extraClrScheme>
      <a:clrScheme name="Ribbons 6">
        <a:dk1>
          <a:srgbClr val="000022"/>
        </a:dk1>
        <a:lt1>
          <a:srgbClr val="FFFFFF"/>
        </a:lt1>
        <a:dk2>
          <a:srgbClr val="000066"/>
        </a:dk2>
        <a:lt2>
          <a:srgbClr val="FFCC00"/>
        </a:lt2>
        <a:accent1>
          <a:srgbClr val="666699"/>
        </a:accent1>
        <a:accent2>
          <a:srgbClr val="000048"/>
        </a:accent2>
        <a:accent3>
          <a:srgbClr val="AAAAB8"/>
        </a:accent3>
        <a:accent4>
          <a:srgbClr val="DADADA"/>
        </a:accent4>
        <a:accent5>
          <a:srgbClr val="B8B8CA"/>
        </a:accent5>
        <a:accent6>
          <a:srgbClr val="000040"/>
        </a:accent6>
        <a:hlink>
          <a:srgbClr val="9999FF"/>
        </a:hlink>
        <a:folHlink>
          <a:srgbClr val="000099"/>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TotalTime>
  <Words>993</Words>
  <Application>Microsoft Office PowerPoint</Application>
  <PresentationFormat>On-screen Show (4:3)</PresentationFormat>
  <Paragraphs>117</Paragraphs>
  <Slides>25</Slides>
  <Notes>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25</vt:i4>
      </vt:variant>
    </vt:vector>
  </HeadingPairs>
  <TitlesOfParts>
    <vt:vector size="33" baseType="lpstr">
      <vt:lpstr>Arial</vt:lpstr>
      <vt:lpstr>Arial Nova</vt:lpstr>
      <vt:lpstr>Calibri</vt:lpstr>
      <vt:lpstr>Calibri Light</vt:lpstr>
      <vt:lpstr>Impact</vt:lpstr>
      <vt:lpstr>Times New Roman</vt:lpstr>
      <vt:lpstr>Office Theme</vt:lpstr>
      <vt:lpstr>Ribbons</vt:lpstr>
      <vt:lpstr>PowerPoint Presentation</vt:lpstr>
      <vt:lpstr>Opening Statement</vt:lpstr>
      <vt:lpstr>Training Objectives</vt:lpstr>
      <vt:lpstr>PowerPoint Presentation</vt:lpstr>
      <vt:lpstr>PowerPoint Presentation</vt:lpstr>
      <vt:lpstr>PowerPoint Presentation</vt:lpstr>
      <vt:lpstr>PowerPoint Presentation</vt:lpstr>
      <vt:lpstr>PowerPoint Presentation</vt:lpstr>
      <vt:lpstr>Arrest Authority </vt:lpstr>
      <vt:lpstr>Detention </vt:lpstr>
      <vt:lpstr>Manner of Detention </vt:lpstr>
      <vt:lpstr>Detention of Minors </vt:lpstr>
      <vt:lpstr>Assistance to a Law Enforcement Officer</vt:lpstr>
      <vt:lpstr>NO POWER OF ARREST </vt:lpstr>
      <vt:lpstr>Response to Crime</vt:lpstr>
      <vt:lpstr>Use of Force </vt:lpstr>
      <vt:lpstr>Use of Force Continuum </vt:lpstr>
      <vt:lpstr>Use of Force During Detention </vt:lpstr>
      <vt:lpstr>Search and Seizure</vt:lpstr>
      <vt:lpstr>A security guard has no authority to conduct searches.</vt:lpstr>
      <vt:lpstr>Request by Client to Search</vt:lpstr>
      <vt:lpstr>Requirements for Search </vt:lpstr>
      <vt:lpstr>Refusal of Search by an Employee</vt:lpstr>
      <vt:lpstr>Training Objectives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Bullard, Gary</dc:creator>
  <cp:lastModifiedBy>Bullard, Gary</cp:lastModifiedBy>
  <cp:revision>16</cp:revision>
  <dcterms:created xsi:type="dcterms:W3CDTF">2019-08-08T18:56:05Z</dcterms:created>
  <dcterms:modified xsi:type="dcterms:W3CDTF">2020-09-03T17:56:25Z</dcterms:modified>
</cp:coreProperties>
</file>