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6" r:id="rId1"/>
  </p:sldMasterIdLst>
  <p:notesMasterIdLst>
    <p:notesMasterId r:id="rId23"/>
  </p:notesMasterIdLst>
  <p:sldIdLst>
    <p:sldId id="256" r:id="rId2"/>
    <p:sldId id="666" r:id="rId3"/>
    <p:sldId id="257" r:id="rId4"/>
    <p:sldId id="659" r:id="rId5"/>
    <p:sldId id="650" r:id="rId6"/>
    <p:sldId id="664" r:id="rId7"/>
    <p:sldId id="646" r:id="rId8"/>
    <p:sldId id="647" r:id="rId9"/>
    <p:sldId id="635" r:id="rId10"/>
    <p:sldId id="636" r:id="rId11"/>
    <p:sldId id="637" r:id="rId12"/>
    <p:sldId id="645" r:id="rId13"/>
    <p:sldId id="665" r:id="rId14"/>
    <p:sldId id="658" r:id="rId15"/>
    <p:sldId id="649" r:id="rId16"/>
    <p:sldId id="661" r:id="rId17"/>
    <p:sldId id="662" r:id="rId18"/>
    <p:sldId id="654" r:id="rId19"/>
    <p:sldId id="656" r:id="rId20"/>
    <p:sldId id="653" r:id="rId21"/>
    <p:sldId id="660"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rterfield, Cindy" initials="PC" lastIdx="1" clrIdx="0">
    <p:extLst>
      <p:ext uri="{19B8F6BF-5375-455C-9EA6-DF929625EA0E}">
        <p15:presenceInfo xmlns:p15="http://schemas.microsoft.com/office/powerpoint/2012/main" userId="S::cindy.porterfield@ncdps.gov::1d9d74bf-9ed1-4f0b-9ada-59e43e66cb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0676" autoAdjust="0"/>
  </p:normalViewPr>
  <p:slideViewPr>
    <p:cSldViewPr snapToGrid="0">
      <p:cViewPr varScale="1">
        <p:scale>
          <a:sx n="102" d="100"/>
          <a:sy n="102" d="100"/>
        </p:scale>
        <p:origin x="660" y="108"/>
      </p:cViewPr>
      <p:guideLst/>
    </p:cSldViewPr>
  </p:slideViewPr>
  <p:notesTextViewPr>
    <p:cViewPr>
      <p:scale>
        <a:sx n="1" d="1"/>
        <a:sy n="1" d="1"/>
      </p:scale>
      <p:origin x="0" y="0"/>
    </p:cViewPr>
  </p:notesTextViewPr>
  <p:notesViewPr>
    <p:cSldViewPr snapToGrid="0">
      <p:cViewPr>
        <p:scale>
          <a:sx n="178" d="100"/>
          <a:sy n="178" d="100"/>
        </p:scale>
        <p:origin x="1800" y="-10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cindyporterfield\Documents\Raising%20the%20Juvenile%20Age\Projections\Copy%20of%20JJAC%20Beds%20Chart.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Vocational Program Admissions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Vocational'!$A$4:$A$6</c:f>
              <c:strCache>
                <c:ptCount val="3"/>
                <c:pt idx="0">
                  <c:v>FY 18-19</c:v>
                </c:pt>
                <c:pt idx="1">
                  <c:v>FY 19-20</c:v>
                </c:pt>
                <c:pt idx="2">
                  <c:v>FY 20-21</c:v>
                </c:pt>
              </c:strCache>
            </c:strRef>
          </c:cat>
          <c:val>
            <c:numRef>
              <c:f>'1. Vocational'!$B$4:$B$6</c:f>
              <c:numCache>
                <c:formatCode>General</c:formatCode>
                <c:ptCount val="3"/>
                <c:pt idx="0">
                  <c:v>65</c:v>
                </c:pt>
                <c:pt idx="1">
                  <c:v>147</c:v>
                </c:pt>
                <c:pt idx="2">
                  <c:v>340</c:v>
                </c:pt>
              </c:numCache>
            </c:numRef>
          </c:val>
          <c:extLst>
            <c:ext xmlns:c16="http://schemas.microsoft.com/office/drawing/2014/chart" uri="{C3380CC4-5D6E-409C-BE32-E72D297353CC}">
              <c16:uniqueId val="{00000000-C7F6-4719-8BFF-48C992FCEC8B}"/>
            </c:ext>
          </c:extLst>
        </c:ser>
        <c:dLbls>
          <c:dLblPos val="outEnd"/>
          <c:showLegendKey val="0"/>
          <c:showVal val="1"/>
          <c:showCatName val="0"/>
          <c:showSerName val="0"/>
          <c:showPercent val="0"/>
          <c:showBubbleSize val="0"/>
        </c:dLbls>
        <c:gapWidth val="219"/>
        <c:overlap val="-27"/>
        <c:axId val="662836112"/>
        <c:axId val="662836440"/>
      </c:barChart>
      <c:catAx>
        <c:axId val="6628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2836440"/>
        <c:crosses val="autoZero"/>
        <c:auto val="1"/>
        <c:lblAlgn val="ctr"/>
        <c:lblOffset val="100"/>
        <c:noMultiLvlLbl val="0"/>
      </c:catAx>
      <c:valAx>
        <c:axId val="662836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2836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16 and 17 year olds</a:t>
            </a:r>
            <a:r>
              <a:rPr lang="en-US" baseline="0" dirty="0"/>
              <a:t> on </a:t>
            </a:r>
            <a:r>
              <a:rPr lang="en-US" dirty="0"/>
              <a:t>Diversion Plan/Contract at Admission</a:t>
            </a:r>
          </a:p>
        </c:rich>
      </c:tx>
      <c:layout>
        <c:manualLayout>
          <c:xMode val="edge"/>
          <c:yMode val="edge"/>
          <c:x val="0.18504387047807716"/>
          <c:y val="1.669570887416365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'Confirmed Data'!$K$10</c:f>
              <c:strCache>
                <c:ptCount val="1"/>
                <c:pt idx="0">
                  <c:v>Diversion Plan/Contract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'Confirmed Data'!$L$9:$N$9</c:f>
              <c:strCache>
                <c:ptCount val="3"/>
                <c:pt idx="0">
                  <c:v>FY 18-19</c:v>
                </c:pt>
                <c:pt idx="1">
                  <c:v>FY 19-20</c:v>
                </c:pt>
                <c:pt idx="2">
                  <c:v>FY 20-21</c:v>
                </c:pt>
              </c:strCache>
            </c:strRef>
          </c:cat>
          <c:val>
            <c:numRef>
              <c:f>'Confirmed Data'!$L$10:$N$10</c:f>
              <c:numCache>
                <c:formatCode>#,##0</c:formatCode>
                <c:ptCount val="3"/>
                <c:pt idx="0">
                  <c:v>336</c:v>
                </c:pt>
                <c:pt idx="1">
                  <c:v>622</c:v>
                </c:pt>
                <c:pt idx="2">
                  <c:v>760</c:v>
                </c:pt>
              </c:numCache>
            </c:numRef>
          </c:val>
          <c:extLst>
            <c:ext xmlns:c16="http://schemas.microsoft.com/office/drawing/2014/chart" uri="{C3380CC4-5D6E-409C-BE32-E72D297353CC}">
              <c16:uniqueId val="{00000001-3D04-4E45-903C-CBBD30CF4910}"/>
            </c:ext>
          </c:extLst>
        </c:ser>
        <c:dLbls>
          <c:showLegendKey val="0"/>
          <c:showVal val="0"/>
          <c:showCatName val="0"/>
          <c:showSerName val="0"/>
          <c:showPercent val="0"/>
          <c:showBubbleSize val="0"/>
        </c:dLbls>
        <c:gapWidth val="100"/>
        <c:overlap val="-24"/>
        <c:axId val="822325832"/>
        <c:axId val="822321240"/>
      </c:barChart>
      <c:catAx>
        <c:axId val="8223258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22321240"/>
        <c:crosses val="autoZero"/>
        <c:auto val="1"/>
        <c:lblAlgn val="ctr"/>
        <c:lblOffset val="100"/>
        <c:noMultiLvlLbl val="0"/>
      </c:catAx>
      <c:valAx>
        <c:axId val="8223212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22325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16 and</a:t>
            </a:r>
            <a:r>
              <a:rPr lang="en-US" baseline="0" dirty="0"/>
              <a:t> 17 year olds on </a:t>
            </a:r>
            <a:r>
              <a:rPr lang="en-US" dirty="0"/>
              <a:t>Deferred Prosecution at Admission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'Confirmed Data'!$K$12</c:f>
              <c:strCache>
                <c:ptCount val="1"/>
                <c:pt idx="0">
                  <c:v>Deferred Prosecution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'Confirmed Data'!$L$11:$N$11</c:f>
              <c:strCache>
                <c:ptCount val="3"/>
                <c:pt idx="0">
                  <c:v>FY 18-19</c:v>
                </c:pt>
                <c:pt idx="1">
                  <c:v>FY 19-20</c:v>
                </c:pt>
                <c:pt idx="2">
                  <c:v>FY 20-21</c:v>
                </c:pt>
              </c:strCache>
            </c:strRef>
          </c:cat>
          <c:val>
            <c:numRef>
              <c:f>'Confirmed Data'!$L$12:$N$12</c:f>
              <c:numCache>
                <c:formatCode>#,##0</c:formatCode>
                <c:ptCount val="3"/>
                <c:pt idx="0">
                  <c:v>203</c:v>
                </c:pt>
                <c:pt idx="1">
                  <c:v>136</c:v>
                </c:pt>
                <c:pt idx="2">
                  <c:v>46</c:v>
                </c:pt>
              </c:numCache>
            </c:numRef>
          </c:val>
          <c:extLst>
            <c:ext xmlns:c16="http://schemas.microsoft.com/office/drawing/2014/chart" uri="{C3380CC4-5D6E-409C-BE32-E72D297353CC}">
              <c16:uniqueId val="{00000001-B014-499C-81CB-ADDEE422088B}"/>
            </c:ext>
          </c:extLst>
        </c:ser>
        <c:dLbls>
          <c:showLegendKey val="0"/>
          <c:showVal val="0"/>
          <c:showCatName val="0"/>
          <c:showSerName val="0"/>
          <c:showPercent val="0"/>
          <c:showBubbleSize val="0"/>
        </c:dLbls>
        <c:gapWidth val="100"/>
        <c:overlap val="-24"/>
        <c:axId val="647009944"/>
        <c:axId val="647012240"/>
      </c:barChart>
      <c:catAx>
        <c:axId val="647009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47012240"/>
        <c:crosses val="autoZero"/>
        <c:auto val="1"/>
        <c:lblAlgn val="ctr"/>
        <c:lblOffset val="100"/>
        <c:noMultiLvlLbl val="0"/>
      </c:catAx>
      <c:valAx>
        <c:axId val="6470122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47009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'Confirmed Data'!$K$4</c:f>
              <c:strCache>
                <c:ptCount val="1"/>
                <c:pt idx="0">
                  <c:v>Court Involved 16 and 17 yo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'Confirmed Data'!$L$3:$N$3</c:f>
              <c:strCache>
                <c:ptCount val="3"/>
                <c:pt idx="0">
                  <c:v>FY 18-19</c:v>
                </c:pt>
                <c:pt idx="1">
                  <c:v>FY 19-20</c:v>
                </c:pt>
                <c:pt idx="2">
                  <c:v>FY 20-21</c:v>
                </c:pt>
              </c:strCache>
            </c:strRef>
          </c:cat>
          <c:val>
            <c:numRef>
              <c:f>'Confirmed Data'!$L$4:$N$4</c:f>
              <c:numCache>
                <c:formatCode>General</c:formatCode>
                <c:ptCount val="3"/>
                <c:pt idx="0">
                  <c:v>1687</c:v>
                </c:pt>
                <c:pt idx="1">
                  <c:v>1912</c:v>
                </c:pt>
                <c:pt idx="2">
                  <c:v>2770</c:v>
                </c:pt>
              </c:numCache>
            </c:numRef>
          </c:val>
          <c:extLst>
            <c:ext xmlns:c16="http://schemas.microsoft.com/office/drawing/2014/chart" uri="{C3380CC4-5D6E-409C-BE32-E72D297353CC}">
              <c16:uniqueId val="{00000001-8A1F-4DFB-BC49-E547D855281D}"/>
            </c:ext>
          </c:extLst>
        </c:ser>
        <c:dLbls>
          <c:showLegendKey val="0"/>
          <c:showVal val="0"/>
          <c:showCatName val="0"/>
          <c:showSerName val="0"/>
          <c:showPercent val="0"/>
          <c:showBubbleSize val="0"/>
        </c:dLbls>
        <c:gapWidth val="100"/>
        <c:overlap val="-24"/>
        <c:axId val="750945048"/>
        <c:axId val="750946032"/>
      </c:barChart>
      <c:catAx>
        <c:axId val="7509450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0946032"/>
        <c:crosses val="autoZero"/>
        <c:auto val="1"/>
        <c:lblAlgn val="ctr"/>
        <c:lblOffset val="100"/>
        <c:noMultiLvlLbl val="0"/>
      </c:catAx>
      <c:valAx>
        <c:axId val="750946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0945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dirty="0"/>
              <a:t>16 and 17 year Old Admissions</a:t>
            </a:r>
          </a:p>
        </c:rich>
      </c:tx>
      <c:layout>
        <c:manualLayout>
          <c:xMode val="edge"/>
          <c:yMode val="edge"/>
          <c:x val="0.31733762039331703"/>
          <c:y val="8.078555546998406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'Confirmed Data'!$A$4</c:f>
              <c:strCache>
                <c:ptCount val="1"/>
                <c:pt idx="0">
                  <c:v>Everything BUT JCPC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strRef>
              <c:f>'Confirmed Data'!$B$3:$D$3</c:f>
              <c:strCache>
                <c:ptCount val="3"/>
                <c:pt idx="0">
                  <c:v>FY 18-19</c:v>
                </c:pt>
                <c:pt idx="1">
                  <c:v>FY 19-20</c:v>
                </c:pt>
                <c:pt idx="2">
                  <c:v>FY 20-21</c:v>
                </c:pt>
              </c:strCache>
            </c:strRef>
          </c:cat>
          <c:val>
            <c:numRef>
              <c:f>'Confirmed Data'!$B$4:$D$4</c:f>
              <c:numCache>
                <c:formatCode>General</c:formatCode>
                <c:ptCount val="3"/>
                <c:pt idx="0">
                  <c:v>316</c:v>
                </c:pt>
                <c:pt idx="1">
                  <c:v>302</c:v>
                </c:pt>
                <c:pt idx="2">
                  <c:v>495</c:v>
                </c:pt>
              </c:numCache>
            </c:numRef>
          </c:val>
          <c:extLst>
            <c:ext xmlns:c16="http://schemas.microsoft.com/office/drawing/2014/chart" uri="{C3380CC4-5D6E-409C-BE32-E72D297353CC}">
              <c16:uniqueId val="{00000001-A05A-4AE7-9E61-A5C03E5E8C23}"/>
            </c:ext>
          </c:extLst>
        </c:ser>
        <c:dLbls>
          <c:showLegendKey val="0"/>
          <c:showVal val="0"/>
          <c:showCatName val="0"/>
          <c:showSerName val="0"/>
          <c:showPercent val="0"/>
          <c:showBubbleSize val="0"/>
        </c:dLbls>
        <c:gapWidth val="100"/>
        <c:overlap val="-24"/>
        <c:axId val="638931504"/>
        <c:axId val="638924288"/>
      </c:barChart>
      <c:catAx>
        <c:axId val="6389315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38924288"/>
        <c:crosses val="autoZero"/>
        <c:auto val="1"/>
        <c:lblAlgn val="ctr"/>
        <c:lblOffset val="100"/>
        <c:noMultiLvlLbl val="0"/>
      </c:catAx>
      <c:valAx>
        <c:axId val="6389242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3893150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Sheet1!$A$4</c:f>
              <c:strCache>
                <c:ptCount val="1"/>
                <c:pt idx="0">
                  <c:v>Methodist MPGH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Sheet1!$B$4:$E$4</c:f>
              <c:numCache>
                <c:formatCode>General</c:formatCode>
                <c:ptCount val="4"/>
                <c:pt idx="0">
                  <c:v>40</c:v>
                </c:pt>
                <c:pt idx="1">
                  <c:v>48</c:v>
                </c:pt>
                <c:pt idx="2">
                  <c:v>48</c:v>
                </c:pt>
                <c:pt idx="3">
                  <c:v>48</c:v>
                </c:pt>
              </c:numCache>
            </c:numRef>
          </c:val>
          <c:extLst>
            <c:ext xmlns:c16="http://schemas.microsoft.com/office/drawing/2014/chart" uri="{C3380CC4-5D6E-409C-BE32-E72D297353CC}">
              <c16:uniqueId val="{00000000-303B-443D-88F9-494DE3553303}"/>
            </c:ext>
          </c:extLst>
        </c:ser>
        <c:ser>
          <c:idx val="1"/>
          <c:order val="1"/>
          <c:tx>
            <c:strRef>
              <c:f>Sheet1!$A$5</c:f>
              <c:strCache>
                <c:ptCount val="1"/>
                <c:pt idx="0">
                  <c:v>Methodist Transitional Living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Sheet1!$B$5:$E$5</c:f>
              <c:numCache>
                <c:formatCode>General</c:formatCode>
                <c:ptCount val="4"/>
                <c:pt idx="0">
                  <c:v>11</c:v>
                </c:pt>
                <c:pt idx="1">
                  <c:v>19</c:v>
                </c:pt>
                <c:pt idx="2">
                  <c:v>19</c:v>
                </c:pt>
                <c:pt idx="3">
                  <c:v>19</c:v>
                </c:pt>
              </c:numCache>
            </c:numRef>
          </c:val>
          <c:extLst>
            <c:ext xmlns:c16="http://schemas.microsoft.com/office/drawing/2014/chart" uri="{C3380CC4-5D6E-409C-BE32-E72D297353CC}">
              <c16:uniqueId val="{00000001-303B-443D-88F9-494DE3553303}"/>
            </c:ext>
          </c:extLst>
        </c:ser>
        <c:ser>
          <c:idx val="2"/>
          <c:order val="2"/>
          <c:tx>
            <c:strRef>
              <c:f>Sheet1!$A$6</c:f>
              <c:strCache>
                <c:ptCount val="1"/>
                <c:pt idx="0">
                  <c:v>Eckerd Boys Short Term</c:v>
                </c:pt>
              </c:strCache>
            </c:strRef>
          </c:tx>
          <c:spPr>
            <a:solidFill>
              <a:srgbClr val="00B05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303B-443D-88F9-494DE3553303}"/>
              </c:ext>
            </c:extLst>
          </c:dPt>
          <c:dPt>
            <c:idx val="1"/>
            <c:invertIfNegative val="0"/>
            <c:bubble3D val="0"/>
            <c:spPr>
              <a:solidFill>
                <a:srgbClr val="00B050"/>
              </a:solidFill>
              <a:ln>
                <a:noFill/>
              </a:ln>
              <a:effectLst/>
            </c:spPr>
            <c:extLst>
              <c:ext xmlns:c16="http://schemas.microsoft.com/office/drawing/2014/chart" uri="{C3380CC4-5D6E-409C-BE32-E72D297353CC}">
                <c16:uniqueId val="{00000005-303B-443D-88F9-494DE3553303}"/>
              </c:ext>
            </c:extLst>
          </c:dPt>
          <c:dPt>
            <c:idx val="2"/>
            <c:invertIfNegative val="0"/>
            <c:bubble3D val="0"/>
            <c:spPr>
              <a:solidFill>
                <a:srgbClr val="00B050"/>
              </a:solidFill>
              <a:ln>
                <a:noFill/>
              </a:ln>
              <a:effectLst/>
            </c:spPr>
            <c:extLst>
              <c:ext xmlns:c16="http://schemas.microsoft.com/office/drawing/2014/chart" uri="{C3380CC4-5D6E-409C-BE32-E72D297353CC}">
                <c16:uniqueId val="{00000007-303B-443D-88F9-494DE3553303}"/>
              </c:ext>
            </c:extLst>
          </c:dPt>
          <c:dPt>
            <c:idx val="3"/>
            <c:invertIfNegative val="0"/>
            <c:bubble3D val="0"/>
            <c:spPr>
              <a:solidFill>
                <a:srgbClr val="00B050"/>
              </a:solidFill>
              <a:ln>
                <a:noFill/>
              </a:ln>
              <a:effectLst/>
            </c:spPr>
            <c:extLst>
              <c:ext xmlns:c16="http://schemas.microsoft.com/office/drawing/2014/chart" uri="{C3380CC4-5D6E-409C-BE32-E72D297353CC}">
                <c16:uniqueId val="{00000009-303B-443D-88F9-494DE35533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Sheet1!$B$6:$E$6</c:f>
              <c:numCache>
                <c:formatCode>General</c:formatCode>
                <c:ptCount val="4"/>
                <c:pt idx="0">
                  <c:v>80</c:v>
                </c:pt>
                <c:pt idx="1">
                  <c:v>80</c:v>
                </c:pt>
                <c:pt idx="2">
                  <c:v>120</c:v>
                </c:pt>
                <c:pt idx="3">
                  <c:v>120</c:v>
                </c:pt>
              </c:numCache>
            </c:numRef>
          </c:val>
          <c:extLst>
            <c:ext xmlns:c16="http://schemas.microsoft.com/office/drawing/2014/chart" uri="{C3380CC4-5D6E-409C-BE32-E72D297353CC}">
              <c16:uniqueId val="{0000000A-303B-443D-88F9-494DE3553303}"/>
            </c:ext>
          </c:extLst>
        </c:ser>
        <c:ser>
          <c:idx val="3"/>
          <c:order val="3"/>
          <c:tx>
            <c:strRef>
              <c:f>Sheet1!$A$7</c:f>
              <c:strCache>
                <c:ptCount val="1"/>
                <c:pt idx="0">
                  <c:v>Westcare Girls Short Term</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Sheet1!$B$7:$E$7</c:f>
              <c:numCache>
                <c:formatCode>General</c:formatCode>
                <c:ptCount val="4"/>
                <c:pt idx="0">
                  <c:v>20</c:v>
                </c:pt>
              </c:numCache>
            </c:numRef>
          </c:val>
          <c:extLst>
            <c:ext xmlns:c16="http://schemas.microsoft.com/office/drawing/2014/chart" uri="{C3380CC4-5D6E-409C-BE32-E72D297353CC}">
              <c16:uniqueId val="{0000000B-303B-443D-88F9-494DE3553303}"/>
            </c:ext>
          </c:extLst>
        </c:ser>
        <c:ser>
          <c:idx val="4"/>
          <c:order val="4"/>
          <c:tx>
            <c:strRef>
              <c:f>Sheet1!$A$8</c:f>
              <c:strCache>
                <c:ptCount val="1"/>
                <c:pt idx="0">
                  <c:v>Eckerd Girls Short Term</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Sheet1!$B$8:$E$8</c:f>
              <c:numCache>
                <c:formatCode>General</c:formatCode>
                <c:ptCount val="4"/>
                <c:pt idx="1">
                  <c:v>20</c:v>
                </c:pt>
                <c:pt idx="2">
                  <c:v>20</c:v>
                </c:pt>
                <c:pt idx="3">
                  <c:v>20</c:v>
                </c:pt>
              </c:numCache>
            </c:numRef>
          </c:val>
          <c:extLst>
            <c:ext xmlns:c16="http://schemas.microsoft.com/office/drawing/2014/chart" uri="{C3380CC4-5D6E-409C-BE32-E72D297353CC}">
              <c16:uniqueId val="{0000000C-303B-443D-88F9-494DE3553303}"/>
            </c:ext>
          </c:extLst>
        </c:ser>
        <c:ser>
          <c:idx val="5"/>
          <c:order val="5"/>
          <c:tx>
            <c:strRef>
              <c:f>Sheet1!$A$9</c:f>
              <c:strCache>
                <c:ptCount val="1"/>
                <c:pt idx="0">
                  <c:v>Projected Beds</c:v>
                </c:pt>
              </c:strCache>
            </c:strRef>
          </c:tx>
          <c:spPr>
            <a:pattFill prst="pct80">
              <a:fgClr>
                <a:srgbClr val="FFFF00"/>
              </a:fgClr>
              <a:bgClr>
                <a:srgbClr val="39639D"/>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Sheet1!$B$3:$E$3</c:f>
              <c:numCache>
                <c:formatCode>[$-409]mmmm\ d\,\ yyyy;@</c:formatCode>
                <c:ptCount val="4"/>
                <c:pt idx="0">
                  <c:v>43800</c:v>
                </c:pt>
                <c:pt idx="1">
                  <c:v>44013</c:v>
                </c:pt>
                <c:pt idx="2">
                  <c:v>44378</c:v>
                </c:pt>
                <c:pt idx="3">
                  <c:v>44743</c:v>
                </c:pt>
              </c:numCache>
            </c:numRef>
          </c:cat>
          <c:val>
            <c:numRef>
              <c:f>Sheet1!$B$9:$E$9</c:f>
              <c:numCache>
                <c:formatCode>General</c:formatCode>
                <c:ptCount val="4"/>
                <c:pt idx="3">
                  <c:v>10</c:v>
                </c:pt>
              </c:numCache>
            </c:numRef>
          </c:val>
          <c:extLst>
            <c:ext xmlns:c16="http://schemas.microsoft.com/office/drawing/2014/chart" uri="{C3380CC4-5D6E-409C-BE32-E72D297353CC}">
              <c16:uniqueId val="{0000000D-303B-443D-88F9-494DE3553303}"/>
            </c:ext>
          </c:extLst>
        </c:ser>
        <c:dLbls>
          <c:showLegendKey val="0"/>
          <c:showVal val="0"/>
          <c:showCatName val="0"/>
          <c:showSerName val="0"/>
          <c:showPercent val="0"/>
          <c:showBubbleSize val="0"/>
        </c:dLbls>
        <c:gapWidth val="150"/>
        <c:overlap val="100"/>
        <c:axId val="663462376"/>
        <c:axId val="663456472"/>
      </c:barChart>
      <c:catAx>
        <c:axId val="663462376"/>
        <c:scaling>
          <c:orientation val="minMax"/>
        </c:scaling>
        <c:delete val="0"/>
        <c:axPos val="b"/>
        <c:numFmt formatCode="[$-409]mmmm\ d\,\ 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456472"/>
        <c:crosses val="autoZero"/>
        <c:auto val="0"/>
        <c:lblAlgn val="ctr"/>
        <c:lblOffset val="100"/>
        <c:noMultiLvlLbl val="0"/>
      </c:catAx>
      <c:valAx>
        <c:axId val="66345647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Residential</a:t>
                </a:r>
                <a:r>
                  <a:rPr lang="en-US" sz="2000" baseline="0" dirty="0"/>
                  <a:t> Beds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663462376"/>
        <c:crosses val="autoZero"/>
        <c:crossBetween val="between"/>
      </c:valAx>
      <c:spPr>
        <a:noFill/>
        <a:ln>
          <a:noFill/>
        </a:ln>
        <a:effectLst/>
      </c:spPr>
    </c:plotArea>
    <c:legend>
      <c:legendPos val="b"/>
      <c:layout>
        <c:manualLayout>
          <c:xMode val="edge"/>
          <c:yMode val="edge"/>
          <c:x val="0.13645430589836341"/>
          <c:y val="0.90442688059645993"/>
          <c:w val="0.73687438414949225"/>
          <c:h val="8.058135012096705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Crisis</a:t>
            </a:r>
            <a:r>
              <a:rPr lang="en-US" baseline="0" dirty="0"/>
              <a:t> and Assessment Centers </a:t>
            </a:r>
            <a:endParaRPr lang="en-US" dirty="0"/>
          </a:p>
        </c:rich>
      </c:tx>
      <c:layout>
        <c:manualLayout>
          <c:xMode val="edge"/>
          <c:yMode val="edge"/>
          <c:x val="0.28790410043084236"/>
          <c:y val="3.46975957818470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213306925591357E-2"/>
          <c:y val="4.5889467607797912E-2"/>
          <c:w val="0.94279078305395869"/>
          <c:h val="0.83126312756586163"/>
        </c:manualLayout>
      </c:layout>
      <c:barChart>
        <c:barDir val="col"/>
        <c:grouping val="stacked"/>
        <c:varyColors val="0"/>
        <c:ser>
          <c:idx val="0"/>
          <c:order val="0"/>
          <c:tx>
            <c:strRef>
              <c:f>Sheet1!$A$43</c:f>
              <c:strCache>
                <c:ptCount val="1"/>
                <c:pt idx="0">
                  <c:v>Insight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Sheet1!$B$42:$E$42</c:f>
              <c:numCache>
                <c:formatCode>[$-409]mmmm\ d\,\ yyyy;@</c:formatCode>
                <c:ptCount val="4"/>
                <c:pt idx="0">
                  <c:v>43800</c:v>
                </c:pt>
                <c:pt idx="1">
                  <c:v>44013</c:v>
                </c:pt>
                <c:pt idx="2">
                  <c:v>44378</c:v>
                </c:pt>
                <c:pt idx="3">
                  <c:v>44743</c:v>
                </c:pt>
              </c:numCache>
            </c:numRef>
          </c:cat>
          <c:val>
            <c:numRef>
              <c:f>Sheet1!$B$43:$E$43</c:f>
              <c:numCache>
                <c:formatCode>General</c:formatCode>
                <c:ptCount val="4"/>
                <c:pt idx="0">
                  <c:v>12</c:v>
                </c:pt>
                <c:pt idx="1">
                  <c:v>14</c:v>
                </c:pt>
                <c:pt idx="2">
                  <c:v>14</c:v>
                </c:pt>
                <c:pt idx="3">
                  <c:v>14</c:v>
                </c:pt>
              </c:numCache>
            </c:numRef>
          </c:val>
          <c:extLst>
            <c:ext xmlns:c16="http://schemas.microsoft.com/office/drawing/2014/chart" uri="{C3380CC4-5D6E-409C-BE32-E72D297353CC}">
              <c16:uniqueId val="{00000000-B0B3-4825-9BA3-A2D4B64339CE}"/>
            </c:ext>
          </c:extLst>
        </c:ser>
        <c:ser>
          <c:idx val="1"/>
          <c:order val="1"/>
          <c:tx>
            <c:strRef>
              <c:f>Sheet1!$A$44</c:f>
              <c:strCache>
                <c:ptCount val="1"/>
                <c:pt idx="0">
                  <c:v>Bridges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Sheet1!$B$42:$E$42</c:f>
              <c:numCache>
                <c:formatCode>[$-409]mmmm\ d\,\ yyyy;@</c:formatCode>
                <c:ptCount val="4"/>
                <c:pt idx="0">
                  <c:v>43800</c:v>
                </c:pt>
                <c:pt idx="1">
                  <c:v>44013</c:v>
                </c:pt>
                <c:pt idx="2">
                  <c:v>44378</c:v>
                </c:pt>
                <c:pt idx="3">
                  <c:v>44743</c:v>
                </c:pt>
              </c:numCache>
            </c:numRef>
          </c:cat>
          <c:val>
            <c:numRef>
              <c:f>Sheet1!$B$44:$E$44</c:f>
              <c:numCache>
                <c:formatCode>General</c:formatCode>
                <c:ptCount val="4"/>
                <c:pt idx="0">
                  <c:v>8</c:v>
                </c:pt>
                <c:pt idx="1">
                  <c:v>12</c:v>
                </c:pt>
                <c:pt idx="2">
                  <c:v>12</c:v>
                </c:pt>
                <c:pt idx="3">
                  <c:v>12</c:v>
                </c:pt>
              </c:numCache>
            </c:numRef>
          </c:val>
          <c:extLst>
            <c:ext xmlns:c16="http://schemas.microsoft.com/office/drawing/2014/chart" uri="{C3380CC4-5D6E-409C-BE32-E72D297353CC}">
              <c16:uniqueId val="{00000001-B0B3-4825-9BA3-A2D4B64339CE}"/>
            </c:ext>
          </c:extLst>
        </c:ser>
        <c:ser>
          <c:idx val="2"/>
          <c:order val="2"/>
          <c:tx>
            <c:strRef>
              <c:f>Sheet1!$A$45</c:f>
              <c:strCache>
                <c:ptCount val="1"/>
                <c:pt idx="0">
                  <c:v>Western Area MPGH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Sheet1!$B$42:$E$42</c:f>
              <c:numCache>
                <c:formatCode>[$-409]mmmm\ d\,\ yyyy;@</c:formatCode>
                <c:ptCount val="4"/>
                <c:pt idx="0">
                  <c:v>43800</c:v>
                </c:pt>
                <c:pt idx="1">
                  <c:v>44013</c:v>
                </c:pt>
                <c:pt idx="2">
                  <c:v>44378</c:v>
                </c:pt>
                <c:pt idx="3">
                  <c:v>44743</c:v>
                </c:pt>
              </c:numCache>
            </c:numRef>
          </c:cat>
          <c:val>
            <c:numRef>
              <c:f>Sheet1!$B$45:$E$45</c:f>
              <c:numCache>
                <c:formatCode>General</c:formatCode>
                <c:ptCount val="4"/>
                <c:pt idx="0">
                  <c:v>9</c:v>
                </c:pt>
                <c:pt idx="1">
                  <c:v>9</c:v>
                </c:pt>
                <c:pt idx="2">
                  <c:v>9</c:v>
                </c:pt>
                <c:pt idx="3">
                  <c:v>9</c:v>
                </c:pt>
              </c:numCache>
            </c:numRef>
          </c:val>
          <c:extLst>
            <c:ext xmlns:c16="http://schemas.microsoft.com/office/drawing/2014/chart" uri="{C3380CC4-5D6E-409C-BE32-E72D297353CC}">
              <c16:uniqueId val="{00000002-B0B3-4825-9BA3-A2D4B64339CE}"/>
            </c:ext>
          </c:extLst>
        </c:ser>
        <c:ser>
          <c:idx val="3"/>
          <c:order val="3"/>
          <c:tx>
            <c:strRef>
              <c:f>Sheet1!$A$46</c:f>
              <c:strCache>
                <c:ptCount val="1"/>
                <c:pt idx="0">
                  <c:v>Eastern Area Crisis and Assessment Center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Sheet1!$B$42:$E$42</c:f>
              <c:numCache>
                <c:formatCode>[$-409]mmmm\ d\,\ yyyy;@</c:formatCode>
                <c:ptCount val="4"/>
                <c:pt idx="0">
                  <c:v>43800</c:v>
                </c:pt>
                <c:pt idx="1">
                  <c:v>44013</c:v>
                </c:pt>
                <c:pt idx="2">
                  <c:v>44378</c:v>
                </c:pt>
                <c:pt idx="3">
                  <c:v>44743</c:v>
                </c:pt>
              </c:numCache>
            </c:numRef>
          </c:cat>
          <c:val>
            <c:numRef>
              <c:f>Sheet1!$B$46:$E$46</c:f>
              <c:numCache>
                <c:formatCode>General</c:formatCode>
                <c:ptCount val="4"/>
                <c:pt idx="3">
                  <c:v>12</c:v>
                </c:pt>
              </c:numCache>
            </c:numRef>
          </c:val>
          <c:extLst>
            <c:ext xmlns:c16="http://schemas.microsoft.com/office/drawing/2014/chart" uri="{C3380CC4-5D6E-409C-BE32-E72D297353CC}">
              <c16:uniqueId val="{00000003-B0B3-4825-9BA3-A2D4B64339CE}"/>
            </c:ext>
          </c:extLst>
        </c:ser>
        <c:dLbls>
          <c:dLblPos val="ctr"/>
          <c:showLegendKey val="0"/>
          <c:showVal val="1"/>
          <c:showCatName val="0"/>
          <c:showSerName val="0"/>
          <c:showPercent val="0"/>
          <c:showBubbleSize val="0"/>
        </c:dLbls>
        <c:gapWidth val="150"/>
        <c:overlap val="100"/>
        <c:axId val="659496424"/>
        <c:axId val="659495768"/>
      </c:barChart>
      <c:catAx>
        <c:axId val="659496424"/>
        <c:scaling>
          <c:orientation val="minMax"/>
        </c:scaling>
        <c:delete val="0"/>
        <c:axPos val="b"/>
        <c:numFmt formatCode="[$-409]mmmm\ d\,\ 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9495768"/>
        <c:crosses val="autoZero"/>
        <c:auto val="0"/>
        <c:lblAlgn val="ctr"/>
        <c:lblOffset val="100"/>
        <c:noMultiLvlLbl val="0"/>
      </c:catAx>
      <c:valAx>
        <c:axId val="659495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Bec Capacity</a:t>
                </a:r>
              </a:p>
            </c:rich>
          </c:tx>
          <c:layout>
            <c:manualLayout>
              <c:xMode val="edge"/>
              <c:yMode val="edge"/>
              <c:x val="3.0660377358490566E-2"/>
              <c:y val="0.393657083289696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9496424"/>
        <c:crosses val="autoZero"/>
        <c:crossBetween val="between"/>
      </c:valAx>
      <c:spPr>
        <a:noFill/>
        <a:ln>
          <a:noFill/>
        </a:ln>
        <a:effectLst/>
      </c:spPr>
    </c:plotArea>
    <c:legend>
      <c:legendPos val="b"/>
      <c:layout>
        <c:manualLayout>
          <c:xMode val="edge"/>
          <c:yMode val="edge"/>
          <c:x val="6.961075620264448E-2"/>
          <c:y val="0.92335088098397655"/>
          <c:w val="0.89980964938344976"/>
          <c:h val="7.63731555854865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0.23453</cdr:x>
      <cdr:y>0.2854</cdr:y>
    </cdr:from>
    <cdr:to>
      <cdr:x>0.43214</cdr:x>
      <cdr:y>0.49558</cdr:y>
    </cdr:to>
    <cdr:sp macro="" textlink="">
      <cdr:nvSpPr>
        <cdr:cNvPr id="2" name="TextBox 1">
          <a:extLst xmlns:a="http://schemas.openxmlformats.org/drawingml/2006/main">
            <a:ext uri="{FF2B5EF4-FFF2-40B4-BE49-F238E27FC236}">
              <a16:creationId xmlns:a16="http://schemas.microsoft.com/office/drawing/2014/main" id="{B4CA7956-C035-4661-8EC8-A34CE49ED378}"/>
            </a:ext>
          </a:extLst>
        </cdr:cNvPr>
        <cdr:cNvSpPr txBox="1"/>
      </cdr:nvSpPr>
      <cdr:spPr>
        <a:xfrm xmlns:a="http://schemas.openxmlformats.org/drawingml/2006/main">
          <a:off x="2101173" y="1254868"/>
          <a:ext cx="1770434" cy="924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0.19761</cdr:x>
      <cdr:y>0.25</cdr:y>
    </cdr:from>
    <cdr:to>
      <cdr:x>0.29967</cdr:x>
      <cdr:y>0.45796</cdr:y>
    </cdr:to>
    <cdr:sp macro="" textlink="">
      <cdr:nvSpPr>
        <cdr:cNvPr id="3" name="TextBox 2">
          <a:extLst xmlns:a="http://schemas.openxmlformats.org/drawingml/2006/main">
            <a:ext uri="{FF2B5EF4-FFF2-40B4-BE49-F238E27FC236}">
              <a16:creationId xmlns:a16="http://schemas.microsoft.com/office/drawing/2014/main" id="{FC282274-F6D9-4699-8730-34BBB84E9C47}"/>
            </a:ext>
          </a:extLst>
        </cdr:cNvPr>
        <cdr:cNvSpPr txBox="1"/>
      </cdr:nvSpPr>
      <cdr:spPr>
        <a:xfrm xmlns:a="http://schemas.openxmlformats.org/drawingml/2006/main">
          <a:off x="1770433" y="10992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0.07801</cdr:x>
      <cdr:y>0.21488</cdr:y>
    </cdr:from>
    <cdr:to>
      <cdr:x>0.23002</cdr:x>
      <cdr:y>0.42284</cdr:y>
    </cdr:to>
    <cdr:sp macro="" textlink="">
      <cdr:nvSpPr>
        <cdr:cNvPr id="4" name="TextBox 3">
          <a:extLst xmlns:a="http://schemas.openxmlformats.org/drawingml/2006/main">
            <a:ext uri="{FF2B5EF4-FFF2-40B4-BE49-F238E27FC236}">
              <a16:creationId xmlns:a16="http://schemas.microsoft.com/office/drawing/2014/main" id="{CC9A060C-85BC-4DC6-9D51-0386F3FF7A8A}"/>
            </a:ext>
          </a:extLst>
        </cdr:cNvPr>
        <cdr:cNvSpPr txBox="1"/>
      </cdr:nvSpPr>
      <cdr:spPr>
        <a:xfrm xmlns:a="http://schemas.openxmlformats.org/drawingml/2006/main">
          <a:off x="698945" y="944791"/>
          <a:ext cx="1361873"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dirty="0">
              <a:solidFill>
                <a:srgbClr val="002060"/>
              </a:solidFill>
            </a:rPr>
            <a:t>+ 423% -all admissions</a:t>
          </a:r>
        </a:p>
      </cdr:txBody>
    </cdr:sp>
  </cdr:relSizeAnchor>
  <cdr:relSizeAnchor xmlns:cdr="http://schemas.openxmlformats.org/drawingml/2006/chartDrawing">
    <cdr:from>
      <cdr:x>0.17534</cdr:x>
      <cdr:y>0.82585</cdr:y>
    </cdr:from>
    <cdr:to>
      <cdr:x>0.25215</cdr:x>
      <cdr:y>0.90051</cdr:y>
    </cdr:to>
    <cdr:sp macro="" textlink="">
      <cdr:nvSpPr>
        <cdr:cNvPr id="5" name="TextBox 4">
          <a:extLst xmlns:a="http://schemas.openxmlformats.org/drawingml/2006/main">
            <a:ext uri="{FF2B5EF4-FFF2-40B4-BE49-F238E27FC236}">
              <a16:creationId xmlns:a16="http://schemas.microsoft.com/office/drawing/2014/main" id="{4502C92A-61AC-422B-AB4F-8A7E3E71D1E1}"/>
            </a:ext>
          </a:extLst>
        </cdr:cNvPr>
        <cdr:cNvSpPr txBox="1"/>
      </cdr:nvSpPr>
      <cdr:spPr>
        <a:xfrm xmlns:a="http://schemas.openxmlformats.org/drawingml/2006/main">
          <a:off x="1570866" y="3631186"/>
          <a:ext cx="688157" cy="3282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tx1"/>
              </a:solidFill>
            </a:rPr>
            <a:t>29</a:t>
          </a:r>
        </a:p>
      </cdr:txBody>
    </cdr:sp>
  </cdr:relSizeAnchor>
  <cdr:relSizeAnchor xmlns:cdr="http://schemas.openxmlformats.org/drawingml/2006/chartDrawing">
    <cdr:from>
      <cdr:x>0.59175</cdr:x>
      <cdr:y>0.72566</cdr:y>
    </cdr:from>
    <cdr:to>
      <cdr:x>0.64387</cdr:x>
      <cdr:y>0.82139</cdr:y>
    </cdr:to>
    <cdr:sp macro="" textlink="">
      <cdr:nvSpPr>
        <cdr:cNvPr id="6" name="TextBox 5">
          <a:extLst xmlns:a="http://schemas.openxmlformats.org/drawingml/2006/main">
            <a:ext uri="{FF2B5EF4-FFF2-40B4-BE49-F238E27FC236}">
              <a16:creationId xmlns:a16="http://schemas.microsoft.com/office/drawing/2014/main" id="{2DF60603-E632-476E-BC12-A06CA8EFD31A}"/>
            </a:ext>
          </a:extLst>
        </cdr:cNvPr>
        <cdr:cNvSpPr txBox="1"/>
      </cdr:nvSpPr>
      <cdr:spPr>
        <a:xfrm xmlns:a="http://schemas.openxmlformats.org/drawingml/2006/main">
          <a:off x="5301573" y="3190672"/>
          <a:ext cx="466928" cy="4208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0.48966</cdr:x>
      <cdr:y>0.70789</cdr:y>
    </cdr:from>
    <cdr:to>
      <cdr:x>0.5472</cdr:x>
      <cdr:y>0.80583</cdr:y>
    </cdr:to>
    <cdr:sp macro="" textlink="">
      <cdr:nvSpPr>
        <cdr:cNvPr id="7" name="TextBox 6">
          <a:extLst xmlns:a="http://schemas.openxmlformats.org/drawingml/2006/main">
            <a:ext uri="{FF2B5EF4-FFF2-40B4-BE49-F238E27FC236}">
              <a16:creationId xmlns:a16="http://schemas.microsoft.com/office/drawing/2014/main" id="{58CCDD42-12BC-4717-8C41-60B902F3E4EC}"/>
            </a:ext>
          </a:extLst>
        </cdr:cNvPr>
        <cdr:cNvSpPr txBox="1"/>
      </cdr:nvSpPr>
      <cdr:spPr>
        <a:xfrm xmlns:a="http://schemas.openxmlformats.org/drawingml/2006/main">
          <a:off x="4386933" y="3112523"/>
          <a:ext cx="515565" cy="4306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87</a:t>
          </a:r>
        </a:p>
      </cdr:txBody>
    </cdr:sp>
  </cdr:relSizeAnchor>
  <cdr:relSizeAnchor xmlns:cdr="http://schemas.openxmlformats.org/drawingml/2006/chartDrawing">
    <cdr:from>
      <cdr:x>0.80347</cdr:x>
      <cdr:y>0.45354</cdr:y>
    </cdr:from>
    <cdr:to>
      <cdr:x>0.86645</cdr:x>
      <cdr:y>0.52876</cdr:y>
    </cdr:to>
    <cdr:sp macro="" textlink="">
      <cdr:nvSpPr>
        <cdr:cNvPr id="8" name="TextBox 7">
          <a:extLst xmlns:a="http://schemas.openxmlformats.org/drawingml/2006/main">
            <a:ext uri="{FF2B5EF4-FFF2-40B4-BE49-F238E27FC236}">
              <a16:creationId xmlns:a16="http://schemas.microsoft.com/office/drawing/2014/main" id="{357EC6D2-E78D-4933-9880-DE7DBC6265D0}"/>
            </a:ext>
          </a:extLst>
        </cdr:cNvPr>
        <cdr:cNvSpPr txBox="1"/>
      </cdr:nvSpPr>
      <cdr:spPr>
        <a:xfrm xmlns:a="http://schemas.openxmlformats.org/drawingml/2006/main">
          <a:off x="7198467" y="1994170"/>
          <a:ext cx="564203" cy="3307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215</a:t>
          </a:r>
        </a:p>
      </cdr:txBody>
    </cdr:sp>
  </cdr:relSizeAnchor>
  <cdr:relSizeAnchor xmlns:cdr="http://schemas.openxmlformats.org/drawingml/2006/chartDrawing">
    <cdr:from>
      <cdr:x>0.18567</cdr:x>
      <cdr:y>0.34956</cdr:y>
    </cdr:from>
    <cdr:to>
      <cdr:x>0.57763</cdr:x>
      <cdr:y>0.43473</cdr:y>
    </cdr:to>
    <cdr:sp macro="" textlink="">
      <cdr:nvSpPr>
        <cdr:cNvPr id="9" name="TextBox 8">
          <a:extLst xmlns:a="http://schemas.openxmlformats.org/drawingml/2006/main">
            <a:ext uri="{FF2B5EF4-FFF2-40B4-BE49-F238E27FC236}">
              <a16:creationId xmlns:a16="http://schemas.microsoft.com/office/drawing/2014/main" id="{FF92A1C9-8EF0-413D-A0CE-7B0702B118F3}"/>
            </a:ext>
          </a:extLst>
        </cdr:cNvPr>
        <cdr:cNvSpPr txBox="1"/>
      </cdr:nvSpPr>
      <cdr:spPr>
        <a:xfrm xmlns:a="http://schemas.openxmlformats.org/drawingml/2006/main">
          <a:off x="1663429" y="1536970"/>
          <a:ext cx="3511685" cy="3745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0.07926</cdr:x>
      <cdr:y>0.35619</cdr:y>
    </cdr:from>
    <cdr:to>
      <cdr:x>0.77614</cdr:x>
      <cdr:y>0.56416</cdr:y>
    </cdr:to>
    <cdr:sp macro="" textlink="">
      <cdr:nvSpPr>
        <cdr:cNvPr id="10" name="TextBox 9">
          <a:extLst xmlns:a="http://schemas.openxmlformats.org/drawingml/2006/main">
            <a:ext uri="{FF2B5EF4-FFF2-40B4-BE49-F238E27FC236}">
              <a16:creationId xmlns:a16="http://schemas.microsoft.com/office/drawing/2014/main" id="{EB7B96E8-927B-42D7-8589-2C909CF3B0D1}"/>
            </a:ext>
          </a:extLst>
        </cdr:cNvPr>
        <cdr:cNvSpPr txBox="1"/>
      </cdr:nvSpPr>
      <cdr:spPr>
        <a:xfrm xmlns:a="http://schemas.openxmlformats.org/drawingml/2006/main">
          <a:off x="710103" y="1566133"/>
          <a:ext cx="6243467" cy="9144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a:solidFill>
                <a:srgbClr val="C00000"/>
              </a:solidFill>
            </a:rPr>
            <a:t>+ 641% for 16 and 17yo Admissions</a:t>
          </a:r>
        </a:p>
      </cdr:txBody>
    </cdr:sp>
  </cdr:relSizeAnchor>
</c:userShapes>
</file>

<file path=ppt/drawings/drawing2.xml><?xml version="1.0" encoding="utf-8"?>
<c:userShapes xmlns:c="http://schemas.openxmlformats.org/drawingml/2006/chart">
  <cdr:relSizeAnchor xmlns:cdr="http://schemas.openxmlformats.org/drawingml/2006/chartDrawing">
    <cdr:from>
      <cdr:x>0.26762</cdr:x>
      <cdr:y>0.28954</cdr:y>
    </cdr:from>
    <cdr:to>
      <cdr:x>0.39071</cdr:x>
      <cdr:y>0.40744</cdr:y>
    </cdr:to>
    <cdr:sp macro="" textlink="">
      <cdr:nvSpPr>
        <cdr:cNvPr id="2" name="TextBox 1">
          <a:extLst xmlns:a="http://schemas.openxmlformats.org/drawingml/2006/main">
            <a:ext uri="{FF2B5EF4-FFF2-40B4-BE49-F238E27FC236}">
              <a16:creationId xmlns:a16="http://schemas.microsoft.com/office/drawing/2014/main" id="{9DC94FAE-D986-46E4-AF78-34674D88471E}"/>
            </a:ext>
          </a:extLst>
        </cdr:cNvPr>
        <cdr:cNvSpPr txBox="1"/>
      </cdr:nvSpPr>
      <cdr:spPr>
        <a:xfrm xmlns:a="http://schemas.openxmlformats.org/drawingml/2006/main">
          <a:off x="1901604" y="976271"/>
          <a:ext cx="874644" cy="3975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0.25097</cdr:x>
      <cdr:y>0.21682</cdr:y>
    </cdr:from>
    <cdr:to>
      <cdr:x>0.4031</cdr:x>
      <cdr:y>0.37498</cdr:y>
    </cdr:to>
    <cdr:sp macro="" textlink="">
      <cdr:nvSpPr>
        <cdr:cNvPr id="3" name="TextBox 2">
          <a:extLst xmlns:a="http://schemas.openxmlformats.org/drawingml/2006/main">
            <a:ext uri="{FF2B5EF4-FFF2-40B4-BE49-F238E27FC236}">
              <a16:creationId xmlns:a16="http://schemas.microsoft.com/office/drawing/2014/main" id="{C4DB1873-6B5C-465D-A8D8-DAB169AE5EBA}"/>
            </a:ext>
          </a:extLst>
        </cdr:cNvPr>
        <cdr:cNvSpPr txBox="1"/>
      </cdr:nvSpPr>
      <cdr:spPr>
        <a:xfrm xmlns:a="http://schemas.openxmlformats.org/drawingml/2006/main">
          <a:off x="2059388" y="904710"/>
          <a:ext cx="1248355" cy="659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1" dirty="0">
              <a:solidFill>
                <a:srgbClr val="FF0000"/>
              </a:solidFill>
            </a:rPr>
            <a:t>+126%</a:t>
          </a:r>
        </a:p>
      </cdr:txBody>
    </cdr:sp>
  </cdr:relSizeAnchor>
</c:userShapes>
</file>

<file path=ppt/drawings/drawing3.xml><?xml version="1.0" encoding="utf-8"?>
<c:userShapes xmlns:c="http://schemas.openxmlformats.org/drawingml/2006/chart">
  <cdr:relSizeAnchor xmlns:cdr="http://schemas.openxmlformats.org/drawingml/2006/chartDrawing">
    <cdr:from>
      <cdr:x>0.3495</cdr:x>
      <cdr:y>0.12466</cdr:y>
    </cdr:from>
    <cdr:to>
      <cdr:x>0.5</cdr:x>
      <cdr:y>0.26846</cdr:y>
    </cdr:to>
    <cdr:sp macro="" textlink="">
      <cdr:nvSpPr>
        <cdr:cNvPr id="2" name="TextBox 1">
          <a:extLst xmlns:a="http://schemas.openxmlformats.org/drawingml/2006/main">
            <a:ext uri="{FF2B5EF4-FFF2-40B4-BE49-F238E27FC236}">
              <a16:creationId xmlns:a16="http://schemas.microsoft.com/office/drawing/2014/main" id="{3F978B8C-E635-4C95-A2C3-7747EDB6E3C7}"/>
            </a:ext>
          </a:extLst>
        </cdr:cNvPr>
        <cdr:cNvSpPr txBox="1"/>
      </cdr:nvSpPr>
      <cdr:spPr>
        <a:xfrm xmlns:a="http://schemas.openxmlformats.org/drawingml/2006/main">
          <a:off x="3065227" y="530750"/>
          <a:ext cx="1319917" cy="612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a:solidFill>
                <a:srgbClr val="FF0000"/>
              </a:solidFill>
            </a:rPr>
            <a:t>+64%</a:t>
          </a:r>
        </a:p>
      </cdr:txBody>
    </cdr:sp>
  </cdr:relSizeAnchor>
</c:userShapes>
</file>

<file path=ppt/drawings/drawing4.xml><?xml version="1.0" encoding="utf-8"?>
<c:userShapes xmlns:c="http://schemas.openxmlformats.org/drawingml/2006/chart">
  <cdr:relSizeAnchor xmlns:cdr="http://schemas.openxmlformats.org/drawingml/2006/chartDrawing">
    <cdr:from>
      <cdr:x>0.4409</cdr:x>
      <cdr:y>0.24743</cdr:y>
    </cdr:from>
    <cdr:to>
      <cdr:x>0.5725</cdr:x>
      <cdr:y>0.32819</cdr:y>
    </cdr:to>
    <cdr:sp macro="" textlink="">
      <cdr:nvSpPr>
        <cdr:cNvPr id="2" name="TextBox 1">
          <a:extLst xmlns:a="http://schemas.openxmlformats.org/drawingml/2006/main">
            <a:ext uri="{FF2B5EF4-FFF2-40B4-BE49-F238E27FC236}">
              <a16:creationId xmlns:a16="http://schemas.microsoft.com/office/drawing/2014/main" id="{631DF0F0-0697-43C5-B673-EB5CE590E43F}"/>
            </a:ext>
          </a:extLst>
        </cdr:cNvPr>
        <cdr:cNvSpPr txBox="1"/>
      </cdr:nvSpPr>
      <cdr:spPr>
        <a:xfrm xmlns:a="http://schemas.openxmlformats.org/drawingml/2006/main">
          <a:off x="4800551" y="1143000"/>
          <a:ext cx="1432856" cy="3730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a:solidFill>
                <a:schemeClr val="accent1">
                  <a:lumMod val="75000"/>
                </a:schemeClr>
              </a:solidFill>
            </a:rPr>
            <a:t>57% Increase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D614C8-F267-47E3-AEA3-744C6C7A5227}" type="datetimeFigureOut">
              <a:rPr lang="en-US" smtClean="0"/>
              <a:t>7/15/2021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68286FE-4EEC-4699-9D8D-2B4164649DAA}" type="slidenum">
              <a:rPr lang="en-US" smtClean="0"/>
              <a:t>‹#›</a:t>
            </a:fld>
            <a:endParaRPr lang="en-US" dirty="0"/>
          </a:p>
        </p:txBody>
      </p:sp>
    </p:spTree>
    <p:extLst>
      <p:ext uri="{BB962C8B-B14F-4D97-AF65-F5344CB8AC3E}">
        <p14:creationId xmlns:p14="http://schemas.microsoft.com/office/powerpoint/2010/main" val="143273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1</a:t>
            </a:fld>
            <a:endParaRPr lang="en-US" dirty="0"/>
          </a:p>
        </p:txBody>
      </p:sp>
    </p:spTree>
    <p:extLst>
      <p:ext uri="{BB962C8B-B14F-4D97-AF65-F5344CB8AC3E}">
        <p14:creationId xmlns:p14="http://schemas.microsoft.com/office/powerpoint/2010/main" val="268059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Central and East:  Mediation Teen Court and do a Teen Council and Sentencing Circles Teen Court through the school system.     The 6</a:t>
            </a:r>
            <a:r>
              <a:rPr lang="en-US" baseline="30000" dirty="0"/>
              <a:t>th</a:t>
            </a:r>
            <a:r>
              <a:rPr lang="en-US" dirty="0"/>
              <a:t> District combining their resources and having a Teen Court program for the entire district  (Judge Branch is working on it).   West: Sentencing Circles (Avery, Caldwell, Burke, Madison, Mitchell, Catawba) Mixture of Teen Court and Sentencing Circles (Cherokee and Clay) Teen Court (Graham, Haywood, Jackson)</a:t>
            </a:r>
          </a:p>
          <a:p>
            <a:r>
              <a:rPr lang="en-US" dirty="0"/>
              <a:t>Piedmont: Alleghany, Ashe (Youth Tribunals) Stokes: Impact Circles</a:t>
            </a:r>
          </a:p>
          <a:p>
            <a:endParaRPr lang="en-US" dirty="0"/>
          </a:p>
        </p:txBody>
      </p:sp>
      <p:sp>
        <p:nvSpPr>
          <p:cNvPr id="4" name="Date Placeholder 3"/>
          <p:cNvSpPr>
            <a:spLocks noGrp="1"/>
          </p:cNvSpPr>
          <p:nvPr>
            <p:ph type="dt" idx="1"/>
          </p:nvPr>
        </p:nvSpPr>
        <p:spPr/>
        <p:txBody>
          <a:bodyPr/>
          <a:lstStyle/>
          <a:p>
            <a:pPr defTabSz="931774">
              <a:defRPr/>
            </a:pPr>
            <a:r>
              <a:rPr lang="en-US" dirty="0">
                <a:solidFill>
                  <a:prstClr val="black"/>
                </a:solidFill>
                <a:latin typeface="Calibri"/>
              </a:rPr>
              <a:t>8/15/2019</a:t>
            </a:r>
          </a:p>
        </p:txBody>
      </p:sp>
      <p:sp>
        <p:nvSpPr>
          <p:cNvPr id="5" name="Slide Number Placeholder 4"/>
          <p:cNvSpPr>
            <a:spLocks noGrp="1"/>
          </p:cNvSpPr>
          <p:nvPr>
            <p:ph type="sldNum" sz="quarter" idx="5"/>
          </p:nvPr>
        </p:nvSpPr>
        <p:spPr/>
        <p:txBody>
          <a:bodyPr/>
          <a:lstStyle/>
          <a:p>
            <a:pPr defTabSz="931774">
              <a:defRPr/>
            </a:pPr>
            <a:fld id="{09107CC0-7FDF-41A2-B062-359C52C6902B}" type="slidenum">
              <a:rPr lang="en-US">
                <a:solidFill>
                  <a:prstClr val="black"/>
                </a:solidFill>
                <a:latin typeface="Calibri"/>
              </a:rPr>
              <a:pPr defTabSz="931774">
                <a:defRPr/>
              </a:pPr>
              <a:t>10</a:t>
            </a:fld>
            <a:endParaRPr lang="en-US" dirty="0">
              <a:solidFill>
                <a:prstClr val="black"/>
              </a:solidFill>
              <a:latin typeface="Calibri"/>
            </a:endParaRPr>
          </a:p>
        </p:txBody>
      </p:sp>
    </p:spTree>
    <p:extLst>
      <p:ext uri="{BB962C8B-B14F-4D97-AF65-F5344CB8AC3E}">
        <p14:creationId xmlns:p14="http://schemas.microsoft.com/office/powerpoint/2010/main" val="261242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31774">
              <a:defRPr/>
            </a:pPr>
            <a:r>
              <a:rPr lang="en-US" dirty="0">
                <a:solidFill>
                  <a:prstClr val="black"/>
                </a:solidFill>
                <a:latin typeface="Calibri"/>
              </a:rPr>
              <a:t>8/15/2019</a:t>
            </a:r>
          </a:p>
        </p:txBody>
      </p:sp>
      <p:sp>
        <p:nvSpPr>
          <p:cNvPr id="5" name="Slide Number Placeholder 4"/>
          <p:cNvSpPr>
            <a:spLocks noGrp="1"/>
          </p:cNvSpPr>
          <p:nvPr>
            <p:ph type="sldNum" sz="quarter" idx="5"/>
          </p:nvPr>
        </p:nvSpPr>
        <p:spPr/>
        <p:txBody>
          <a:bodyPr/>
          <a:lstStyle/>
          <a:p>
            <a:pPr defTabSz="931774">
              <a:defRPr/>
            </a:pPr>
            <a:fld id="{09107CC0-7FDF-41A2-B062-359C52C6902B}" type="slidenum">
              <a:rPr lang="en-US">
                <a:solidFill>
                  <a:prstClr val="black"/>
                </a:solidFill>
                <a:latin typeface="Calibri"/>
              </a:rPr>
              <a:pPr defTabSz="931774">
                <a:defRPr/>
              </a:pPr>
              <a:t>11</a:t>
            </a:fld>
            <a:endParaRPr lang="en-US" dirty="0">
              <a:solidFill>
                <a:prstClr val="black"/>
              </a:solidFill>
              <a:latin typeface="Calibri"/>
            </a:endParaRPr>
          </a:p>
        </p:txBody>
      </p:sp>
    </p:spTree>
    <p:extLst>
      <p:ext uri="{BB962C8B-B14F-4D97-AF65-F5344CB8AC3E}">
        <p14:creationId xmlns:p14="http://schemas.microsoft.com/office/powerpoint/2010/main" val="72375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down into legal status at time of admission, there is an overall increase in admissions for 16 and 17 year olds across all programming within the continuum of services offered by CP</a:t>
            </a:r>
          </a:p>
        </p:txBody>
      </p:sp>
      <p:sp>
        <p:nvSpPr>
          <p:cNvPr id="4" name="Slide Number Placeholder 3"/>
          <p:cNvSpPr>
            <a:spLocks noGrp="1"/>
          </p:cNvSpPr>
          <p:nvPr>
            <p:ph type="sldNum" sz="quarter" idx="5"/>
          </p:nvPr>
        </p:nvSpPr>
        <p:spPr/>
        <p:txBody>
          <a:bodyPr/>
          <a:lstStyle/>
          <a:p>
            <a:fld id="{C68286FE-4EEC-4699-9D8D-2B4164649DAA}" type="slidenum">
              <a:rPr lang="en-US" smtClean="0"/>
              <a:t>12</a:t>
            </a:fld>
            <a:endParaRPr lang="en-US" dirty="0"/>
          </a:p>
        </p:txBody>
      </p:sp>
    </p:spTree>
    <p:extLst>
      <p:ext uri="{BB962C8B-B14F-4D97-AF65-F5344CB8AC3E}">
        <p14:creationId xmlns:p14="http://schemas.microsoft.com/office/powerpoint/2010/main" val="2004202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13</a:t>
            </a:fld>
            <a:endParaRPr lang="en-US" dirty="0"/>
          </a:p>
        </p:txBody>
      </p:sp>
    </p:spTree>
    <p:extLst>
      <p:ext uri="{BB962C8B-B14F-4D97-AF65-F5344CB8AC3E}">
        <p14:creationId xmlns:p14="http://schemas.microsoft.com/office/powerpoint/2010/main" val="229123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906C3AC-15E3-4992-B417-E7AED1C37EF3}"/>
              </a:ext>
            </a:extLst>
          </p:cNvPr>
          <p:cNvSpPr>
            <a:spLocks noGrp="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Non-JCPC Funded Programs admissions</a:t>
            </a:r>
          </a:p>
          <a:p>
            <a:r>
              <a:rPr lang="en-US" dirty="0"/>
              <a:t>We believe that we have been able to grow access and match needed services to increase 16 and 17 yo admissions even during a pandemic!</a:t>
            </a:r>
          </a:p>
        </p:txBody>
      </p:sp>
      <p:sp>
        <p:nvSpPr>
          <p:cNvPr id="4" name="Slide Number Placeholder 3"/>
          <p:cNvSpPr>
            <a:spLocks noGrp="1"/>
          </p:cNvSpPr>
          <p:nvPr>
            <p:ph type="sldNum" sz="quarter" idx="5"/>
          </p:nvPr>
        </p:nvSpPr>
        <p:spPr/>
        <p:txBody>
          <a:bodyPr/>
          <a:lstStyle/>
          <a:p>
            <a:fld id="{C68286FE-4EEC-4699-9D8D-2B4164649DAA}" type="slidenum">
              <a:rPr lang="en-US" smtClean="0"/>
              <a:t>15</a:t>
            </a:fld>
            <a:endParaRPr lang="en-US" dirty="0"/>
          </a:p>
        </p:txBody>
      </p:sp>
    </p:spTree>
    <p:extLst>
      <p:ext uri="{BB962C8B-B14F-4D97-AF65-F5344CB8AC3E}">
        <p14:creationId xmlns:p14="http://schemas.microsoft.com/office/powerpoint/2010/main" val="93665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A 56 Bed Capacity Increase since RtA implementation and 10 shy from our goal</a:t>
            </a:r>
          </a:p>
          <a:p>
            <a:endParaRPr lang="en-US" dirty="0"/>
          </a:p>
          <a:p>
            <a:r>
              <a:rPr lang="en-US" dirty="0"/>
              <a:t> By July 1, 2020 (last year) -16 Bed increase</a:t>
            </a:r>
          </a:p>
          <a:p>
            <a:r>
              <a:rPr lang="en-US" dirty="0"/>
              <a:t>+ TOTAL OF 8 TRANSITIONAL LIVING BEDS (UNION 2 AND FORSYTH 6)</a:t>
            </a:r>
          </a:p>
          <a:p>
            <a:r>
              <a:rPr lang="en-US" u="sng" dirty="0"/>
              <a:t>+ TOTAL OF 8 MPGH BEDS</a:t>
            </a:r>
          </a:p>
          <a:p>
            <a:r>
              <a:rPr lang="en-US" dirty="0"/>
              <a:t>Total of 167 beds by July 1 2020</a:t>
            </a:r>
          </a:p>
          <a:p>
            <a:endParaRPr lang="en-US" dirty="0"/>
          </a:p>
          <a:p>
            <a:pPr defTabSz="931774"/>
            <a:r>
              <a:rPr lang="en-US" dirty="0"/>
              <a:t>By July 1, 2021  we had accomplished an increase of +40 SHORT-TERM RESIDENTIAL BEDS bringing the total to 207</a:t>
            </a:r>
          </a:p>
          <a:p>
            <a:pPr defTabSz="931774"/>
            <a:endParaRPr lang="en-US" dirty="0"/>
          </a:p>
          <a:p>
            <a:pPr defTabSz="931774"/>
            <a:r>
              <a:rPr lang="en-US" dirty="0"/>
              <a:t>We continue to seek out a site in the piedmont for one more MPGH model</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C68286FE-4EEC-4699-9D8D-2B4164649DAA}" type="slidenum">
              <a:rPr lang="en-US" smtClean="0"/>
              <a:t>16</a:t>
            </a:fld>
            <a:endParaRPr lang="en-US" dirty="0"/>
          </a:p>
        </p:txBody>
      </p:sp>
    </p:spTree>
    <p:extLst>
      <p:ext uri="{BB962C8B-B14F-4D97-AF65-F5344CB8AC3E}">
        <p14:creationId xmlns:p14="http://schemas.microsoft.com/office/powerpoint/2010/main" val="308053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 amendments during the pandemic allowed the section to increase Crisis and Assessment bed capacity  a total of 6 beds: from 25 beds and 4 secure to 31 beds and 4 secure.  Renovations Green Cottage on Dobbs campus in Lenoir, NC is slated to be completed in the spring of 2022.  This will serve the eastern area of NC</a:t>
            </a:r>
          </a:p>
        </p:txBody>
      </p:sp>
      <p:sp>
        <p:nvSpPr>
          <p:cNvPr id="4" name="Slide Number Placeholder 3"/>
          <p:cNvSpPr>
            <a:spLocks noGrp="1"/>
          </p:cNvSpPr>
          <p:nvPr>
            <p:ph type="sldNum" sz="quarter" idx="5"/>
          </p:nvPr>
        </p:nvSpPr>
        <p:spPr/>
        <p:txBody>
          <a:bodyPr/>
          <a:lstStyle/>
          <a:p>
            <a:fld id="{C68286FE-4EEC-4699-9D8D-2B4164649DAA}" type="slidenum">
              <a:rPr lang="en-US" smtClean="0"/>
              <a:t>17</a:t>
            </a:fld>
            <a:endParaRPr lang="en-US" dirty="0"/>
          </a:p>
        </p:txBody>
      </p:sp>
    </p:spTree>
    <p:extLst>
      <p:ext uri="{BB962C8B-B14F-4D97-AF65-F5344CB8AC3E}">
        <p14:creationId xmlns:p14="http://schemas.microsoft.com/office/powerpoint/2010/main" val="289325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Wish to highlight the new partnership developments that have enabled the section to gain additional resources for building bed capacity. Once a JCPC supported emergency shelter, use of this home is offered to Community Programs in exchange of an annual rent of $1 and 1 dedicated bed for emergency placement use by Union County DSS. This is a unique blended model that supports 2 transitional living beds and 7 Multi-purpose bed.  Methodist uses its research supported Value Based Therapeutic Environment – model of care at the site . DSS custody youth benefit from a research supported program model. We are tracking dual system involved youth as an outgrowth of this partnership.</a:t>
            </a:r>
          </a:p>
        </p:txBody>
      </p:sp>
      <p:sp>
        <p:nvSpPr>
          <p:cNvPr id="4" name="Slide Number Placeholder 3"/>
          <p:cNvSpPr>
            <a:spLocks noGrp="1"/>
          </p:cNvSpPr>
          <p:nvPr>
            <p:ph type="sldNum" sz="quarter" idx="5"/>
          </p:nvPr>
        </p:nvSpPr>
        <p:spPr/>
        <p:txBody>
          <a:bodyPr/>
          <a:lstStyle/>
          <a:p>
            <a:fld id="{C68286FE-4EEC-4699-9D8D-2B4164649DAA}" type="slidenum">
              <a:rPr lang="en-US" smtClean="0"/>
              <a:t>18</a:t>
            </a:fld>
            <a:endParaRPr lang="en-US" dirty="0"/>
          </a:p>
        </p:txBody>
      </p:sp>
    </p:spTree>
    <p:extLst>
      <p:ext uri="{BB962C8B-B14F-4D97-AF65-F5344CB8AC3E}">
        <p14:creationId xmlns:p14="http://schemas.microsoft.com/office/powerpoint/2010/main" val="269867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r>
              <a:rPr lang="en-US" sz="1200" kern="1200" dirty="0">
                <a:solidFill>
                  <a:schemeClr val="tx1"/>
                </a:solidFill>
                <a:effectLst/>
                <a:latin typeface="+mn-lt"/>
                <a:ea typeface="+mn-ea"/>
                <a:cs typeface="+mn-cs"/>
              </a:rPr>
              <a:t>The section had been focused upon bed capacity expansion and had been actively seeking a site for the past 18 to 24 months to support   short-term residential program bed expansion  for males. The site came to our attention by way of David Carter, Chief Court Counselor in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district whereby information was shared with DJJ leadership about the owner, his intended use of the building (a former nursing home in Yanceyville, NC) , and his interest in possibly supporting out mission after discussion with David.</a:t>
            </a:r>
          </a:p>
          <a:p>
            <a:pPr defTabSz="931774">
              <a:defRPr/>
            </a:pPr>
            <a:endParaRPr lang="en-US" sz="120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meeting with Zach Stout, the owner and proprietor of Runner Capital LLC Group from Chapel Hill,  along with Eckerd  and DJJ leadership, Mr. Stout halted the project, changed his intended purpose for the building and began working to support our mission. After site tours were facilitated and DJJ executed a contract amendment with Eckerd for programming expansion to the site, Eckerd leased the property, and Mr. Stout is prepared to upfit the building for our purposes. Capital Runner will within 60-days modify the building to meet the NC DHHS Licensing standards, allowing time for a sprinkler installation. The town of Yanceyville welcomes the opportunity to bring 53-full time jobs into their community.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truly a great example of NCDPS-ACJJ partnering with a business owner,  Runner Capital, LLC,  a private Non-Profit organization  Eckerd,  and local and county government to assist our most vulnerable juveniles and families in need. </a:t>
            </a:r>
            <a:r>
              <a:rPr lang="en-US" dirty="0"/>
              <a:t>  This is a win-win for all.</a:t>
            </a:r>
          </a:p>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19</a:t>
            </a:fld>
            <a:endParaRPr lang="en-US" dirty="0"/>
          </a:p>
        </p:txBody>
      </p:sp>
    </p:spTree>
    <p:extLst>
      <p:ext uri="{BB962C8B-B14F-4D97-AF65-F5344CB8AC3E}">
        <p14:creationId xmlns:p14="http://schemas.microsoft.com/office/powerpoint/2010/main" val="14495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Amendments CAN move quickly when the mission needs to urgently be supported.  Hazard pay increases to all residential providers via contract amendments to compensate direct care staff.</a:t>
            </a:r>
          </a:p>
          <a:p>
            <a:endParaRPr lang="en-US" dirty="0"/>
          </a:p>
          <a:p>
            <a:r>
              <a:rPr lang="en-US" dirty="0"/>
              <a:t>Learning how to outmaneuver a virus, learning how to cohort housing units with an exposure,  quarantining  individual youth based on CDC guidelines ,being vigilant with PCP, hand washing, and social distancing</a:t>
            </a:r>
          </a:p>
          <a:p>
            <a:endParaRPr lang="en-US" dirty="0"/>
          </a:p>
          <a:p>
            <a:r>
              <a:rPr lang="en-US" dirty="0"/>
              <a:t>Learning how to Make it Work!  Shuttling  youth to local health departments, using nursing staff to administer covid tests, carrying precious cargo (Covid test kits) to state labs for quick COVID test results and then acting on knowledge of exposures, isolating, moving, releasing direct care staff to go home to wait out COVID exposures, or worse, to even battle the virus.</a:t>
            </a:r>
          </a:p>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2</a:t>
            </a:fld>
            <a:endParaRPr lang="en-US" dirty="0"/>
          </a:p>
        </p:txBody>
      </p:sp>
    </p:spTree>
    <p:extLst>
      <p:ext uri="{BB962C8B-B14F-4D97-AF65-F5344CB8AC3E}">
        <p14:creationId xmlns:p14="http://schemas.microsoft.com/office/powerpoint/2010/main" val="173010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also brought a unique opportunity for the section to re-bid our female short-term residential programs. This Contract Bid and award is consistent with JJACs recommendations to provide age- appropriate resources to our RtA population. The residential program model specifically addresses the needs of our female population and is trauma-focused in its delivery of services. It  is also responsive to re-entry needs and may serve as a stepdown service for those female juveniles that need additional supports when released from YDCs.</a:t>
            </a:r>
          </a:p>
          <a:p>
            <a:r>
              <a:rPr lang="en-US" dirty="0"/>
              <a:t>There were many firsts involved with this contract re-bid and award.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sz="1200" kern="1200" dirty="0">
                <a:solidFill>
                  <a:schemeClr val="tx1"/>
                </a:solidFill>
                <a:effectLst/>
                <a:latin typeface="+mn-lt"/>
                <a:ea typeface="+mn-ea"/>
                <a:cs typeface="+mn-cs"/>
              </a:rPr>
              <a:t>We transition from the former contracted residential provider to Eckerd's Girls Residential Academy while there were youth enrolled in the program, residing on the campus. This is the first time Juvenile Justice has transitioned a program with the youth and staff present at the program. The  contract transition occurred on 9/1/2020 during the height of the pandemic and  The program was fully transitioned </a:t>
            </a:r>
            <a:r>
              <a:rPr lang="en-US" dirty="0"/>
              <a:t>from one contracted provider to a newly awarded contract provider without disruption of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2, During this transition Eckerd retained 95% of the staff that were employed by the prior provider, </a:t>
            </a:r>
            <a:r>
              <a:rPr lang="en-US" dirty="0"/>
              <a:t>	</a:t>
            </a:r>
          </a:p>
          <a:p>
            <a:r>
              <a:rPr lang="en-US" dirty="0"/>
              <a:t>	3. A transition of a site residential facility licensure (issuance to a new provider on the site) while occupied was a new experience for us as well as for our DHHS fellow state employees- Defer to Ms. Stella Bailey to get reaction</a:t>
            </a:r>
          </a:p>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20</a:t>
            </a:fld>
            <a:endParaRPr lang="en-US" dirty="0"/>
          </a:p>
        </p:txBody>
      </p:sp>
    </p:spTree>
    <p:extLst>
      <p:ext uri="{BB962C8B-B14F-4D97-AF65-F5344CB8AC3E}">
        <p14:creationId xmlns:p14="http://schemas.microsoft.com/office/powerpoint/2010/main" val="155889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21</a:t>
            </a:fld>
            <a:endParaRPr lang="en-US" dirty="0"/>
          </a:p>
        </p:txBody>
      </p:sp>
    </p:spTree>
    <p:extLst>
      <p:ext uri="{BB962C8B-B14F-4D97-AF65-F5344CB8AC3E}">
        <p14:creationId xmlns:p14="http://schemas.microsoft.com/office/powerpoint/2010/main" val="394430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3</a:t>
            </a:fld>
            <a:endParaRPr lang="en-US" dirty="0"/>
          </a:p>
        </p:txBody>
      </p:sp>
    </p:spTree>
    <p:extLst>
      <p:ext uri="{BB962C8B-B14F-4D97-AF65-F5344CB8AC3E}">
        <p14:creationId xmlns:p14="http://schemas.microsoft.com/office/powerpoint/2010/main" val="783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 JJAC that NC began its movement toward a developmentally appropriate juvenile justice system employing these principles before RtA legislation, however the work continues to evolve and requires continuing improvement and adaptation of more effective policies based on reevaluation of our work. </a:t>
            </a:r>
          </a:p>
          <a:p>
            <a:endParaRPr lang="en-US" dirty="0"/>
          </a:p>
          <a:p>
            <a:r>
              <a:rPr lang="en-US" u="sng" dirty="0"/>
              <a:t>Use of diversion- </a:t>
            </a:r>
            <a:r>
              <a:rPr lang="en-US" dirty="0"/>
              <a:t>NC has been strong in its statewide efforts to support early intervention.  Note: administrative directive to require access to early intervention restorative justice practices in all counties</a:t>
            </a:r>
          </a:p>
          <a:p>
            <a:r>
              <a:rPr lang="en-US" dirty="0"/>
              <a:t> </a:t>
            </a:r>
            <a:r>
              <a:rPr lang="en-US" u="sng" dirty="0"/>
              <a:t>Making Probation and aftercare effective</a:t>
            </a:r>
            <a:r>
              <a:rPr lang="en-US" dirty="0"/>
              <a:t>: Adopting the use of the YASI and focusing on youth needs and service matching.R2R reentry initiative with promising re-entry results.</a:t>
            </a:r>
          </a:p>
          <a:p>
            <a:r>
              <a:rPr lang="en-US" u="sng" dirty="0"/>
              <a:t>Addressing MH needs-  </a:t>
            </a:r>
            <a:r>
              <a:rPr lang="en-US" dirty="0"/>
              <a:t>We know that 1 in 5 young people between 13 and 18  will face a MH challenge at some point during adolescence. 86% of our YDC youth carry at least 1 MH diagnosis,  with the most frequently categories of diagnosis being in the class of disruptive, impulse control and conduct disorders. The second being trauma or stress-related disorders being found in about half of the YDC population. This category  is 2 times more likely with our females than males, with 100% of our female population in YDC and over half in our Community Programs residential programs. The section  continues to engage in contracted services that provides trauma informed service delivery and continues to educate providers on trauma informed care.</a:t>
            </a:r>
          </a:p>
          <a:p>
            <a:r>
              <a:rPr lang="en-US" u="sng" dirty="0"/>
              <a:t>Reduce use of pre-trial detention</a:t>
            </a:r>
            <a:r>
              <a:rPr lang="en-US" dirty="0"/>
              <a:t>. Research shows that detention can have negative effects: Youth who are detained are more likely to reoffend than youth who are not detained; Physical and MH conditions worsen, youth face challenges reconnecting to school, getting a job or staying employed.  Comm. Programs is developing targeted re-entry programming to assist with detention and YDC populations.  Also, the department has been utilizing a detention screening tool with efforts afoot to validate the tool with the assistance of RTI via grant funding. Additionally, community programs continues to use its crisis and assessment centers to assist with younger youth.  Also, Better utilization of Alternatives to Detention policy driven actions to avoid detention stays. The section currently has an OJJDP grant to pilot a pretrial release model and is currently exploring this option with 8 counties surrounding Wake.</a:t>
            </a:r>
          </a:p>
          <a:p>
            <a:r>
              <a:rPr lang="en-US" u="sng" dirty="0"/>
              <a:t>Reduce reliance on secure facilities</a:t>
            </a:r>
            <a:r>
              <a:rPr lang="en-US" dirty="0"/>
              <a:t>: pushing to place needed interventions within the community or regionally based, to provide services closer to home. </a:t>
            </a:r>
          </a:p>
          <a:p>
            <a:r>
              <a:rPr lang="en-US" dirty="0"/>
              <a:t>Improve management of resources: Partnering with Office of State Budget and Management to participate in the Results First Initiative, performing a benefit cost analysis of all programming to inform and guide policy decision making and fiscal management.</a:t>
            </a:r>
          </a:p>
          <a:p>
            <a:endParaRPr lang="en-US" dirty="0"/>
          </a:p>
          <a:p>
            <a:r>
              <a:rPr lang="en-US" dirty="0"/>
              <a:t>We are grateful to the JJAC in its support to allow us to continue to move along and remain true to best practices  with our reform efforts. </a:t>
            </a:r>
          </a:p>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4</a:t>
            </a:fld>
            <a:endParaRPr lang="en-US" dirty="0"/>
          </a:p>
        </p:txBody>
      </p:sp>
    </p:spTree>
    <p:extLst>
      <p:ext uri="{BB962C8B-B14F-4D97-AF65-F5344CB8AC3E}">
        <p14:creationId xmlns:p14="http://schemas.microsoft.com/office/powerpoint/2010/main" val="280845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support of the section’s RtA expansion plan enabled the section to prepare local communities to address this population’s programming needs. JCPC planning efforts began on the heels of passage of RtA legislation in July of  2017.  Since JCPCs are forward thinking bodies and their work during a fiscal year is in preparation of for the next fiscal year, anticipatory pre-planning had to occur so that quick movement could occur when and if a JCPC fund expansion would occur.  In September 2019, this occurred, and Counties were poised to execute their planning strategies and continuum building through the guidance of area consultants. Administrative memos instructed JCPCs to work toward access to restorative justice models that could assist with keeping the “donut hole” juveniles, those caught between the passing of RtA legislation and an effective implementation date,  to keep these youth out of the criminal justice system.</a:t>
            </a:r>
          </a:p>
          <a:p>
            <a:endParaRPr lang="en-US" dirty="0"/>
          </a:p>
          <a:p>
            <a:r>
              <a:rPr lang="en-US" dirty="0"/>
              <a:t>Benefits of restorative justice: Rehabilitative vs. punitive, opportunity to take responsibility</a:t>
            </a:r>
          </a:p>
          <a:p>
            <a:endParaRPr lang="en-US" dirty="0"/>
          </a:p>
          <a:p>
            <a:r>
              <a:rPr lang="en-US" dirty="0"/>
              <a:t>Established greater use of multicounty/ regional based programming options which required additional edits to the legislation and enhanced functionality of NCALLIES.</a:t>
            </a:r>
          </a:p>
          <a:p>
            <a:r>
              <a:rPr lang="en-US" dirty="0"/>
              <a:t>Example Kid’s At Work to 17 counties coverage via multicounty Program agreements.</a:t>
            </a:r>
          </a:p>
          <a:p>
            <a:endParaRPr lang="en-US" dirty="0"/>
          </a:p>
        </p:txBody>
      </p:sp>
      <p:sp>
        <p:nvSpPr>
          <p:cNvPr id="4" name="Slide Number Placeholder 3"/>
          <p:cNvSpPr>
            <a:spLocks noGrp="1"/>
          </p:cNvSpPr>
          <p:nvPr>
            <p:ph type="sldNum" sz="quarter" idx="5"/>
          </p:nvPr>
        </p:nvSpPr>
        <p:spPr/>
        <p:txBody>
          <a:bodyPr/>
          <a:lstStyle/>
          <a:p>
            <a:fld id="{C68286FE-4EEC-4699-9D8D-2B4164649DAA}" type="slidenum">
              <a:rPr lang="en-US" smtClean="0"/>
              <a:t>5</a:t>
            </a:fld>
            <a:endParaRPr lang="en-US" dirty="0"/>
          </a:p>
        </p:txBody>
      </p:sp>
    </p:spTree>
    <p:extLst>
      <p:ext uri="{BB962C8B-B14F-4D97-AF65-F5344CB8AC3E}">
        <p14:creationId xmlns:p14="http://schemas.microsoft.com/office/powerpoint/2010/main" val="6966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Tyranny in small numbers.</a:t>
            </a:r>
          </a:p>
          <a:p>
            <a:endParaRPr lang="en-US" dirty="0"/>
          </a:p>
          <a:p>
            <a:r>
              <a:rPr lang="en-US" dirty="0"/>
              <a:t>Marked improvement in vocational programming to address the target population and JCPC funded programming moved from 7 to 12  to  23 funded programs. Kids at Work has been able to expand their culinary programming model to 17 counties in the western and piedmont areas. Juvenile over the age of 16 in these programs make up 65% of all admissions.</a:t>
            </a:r>
          </a:p>
        </p:txBody>
      </p:sp>
      <p:sp>
        <p:nvSpPr>
          <p:cNvPr id="4" name="Slide Number Placeholder 3"/>
          <p:cNvSpPr>
            <a:spLocks noGrp="1"/>
          </p:cNvSpPr>
          <p:nvPr>
            <p:ph type="sldNum" sz="quarter" idx="5"/>
          </p:nvPr>
        </p:nvSpPr>
        <p:spPr/>
        <p:txBody>
          <a:bodyPr/>
          <a:lstStyle/>
          <a:p>
            <a:fld id="{C68286FE-4EEC-4699-9D8D-2B4164649DAA}" type="slidenum">
              <a:rPr lang="en-US" smtClean="0"/>
              <a:t>6</a:t>
            </a:fld>
            <a:endParaRPr lang="en-US" dirty="0"/>
          </a:p>
        </p:txBody>
      </p:sp>
    </p:spTree>
    <p:extLst>
      <p:ext uri="{BB962C8B-B14F-4D97-AF65-F5344CB8AC3E}">
        <p14:creationId xmlns:p14="http://schemas.microsoft.com/office/powerpoint/2010/main" val="91673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based on legal status at admissions to Community Programs,  16 and 17 year old of diverted juvenile admissions have more than doubled for this population. Just to show this by way of investigation other Legal Statuses at admission,…the next graph shows of juvenile jurisdiction policy impacts with RtA legislation. </a:t>
            </a:r>
          </a:p>
        </p:txBody>
      </p:sp>
      <p:sp>
        <p:nvSpPr>
          <p:cNvPr id="4" name="Slide Number Placeholder 3"/>
          <p:cNvSpPr>
            <a:spLocks noGrp="1"/>
          </p:cNvSpPr>
          <p:nvPr>
            <p:ph type="sldNum" sz="quarter" idx="5"/>
          </p:nvPr>
        </p:nvSpPr>
        <p:spPr/>
        <p:txBody>
          <a:bodyPr/>
          <a:lstStyle/>
          <a:p>
            <a:fld id="{C68286FE-4EEC-4699-9D8D-2B4164649DAA}" type="slidenum">
              <a:rPr lang="en-US" smtClean="0"/>
              <a:t>7</a:t>
            </a:fld>
            <a:endParaRPr lang="en-US" dirty="0"/>
          </a:p>
        </p:txBody>
      </p:sp>
    </p:spTree>
    <p:extLst>
      <p:ext uri="{BB962C8B-B14F-4D97-AF65-F5344CB8AC3E}">
        <p14:creationId xmlns:p14="http://schemas.microsoft.com/office/powerpoint/2010/main" val="250174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RtA legislation offered the opportunity to our 16 and 17 year old first-time offenders to benefit from remaining in the JJ system, who previously because of their age, would have landed in adult criminal court jurisdiction.  Often use of a deferred prosecutions and referral to Teen Courts would occur for this population. Once there was completion of the diversion programs, the charges were most often dropped.  Diversion programs  provided an avenue for youth to be  accountable, to take responsibility for his/ her actions, and even offer restoration to victims. Court deferred prosecution admissions to JCPC programs have impacted  by RtA jurisdictional policy changes whereby now most first time 16 and 17 yo offenders remain in juvenile court jurisdiction and are diverted at intake, thus no longer landing in adult court jurisdiction.</a:t>
            </a:r>
          </a:p>
          <a:p>
            <a:endParaRPr lang="en-US" dirty="0"/>
          </a:p>
          <a:p>
            <a:endParaRPr lang="en-US" dirty="0"/>
          </a:p>
          <a:p>
            <a:r>
              <a:rPr lang="en-US" dirty="0"/>
              <a:t>One of our strategies included increasing access to diversion programming, pushing for access Teen Court and other restorative justice models prior to full implementation in an effort to provide consistent  access to such program models. The section imposed an administrative directive to county JCPCs, requiring planning for use of RtA expansion dollars toward restorative justice programming model accessibility. </a:t>
            </a:r>
          </a:p>
          <a:p>
            <a:endParaRPr lang="en-US" dirty="0"/>
          </a:p>
          <a:p>
            <a:r>
              <a:rPr lang="en-US" dirty="0"/>
              <a:t>There is some work afoot in the section via collaborations with Jonathan David, Brunswick county DA, and Sam Davis with Brunswick County Teen Court to pilot a Brunswick county Teen Traffic Court whereby diversion may be used for identified traffic offenses that have been identified by the DA .  ( Judge</a:t>
            </a:r>
            <a:r>
              <a:rPr lang="en-US" sz="1200" kern="1200" dirty="0">
                <a:solidFill>
                  <a:schemeClr val="tx1"/>
                </a:solidFill>
                <a:effectLst/>
                <a:latin typeface="+mn-lt"/>
                <a:ea typeface="+mn-ea"/>
                <a:cs typeface="+mn-cs"/>
              </a:rPr>
              <a:t> Ashley Gore and Judge McGee are assisting with this </a:t>
            </a:r>
            <a:r>
              <a:rPr lang="en-US" sz="1200" kern="1200" dirty="0" err="1">
                <a:solidFill>
                  <a:schemeClr val="tx1"/>
                </a:solidFill>
                <a:effectLst/>
                <a:latin typeface="+mn-lt"/>
                <a:ea typeface="+mn-ea"/>
                <a:cs typeface="+mn-cs"/>
              </a:rPr>
              <a:t>project.</a:t>
            </a:r>
            <a:r>
              <a:rPr lang="en-US" dirty="0" err="1"/>
              <a:t>The</a:t>
            </a:r>
            <a:r>
              <a:rPr lang="en-US" dirty="0"/>
              <a:t> defendant claims responsibility, is referred by the DA and if the program is completed, charges are dismissed . The benefits to youth and family include no pts on drivers license, no court costs or fines, no attorney fees, no lost time from school or work to attend court, no district court trial or hearing. </a:t>
            </a:r>
          </a:p>
        </p:txBody>
      </p:sp>
      <p:sp>
        <p:nvSpPr>
          <p:cNvPr id="4" name="Slide Number Placeholder 3"/>
          <p:cNvSpPr>
            <a:spLocks noGrp="1"/>
          </p:cNvSpPr>
          <p:nvPr>
            <p:ph type="sldNum" sz="quarter" idx="5"/>
          </p:nvPr>
        </p:nvSpPr>
        <p:spPr/>
        <p:txBody>
          <a:bodyPr/>
          <a:lstStyle/>
          <a:p>
            <a:fld id="{C68286FE-4EEC-4699-9D8D-2B4164649DAA}" type="slidenum">
              <a:rPr lang="en-US" smtClean="0"/>
              <a:t>8</a:t>
            </a:fld>
            <a:endParaRPr lang="en-US" dirty="0"/>
          </a:p>
        </p:txBody>
      </p:sp>
    </p:spTree>
    <p:extLst>
      <p:ext uri="{BB962C8B-B14F-4D97-AF65-F5344CB8AC3E}">
        <p14:creationId xmlns:p14="http://schemas.microsoft.com/office/powerpoint/2010/main" val="343710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RtA implementation—discussion and planning toward restorative justice model expansion, pushing for accessibility to the 16 and 17 year old population to provide diversionary resources to District Attorneys and judges prior to RtA implementation. Sixty (60) counties offered teen courts in FY18-19. Training was offered by the section to support restorative justice models such as  peer circles, sentencing circles, truancy courts, and victim offender mediation models. Note: 56% of referrals to Teen Courts for 16 and 17yos in 2014-15 came from District Court judges and SROs</a:t>
            </a:r>
          </a:p>
        </p:txBody>
      </p:sp>
      <p:sp>
        <p:nvSpPr>
          <p:cNvPr id="4" name="Slide Number Placeholder 3"/>
          <p:cNvSpPr>
            <a:spLocks noGrp="1"/>
          </p:cNvSpPr>
          <p:nvPr>
            <p:ph type="sldNum" sz="quarter" idx="5"/>
          </p:nvPr>
        </p:nvSpPr>
        <p:spPr/>
        <p:txBody>
          <a:bodyPr/>
          <a:lstStyle/>
          <a:p>
            <a:fld id="{C68286FE-4EEC-4699-9D8D-2B4164649DAA}" type="slidenum">
              <a:rPr lang="en-US" smtClean="0"/>
              <a:t>9</a:t>
            </a:fld>
            <a:endParaRPr lang="en-US" dirty="0"/>
          </a:p>
        </p:txBody>
      </p:sp>
    </p:spTree>
    <p:extLst>
      <p:ext uri="{BB962C8B-B14F-4D97-AF65-F5344CB8AC3E}">
        <p14:creationId xmlns:p14="http://schemas.microsoft.com/office/powerpoint/2010/main" val="3350587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bg1"/>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lvl1pPr>
              <a:defRPr>
                <a:solidFill>
                  <a:srgbClr val="FFFFFF"/>
                </a:solidFill>
              </a:defRPr>
            </a:lvl1pPr>
            <a:extLst/>
          </a:lstStyle>
          <a:p>
            <a:fld id="{327A3064-B44E-496E-832F-02BDA61A504D}" type="datetime1">
              <a:rPr lang="en-US" smtClean="0"/>
              <a:t>7/15/2021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17D969-FAF6-4667-9EED-A6C98B22320E}" type="slidenum">
              <a:rPr lang="en-US" smtClean="0"/>
              <a:t>‹#›</a:t>
            </a:fld>
            <a:endParaRPr lang="en-US" dirty="0"/>
          </a:p>
        </p:txBody>
      </p:sp>
    </p:spTree>
    <p:extLst>
      <p:ext uri="{BB962C8B-B14F-4D97-AF65-F5344CB8AC3E}">
        <p14:creationId xmlns:p14="http://schemas.microsoft.com/office/powerpoint/2010/main" val="234100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fld id="{C62FC392-F9A8-498C-A3EA-45B35AC97E75}" type="datetime1">
              <a:rPr lang="en-US" smtClean="0"/>
              <a:t>7/15/2021</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extLst>
      <p:ext uri="{BB962C8B-B14F-4D97-AF65-F5344CB8AC3E}">
        <p14:creationId xmlns:p14="http://schemas.microsoft.com/office/powerpoint/2010/main" val="367557460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ternat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extLst/>
          </a:lstStyle>
          <a:p>
            <a:fld id="{98D2AD20-EA80-42AC-9E08-D15192125D9E}" type="datetime1">
              <a:rPr lang="en-US" smtClean="0"/>
              <a:t>7/15/2021</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extLst/>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6" name="Title 5"/>
          <p:cNvSpPr>
            <a:spLocks noGrp="1"/>
          </p:cNvSpPr>
          <p:nvPr>
            <p:ph type="title"/>
          </p:nvPr>
        </p:nvSpPr>
        <p:spPr/>
        <p:txBody>
          <a:bodyPr rtlCol="0"/>
          <a:lstStyle>
            <a:lvl1pPr>
              <a:defRPr>
                <a:solidFill>
                  <a:schemeClr val="tx1"/>
                </a:solidFill>
              </a:defRPr>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423170301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EC72F-DFC7-434B-BE82-1E30C729FADE}" type="datetime1">
              <a:rPr lang="en-US" smtClean="0"/>
              <a:t>7/15/2021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dirty="0"/>
          </a:p>
        </p:txBody>
      </p:sp>
    </p:spTree>
    <p:extLst>
      <p:ext uri="{BB962C8B-B14F-4D97-AF65-F5344CB8AC3E}">
        <p14:creationId xmlns:p14="http://schemas.microsoft.com/office/powerpoint/2010/main" val="25288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Alternat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0152A-F9C4-4DF1-A818-3517FE584FAE}" type="datetime1">
              <a:rPr lang="en-US" smtClean="0"/>
              <a:t>7/15/2021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17D969-FAF6-4667-9EED-A6C98B22320E}" type="slidenum">
              <a:rPr lang="en-US" smtClean="0"/>
              <a:t>‹#›</a:t>
            </a:fld>
            <a:endParaRPr lang="en-US" dirty="0"/>
          </a:p>
        </p:txBody>
      </p:sp>
    </p:spTree>
    <p:extLst>
      <p:ext uri="{BB962C8B-B14F-4D97-AF65-F5344CB8AC3E}">
        <p14:creationId xmlns:p14="http://schemas.microsoft.com/office/powerpoint/2010/main" val="80252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solidFill>
                  <a:schemeClr val="bg1"/>
                </a:solidFill>
              </a:defRPr>
            </a:lvl1pPr>
            <a:extLst/>
          </a:lstStyle>
          <a:p>
            <a:fld id="{68CA107E-7280-4413-B16C-A3350FF91D59}" type="datetime1">
              <a:rPr lang="en-US" smtClean="0"/>
              <a:t>7/15/2021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190279635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solidFill>
                  <a:srgbClr val="FFC000"/>
                </a:solidFill>
              </a:defRPr>
            </a:lvl1pPr>
            <a:lvl2pPr>
              <a:buNone/>
              <a:defRPr sz="1200"/>
            </a:lvl2pPr>
            <a:lvl3pPr>
              <a:buNone/>
              <a:defRPr sz="1000"/>
            </a:lvl3pPr>
            <a:lvl4pPr>
              <a:buNone/>
              <a:defRPr sz="900"/>
            </a:lvl4pPr>
            <a:lvl5pPr>
              <a:buNone/>
              <a:defRPr sz="900"/>
            </a:lvl5pPr>
            <a:extLst/>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8969376" y="6407944"/>
            <a:ext cx="2560320" cy="365760"/>
          </a:xfrm>
        </p:spPr>
        <p:txBody>
          <a:bodyPr/>
          <a:lstStyle>
            <a:lvl1pPr>
              <a:defRPr>
                <a:solidFill>
                  <a:schemeClr val="bg1"/>
                </a:solidFill>
              </a:defRPr>
            </a:lvl1pPr>
            <a:extLst/>
          </a:lstStyle>
          <a:p>
            <a:fld id="{F75C2DA7-130A-4D62-8985-4DB67A58F5AD}" type="datetime1">
              <a:rPr lang="en-US" smtClean="0"/>
              <a:t>7/15/2021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418407198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386DA974-61C2-455C-B8FC-F2D23D6FE35E}" type="datetime1">
              <a:rPr lang="en-US" smtClean="0"/>
              <a:t>7/15/2021</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bg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266075691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Alternate 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D4578675-C738-4F73-93CC-B2DEA6F893D6}" type="datetime1">
              <a:rPr lang="en-US" smtClean="0"/>
              <a:t>7/15/2021</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tx1"/>
                </a:solidFill>
                <a:effectLst>
                  <a:outerShdw blurRad="50800" dist="25000" dir="5400000" algn="t" rotWithShape="0">
                    <a:prstClr val="black">
                      <a:alpha val="45000"/>
                    </a:prstClr>
                  </a:outerShdw>
                </a:effectLst>
              </a:defRPr>
            </a:lvl1pPr>
            <a:extLst/>
          </a:lstStyle>
          <a:p>
            <a:r>
              <a:rPr kumimoji="0" lang="en-US" dirty="0"/>
              <a:t>Click to edit Master title style</a:t>
            </a:r>
          </a:p>
        </p:txBody>
      </p: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144171992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4371157"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FC9E3694-4F0E-4584-8363-4AA99642D6FE}" type="datetime1">
              <a:rPr lang="en-US" smtClean="0"/>
              <a:t>7/15/2021</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hasCustomPrompt="1"/>
          </p:nvPr>
        </p:nvSpPr>
        <p:spPr>
          <a:xfrm>
            <a:off x="304800" y="4865122"/>
            <a:ext cx="5588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bg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6264800" y="182880"/>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17" name="Text Placeholder 3"/>
          <p:cNvSpPr>
            <a:spLocks noGrp="1"/>
          </p:cNvSpPr>
          <p:nvPr>
            <p:ph type="body" sz="half" idx="14"/>
          </p:nvPr>
        </p:nvSpPr>
        <p:spPr>
          <a:xfrm>
            <a:off x="7518400" y="5449825"/>
            <a:ext cx="4368800" cy="648232"/>
          </a:xfrm>
          <a:noFill/>
        </p:spPr>
        <p:txBody>
          <a:bodyPr lIns="91440" tIns="0" rIns="91440" anchor="t"/>
          <a:lstStyle>
            <a:lvl1pPr marL="0" marR="18288" indent="0" algn="r">
              <a:buNone/>
              <a:defRPr sz="1400">
                <a:solidFill>
                  <a:schemeClr val="bg2">
                    <a:lumMod val="75000"/>
                  </a:schemeClr>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6299200" y="4876800"/>
            <a:ext cx="5588000" cy="566928"/>
          </a:xfrm>
        </p:spPr>
        <p:txBody>
          <a:bodyPr>
            <a:normAutofit/>
          </a:bodyPr>
          <a:lstStyle>
            <a:lvl1pPr marL="109728" marR="0" indent="0" algn="r" rtl="0" eaLnBrk="1" latinLnBrk="0" hangingPunct="1">
              <a:spcBef>
                <a:spcPct val="0"/>
              </a:spcBef>
              <a:buNone/>
              <a:defRPr kumimoji="0" lang="en-US" sz="2400" b="0" kern="1200" dirty="0" smtClean="0">
                <a:solidFill>
                  <a:schemeClr val="bg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156311882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ernate 2 Pictures w/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sp>
        <p:nvSpPr>
          <p:cNvPr id="4" name="Text Placeholder 3"/>
          <p:cNvSpPr>
            <a:spLocks noGrp="1"/>
          </p:cNvSpPr>
          <p:nvPr>
            <p:ph type="body" sz="half" idx="2"/>
          </p:nvPr>
        </p:nvSpPr>
        <p:spPr>
          <a:xfrm>
            <a:off x="1521643" y="5443402"/>
            <a:ext cx="4371157"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2B836991-2FA1-438B-853C-2BB4FD7DB756}" type="datetime1">
              <a:rPr lang="en-US" smtClean="0"/>
              <a:t>7/15/2021</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t>‹#›</a:t>
            </a:fld>
            <a:endParaRPr lang="en-US" dirty="0"/>
          </a:p>
        </p:txBody>
      </p:sp>
      <p:sp>
        <p:nvSpPr>
          <p:cNvPr id="2" name="Title 1"/>
          <p:cNvSpPr>
            <a:spLocks noGrp="1"/>
          </p:cNvSpPr>
          <p:nvPr>
            <p:ph type="title" hasCustomPrompt="1"/>
          </p:nvPr>
        </p:nvSpPr>
        <p:spPr>
          <a:xfrm>
            <a:off x="304800" y="4865122"/>
            <a:ext cx="5588000" cy="562672"/>
          </a:xfrm>
          <a:noFill/>
        </p:spPr>
        <p:txBody>
          <a:bodyPr anchor="t">
            <a:normAutofit/>
            <a:sp3d prstMaterial="softEdge"/>
          </a:bodyPr>
          <a:lstStyle>
            <a:lvl1pPr marR="0" algn="r" rtl="0" eaLnBrk="1" latinLnBrk="0" hangingPunct="1">
              <a:spcBef>
                <a:spcPct val="0"/>
              </a:spcBef>
              <a:buNone/>
              <a:defRPr kumimoji="0" lang="en-US" sz="2400" b="0" kern="1200" dirty="0">
                <a:solidFill>
                  <a:schemeClr val="tx1"/>
                </a:solidFill>
                <a:effectLst>
                  <a:outerShdw blurRad="50800" dist="25000" dir="5400000" algn="t" rotWithShape="0">
                    <a:prstClr val="black">
                      <a:alpha val="45000"/>
                    </a:prstClr>
                  </a:outerShdw>
                </a:effectLst>
                <a:latin typeface="+mj-lt"/>
                <a:ea typeface="+mj-ea"/>
                <a:cs typeface="Arial" pitchFamily="34" charset="0"/>
              </a:defRPr>
            </a:lvl1pPr>
            <a:extLst/>
          </a:lstStyle>
          <a:p>
            <a:r>
              <a:rPr kumimoji="0" lang="en-US" dirty="0"/>
              <a:t>Click to add title</a:t>
            </a:r>
          </a:p>
        </p:txBody>
      </p:sp>
      <p:sp>
        <p:nvSpPr>
          <p:cNvPr id="14" name="Picture Placeholder 2"/>
          <p:cNvSpPr>
            <a:spLocks noGrp="1"/>
          </p:cNvSpPr>
          <p:nvPr>
            <p:ph type="pic" idx="13"/>
          </p:nvPr>
        </p:nvSpPr>
        <p:spPr>
          <a:xfrm>
            <a:off x="6264800" y="182880"/>
            <a:ext cx="55880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17" name="Text Placeholder 3"/>
          <p:cNvSpPr>
            <a:spLocks noGrp="1"/>
          </p:cNvSpPr>
          <p:nvPr>
            <p:ph type="body" sz="half" idx="14"/>
          </p:nvPr>
        </p:nvSpPr>
        <p:spPr>
          <a:xfrm>
            <a:off x="7518400" y="5449825"/>
            <a:ext cx="4368800" cy="648232"/>
          </a:xfrm>
          <a:noFill/>
        </p:spPr>
        <p:txBody>
          <a:bodyPr lIns="91440" tIns="0" rIns="91440" anchor="t"/>
          <a:lstStyle>
            <a:lvl1pPr marL="0" marR="18288" indent="0" algn="r">
              <a:buNone/>
              <a:defRPr sz="1400">
                <a:solidFill>
                  <a:srgbClr val="FFC000"/>
                </a:solidFill>
              </a:defRPr>
            </a:lvl1pPr>
            <a:lvl2pPr>
              <a:defRPr sz="1200"/>
            </a:lvl2pPr>
            <a:lvl3pPr>
              <a:defRPr sz="1000"/>
            </a:lvl3pPr>
            <a:lvl4pPr>
              <a:defRPr sz="900"/>
            </a:lvl4pPr>
            <a:lvl5pPr>
              <a:defRPr sz="900"/>
            </a:lvl5pPr>
            <a:extLst/>
          </a:lstStyle>
          <a:p>
            <a:pPr lvl="0" eaLnBrk="1" latinLnBrk="0" hangingPunct="1"/>
            <a:r>
              <a:rPr kumimoji="0" lang="en-US" dirty="0"/>
              <a:t>Click to edit Master text styles</a:t>
            </a:r>
          </a:p>
        </p:txBody>
      </p:sp>
      <p:sp>
        <p:nvSpPr>
          <p:cNvPr id="22" name="Text Placeholder 21"/>
          <p:cNvSpPr>
            <a:spLocks noGrp="1"/>
          </p:cNvSpPr>
          <p:nvPr>
            <p:ph type="body" sz="quarter" idx="15" hasCustomPrompt="1"/>
          </p:nvPr>
        </p:nvSpPr>
        <p:spPr>
          <a:xfrm>
            <a:off x="6299200" y="4876800"/>
            <a:ext cx="5588000" cy="566928"/>
          </a:xfrm>
        </p:spPr>
        <p:txBody>
          <a:bodyPr>
            <a:normAutofit/>
          </a:bodyPr>
          <a:lstStyle>
            <a:lvl1pPr marL="109728" marR="0" indent="0" algn="r" rtl="0" eaLnBrk="1" latinLnBrk="0" hangingPunct="1">
              <a:spcBef>
                <a:spcPct val="0"/>
              </a:spcBef>
              <a:buNone/>
              <a:defRPr kumimoji="0" lang="en-US" sz="2400" b="0" kern="1200" dirty="0" smtClean="0">
                <a:solidFill>
                  <a:schemeClr val="tx1"/>
                </a:solidFill>
                <a:effectLst>
                  <a:outerShdw blurRad="50800" dist="25000" dir="5400000" algn="t" rotWithShape="0">
                    <a:prstClr val="black">
                      <a:alpha val="45000"/>
                    </a:prstClr>
                  </a:outerShdw>
                </a:effectLst>
                <a:latin typeface="+mj-lt"/>
                <a:ea typeface="+mj-ea"/>
                <a:cs typeface="Arial" pitchFamily="34" charset="0"/>
              </a:defRPr>
            </a:lvl1pPr>
          </a:lstStyle>
          <a:p>
            <a:pPr lvl="0"/>
            <a:r>
              <a:rPr kumimoji="0" lang="en-US" dirty="0"/>
              <a:t>Click to add title</a:t>
            </a:r>
            <a:endParaRPr lang="en-US" dirty="0"/>
          </a:p>
        </p:txBody>
      </p:sp>
    </p:spTree>
    <p:extLst>
      <p:ext uri="{BB962C8B-B14F-4D97-AF65-F5344CB8AC3E}">
        <p14:creationId xmlns:p14="http://schemas.microsoft.com/office/powerpoint/2010/main" val="242348110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sp>
        <p:nvSpPr>
          <p:cNvPr id="30" name="Date Placeholder 29"/>
          <p:cNvSpPr>
            <a:spLocks noGrp="1"/>
          </p:cNvSpPr>
          <p:nvPr>
            <p:ph type="dt" sz="half" idx="10"/>
          </p:nvPr>
        </p:nvSpPr>
        <p:spPr/>
        <p:txBody>
          <a:bodyPr/>
          <a:lstStyle>
            <a:lvl1pPr>
              <a:defRPr>
                <a:solidFill>
                  <a:schemeClr val="tx1"/>
                </a:solidFill>
              </a:defRPr>
            </a:lvl1pPr>
            <a:extLst/>
          </a:lstStyle>
          <a:p>
            <a:fld id="{E1671EEF-5380-486B-AFB6-8E467F3363B4}" type="datetime1">
              <a:rPr lang="en-US" smtClean="0"/>
              <a:t>7/15/2021</a:t>
            </a:fld>
            <a:endParaRPr lang="en-US" dirty="0"/>
          </a:p>
        </p:txBody>
      </p:sp>
      <p:sp>
        <p:nvSpPr>
          <p:cNvPr id="19" name="Footer Placeholder 18"/>
          <p:cNvSpPr>
            <a:spLocks noGrp="1"/>
          </p:cNvSpPr>
          <p:nvPr>
            <p:ph type="ftr" sz="quarter" idx="11"/>
          </p:nvPr>
        </p:nvSpPr>
        <p:spPr/>
        <p:txBody>
          <a:bodyPr/>
          <a:lstStyle>
            <a:lvl1pPr>
              <a:defRPr>
                <a:solidFill>
                  <a:schemeClr val="tx1"/>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1489435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832AA4E-49F5-42DE-B094-0707986980B0}" type="datetime1">
              <a:rPr lang="en-US" smtClean="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Tree>
    <p:extLst>
      <p:ext uri="{BB962C8B-B14F-4D97-AF65-F5344CB8AC3E}">
        <p14:creationId xmlns:p14="http://schemas.microsoft.com/office/powerpoint/2010/main" val="184159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5FFDF13-F68B-4E59-979F-59DD040A00DF}" type="datetime1">
              <a:rPr lang="en-US" smtClean="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Tree>
    <p:extLst>
      <p:ext uri="{BB962C8B-B14F-4D97-AF65-F5344CB8AC3E}">
        <p14:creationId xmlns:p14="http://schemas.microsoft.com/office/powerpoint/2010/main" val="2958151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78906"/>
            <a:ext cx="2743200" cy="365125"/>
          </a:xfrm>
        </p:spPr>
        <p:txBody>
          <a:bodyPr/>
          <a:lstStyle/>
          <a:p>
            <a:fld id="{FB011008-7F8E-4993-AA9D-4DAAF32C80DD}" type="datetime1">
              <a:rPr lang="en-US" smtClean="0"/>
              <a:t>7/15/2021</a:t>
            </a:fld>
            <a:endParaRPr lang="en-US" dirty="0"/>
          </a:p>
        </p:txBody>
      </p:sp>
      <p:sp>
        <p:nvSpPr>
          <p:cNvPr id="5" name="Footer Placeholder 4"/>
          <p:cNvSpPr>
            <a:spLocks noGrp="1"/>
          </p:cNvSpPr>
          <p:nvPr>
            <p:ph type="ftr" sz="quarter" idx="11"/>
          </p:nvPr>
        </p:nvSpPr>
        <p:spPr>
          <a:xfrm>
            <a:off x="4038600" y="6478906"/>
            <a:ext cx="4114800" cy="365125"/>
          </a:xfrm>
        </p:spPr>
        <p:txBody>
          <a:bodyPr/>
          <a:lstStyle/>
          <a:p>
            <a:endParaRPr lang="en-US" dirty="0"/>
          </a:p>
        </p:txBody>
      </p:sp>
      <p:pic>
        <p:nvPicPr>
          <p:cNvPr id="10" name="Picture 9"/>
          <p:cNvPicPr>
            <a:picLocks noChangeAspect="1"/>
          </p:cNvPicPr>
          <p:nvPr userDrawn="1"/>
        </p:nvPicPr>
        <p:blipFill>
          <a:blip r:embed="rId2"/>
          <a:stretch>
            <a:fillRect/>
          </a:stretch>
        </p:blipFill>
        <p:spPr>
          <a:xfrm>
            <a:off x="254000" y="388502"/>
            <a:ext cx="11938000" cy="771525"/>
          </a:xfrm>
          <a:prstGeom prst="rect">
            <a:avLst/>
          </a:prstGeom>
        </p:spPr>
      </p:pic>
      <p:sp>
        <p:nvSpPr>
          <p:cNvPr id="6" name="Slide Number Placeholder 5"/>
          <p:cNvSpPr>
            <a:spLocks noGrp="1"/>
          </p:cNvSpPr>
          <p:nvPr>
            <p:ph type="sldNum" sz="quarter" idx="12"/>
          </p:nvPr>
        </p:nvSpPr>
        <p:spPr>
          <a:xfrm>
            <a:off x="8610600" y="6478907"/>
            <a:ext cx="3378200" cy="365125"/>
          </a:xfrm>
        </p:spPr>
        <p:txBody>
          <a:bodyPr/>
          <a:lstStyle>
            <a:lvl1pPr algn="r">
              <a:defRPr/>
            </a:lvl1pPr>
          </a:lstStyle>
          <a:p>
            <a:fld id="{D57F1E4F-1CFF-5643-939E-217C01CDF565}" type="slidenum">
              <a:rPr lang="en-US" smtClean="0"/>
              <a:pPr/>
              <a:t>‹#›</a:t>
            </a:fld>
            <a:endParaRPr lang="en-US" dirty="0"/>
          </a:p>
        </p:txBody>
      </p:sp>
      <p:sp>
        <p:nvSpPr>
          <p:cNvPr id="7" name="Text Placeholder 2"/>
          <p:cNvSpPr>
            <a:spLocks noGrp="1"/>
          </p:cNvSpPr>
          <p:nvPr>
            <p:ph type="body" idx="1" hasCustomPrompt="1"/>
          </p:nvPr>
        </p:nvSpPr>
        <p:spPr>
          <a:xfrm>
            <a:off x="1459707" y="487680"/>
            <a:ext cx="10102373" cy="518160"/>
          </a:xfrm>
        </p:spPr>
        <p:txBody>
          <a:bodyPr anchor="b"/>
          <a:lstStyle>
            <a:lvl1pPr marL="0" indent="0" algn="l">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a:t>
            </a:r>
          </a:p>
        </p:txBody>
      </p:sp>
      <p:sp>
        <p:nvSpPr>
          <p:cNvPr id="11" name="Text Placeholder 10">
            <a:extLst>
              <a:ext uri="{FF2B5EF4-FFF2-40B4-BE49-F238E27FC236}">
                <a16:creationId xmlns:a16="http://schemas.microsoft.com/office/drawing/2014/main" id="{C9DCD739-562C-4795-BFC7-E5622B5C033F}"/>
              </a:ext>
            </a:extLst>
          </p:cNvPr>
          <p:cNvSpPr>
            <a:spLocks noGrp="1"/>
          </p:cNvSpPr>
          <p:nvPr>
            <p:ph type="body" sz="quarter" idx="13"/>
          </p:nvPr>
        </p:nvSpPr>
        <p:spPr>
          <a:xfrm>
            <a:off x="929217" y="1259205"/>
            <a:ext cx="10587567"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243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78906"/>
            <a:ext cx="2743200" cy="365125"/>
          </a:xfrm>
        </p:spPr>
        <p:txBody>
          <a:bodyPr/>
          <a:lstStyle/>
          <a:p>
            <a:fld id="{FB011008-7F8E-4993-AA9D-4DAAF32C80DD}" type="datetime1">
              <a:rPr lang="en-US" smtClean="0"/>
              <a:t>7/15/2021</a:t>
            </a:fld>
            <a:endParaRPr lang="en-US" dirty="0"/>
          </a:p>
        </p:txBody>
      </p:sp>
      <p:sp>
        <p:nvSpPr>
          <p:cNvPr id="5" name="Footer Placeholder 4"/>
          <p:cNvSpPr>
            <a:spLocks noGrp="1"/>
          </p:cNvSpPr>
          <p:nvPr>
            <p:ph type="ftr" sz="quarter" idx="11"/>
          </p:nvPr>
        </p:nvSpPr>
        <p:spPr>
          <a:xfrm>
            <a:off x="4038600" y="6478906"/>
            <a:ext cx="4114800" cy="365125"/>
          </a:xfrm>
        </p:spPr>
        <p:txBody>
          <a:bodyPr/>
          <a:lstStyle/>
          <a:p>
            <a:endParaRPr lang="en-US" dirty="0"/>
          </a:p>
        </p:txBody>
      </p:sp>
      <p:pic>
        <p:nvPicPr>
          <p:cNvPr id="10" name="Picture 9"/>
          <p:cNvPicPr>
            <a:picLocks noChangeAspect="1"/>
          </p:cNvPicPr>
          <p:nvPr userDrawn="1"/>
        </p:nvPicPr>
        <p:blipFill>
          <a:blip r:embed="rId2"/>
          <a:stretch>
            <a:fillRect/>
          </a:stretch>
        </p:blipFill>
        <p:spPr>
          <a:xfrm>
            <a:off x="254000" y="388502"/>
            <a:ext cx="11938000" cy="771525"/>
          </a:xfrm>
          <a:prstGeom prst="rect">
            <a:avLst/>
          </a:prstGeom>
        </p:spPr>
      </p:pic>
      <p:sp>
        <p:nvSpPr>
          <p:cNvPr id="6" name="Slide Number Placeholder 5"/>
          <p:cNvSpPr>
            <a:spLocks noGrp="1"/>
          </p:cNvSpPr>
          <p:nvPr>
            <p:ph type="sldNum" sz="quarter" idx="12"/>
          </p:nvPr>
        </p:nvSpPr>
        <p:spPr>
          <a:xfrm>
            <a:off x="8610600" y="6478907"/>
            <a:ext cx="3378200" cy="365125"/>
          </a:xfrm>
        </p:spPr>
        <p:txBody>
          <a:bodyPr/>
          <a:lstStyle>
            <a:lvl1pPr algn="r">
              <a:defRPr/>
            </a:lvl1pPr>
          </a:lstStyle>
          <a:p>
            <a:fld id="{D57F1E4F-1CFF-5643-939E-217C01CDF565}" type="slidenum">
              <a:rPr lang="en-US" smtClean="0"/>
              <a:pPr/>
              <a:t>‹#›</a:t>
            </a:fld>
            <a:endParaRPr lang="en-US" dirty="0"/>
          </a:p>
        </p:txBody>
      </p:sp>
      <p:sp>
        <p:nvSpPr>
          <p:cNvPr id="7" name="Text Placeholder 2"/>
          <p:cNvSpPr>
            <a:spLocks noGrp="1"/>
          </p:cNvSpPr>
          <p:nvPr>
            <p:ph type="body" idx="1" hasCustomPrompt="1"/>
          </p:nvPr>
        </p:nvSpPr>
        <p:spPr>
          <a:xfrm>
            <a:off x="1459707" y="487680"/>
            <a:ext cx="10102373" cy="518160"/>
          </a:xfrm>
        </p:spPr>
        <p:txBody>
          <a:bodyPr anchor="b"/>
          <a:lstStyle>
            <a:lvl1pPr marL="0" indent="0" algn="l">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a:t>
            </a:r>
          </a:p>
        </p:txBody>
      </p:sp>
      <p:sp>
        <p:nvSpPr>
          <p:cNvPr id="11" name="Text Placeholder 10">
            <a:extLst>
              <a:ext uri="{FF2B5EF4-FFF2-40B4-BE49-F238E27FC236}">
                <a16:creationId xmlns:a16="http://schemas.microsoft.com/office/drawing/2014/main" id="{C9DCD739-562C-4795-BFC7-E5622B5C033F}"/>
              </a:ext>
            </a:extLst>
          </p:cNvPr>
          <p:cNvSpPr>
            <a:spLocks noGrp="1"/>
          </p:cNvSpPr>
          <p:nvPr>
            <p:ph type="body" sz="quarter" idx="13"/>
          </p:nvPr>
        </p:nvSpPr>
        <p:spPr>
          <a:xfrm>
            <a:off x="929217" y="1259205"/>
            <a:ext cx="10587567" cy="485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59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F1570-8B2D-4A43-9AD1-FD82B9A37F4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extBox 5">
            <a:extLst>
              <a:ext uri="{FF2B5EF4-FFF2-40B4-BE49-F238E27FC236}">
                <a16:creationId xmlns:a16="http://schemas.microsoft.com/office/drawing/2014/main" id="{10B67061-E4AF-44BA-83C7-D5CEB8D13AC0}"/>
              </a:ext>
            </a:extLst>
          </p:cNvPr>
          <p:cNvSpPr txBox="1"/>
          <p:nvPr userDrawn="1"/>
        </p:nvSpPr>
        <p:spPr>
          <a:xfrm>
            <a:off x="2" y="3044281"/>
            <a:ext cx="12191997" cy="769441"/>
          </a:xfrm>
          <a:prstGeom prst="rect">
            <a:avLst/>
          </a:prstGeom>
          <a:solidFill>
            <a:srgbClr val="0C4169"/>
          </a:solidFill>
        </p:spPr>
        <p:txBody>
          <a:bodyPr wrap="square" rtlCol="0">
            <a:spAutoFit/>
          </a:bodyPr>
          <a:lstStyle/>
          <a:p>
            <a:pPr algn="ctr"/>
            <a:endParaRPr lang="en-US" sz="4400" dirty="0">
              <a:solidFill>
                <a:schemeClr val="bg1"/>
              </a:solidFill>
              <a:latin typeface="Arial Black" panose="020B0A04020102020204" pitchFamily="34" charset="0"/>
            </a:endParaRPr>
          </a:p>
        </p:txBody>
      </p:sp>
      <p:sp>
        <p:nvSpPr>
          <p:cNvPr id="8" name="Text Placeholder 7">
            <a:extLst>
              <a:ext uri="{FF2B5EF4-FFF2-40B4-BE49-F238E27FC236}">
                <a16:creationId xmlns:a16="http://schemas.microsoft.com/office/drawing/2014/main" id="{CBDB435D-3118-4BB8-A405-7E5A2447A643}"/>
              </a:ext>
            </a:extLst>
          </p:cNvPr>
          <p:cNvSpPr>
            <a:spLocks noGrp="1"/>
          </p:cNvSpPr>
          <p:nvPr>
            <p:ph type="body" sz="quarter" idx="13" hasCustomPrompt="1"/>
          </p:nvPr>
        </p:nvSpPr>
        <p:spPr>
          <a:xfrm>
            <a:off x="98698" y="3128829"/>
            <a:ext cx="11994605" cy="704850"/>
          </a:xfrm>
        </p:spPr>
        <p:txBody>
          <a:bodyPr/>
          <a:lstStyle>
            <a:lvl1pPr marL="0" indent="0" algn="ctr">
              <a:buNone/>
              <a:defRPr sz="4400">
                <a:solidFill>
                  <a:schemeClr val="bg1"/>
                </a:solidFill>
                <a:latin typeface="Arial Black" panose="020B0A04020102020204" pitchFamily="34" charset="0"/>
              </a:defRPr>
            </a:lvl1pPr>
            <a:lvl2pPr marL="457200" indent="0">
              <a:buNone/>
              <a:defRPr/>
            </a:lvl2pPr>
          </a:lstStyle>
          <a:p>
            <a:pPr lvl="0"/>
            <a:r>
              <a:rPr lang="en-US" dirty="0"/>
              <a:t>Section Title</a:t>
            </a:r>
          </a:p>
        </p:txBody>
      </p:sp>
    </p:spTree>
    <p:extLst>
      <p:ext uri="{BB962C8B-B14F-4D97-AF65-F5344CB8AC3E}">
        <p14:creationId xmlns:p14="http://schemas.microsoft.com/office/powerpoint/2010/main" val="1776235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FF9A29-69D3-4FD2-9A5A-0ECE2EF536FE}"/>
              </a:ext>
            </a:extLst>
          </p:cNvPr>
          <p:cNvSpPr/>
          <p:nvPr userDrawn="1"/>
        </p:nvSpPr>
        <p:spPr>
          <a:xfrm>
            <a:off x="8897127" y="0"/>
            <a:ext cx="2032000" cy="6858000"/>
          </a:xfrm>
          <a:prstGeom prst="rect">
            <a:avLst/>
          </a:prstGeom>
          <a:solidFill>
            <a:srgbClr val="0C4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hlinkClick r:id="" action="ppaction://noaction"/>
            <a:extLst>
              <a:ext uri="{FF2B5EF4-FFF2-40B4-BE49-F238E27FC236}">
                <a16:creationId xmlns:a16="http://schemas.microsoft.com/office/drawing/2014/main" id="{EC2C4885-CE86-4010-894E-EB6CEA7ED1C0}"/>
              </a:ext>
            </a:extLst>
          </p:cNvPr>
          <p:cNvSpPr/>
          <p:nvPr userDrawn="1"/>
        </p:nvSpPr>
        <p:spPr>
          <a:xfrm>
            <a:off x="4809221" y="2644170"/>
            <a:ext cx="6908799" cy="1569660"/>
          </a:xfrm>
          <a:prstGeom prst="rect">
            <a:avLst/>
          </a:prstGeom>
        </p:spPr>
        <p:txBody>
          <a:bodyPr wrap="square">
            <a:spAutoFit/>
          </a:bodyPr>
          <a:lstStyle/>
          <a:p>
            <a:r>
              <a:rPr lang="en-US" sz="9600" b="1" dirty="0">
                <a:solidFill>
                  <a:srgbClr val="0C4169"/>
                </a:solidFill>
                <a:latin typeface="Century Gothic" panose="020B0502020202020204" pitchFamily="34" charset="0"/>
                <a:ea typeface="Calibri" panose="020F0502020204030204" pitchFamily="34" charset="0"/>
                <a:cs typeface="Adobe Arabic" panose="02040503050201020203" pitchFamily="18" charset="-78"/>
              </a:rPr>
              <a:t>A</a:t>
            </a:r>
            <a:r>
              <a:rPr lang="en-US" sz="9600" b="1" cap="small" dirty="0">
                <a:solidFill>
                  <a:srgbClr val="0C4169"/>
                </a:solidFill>
                <a:latin typeface="Century Gothic" panose="020B0502020202020204" pitchFamily="34" charset="0"/>
                <a:ea typeface="Calibri" panose="020F0502020204030204" pitchFamily="34" charset="0"/>
                <a:cs typeface="Adobe Arabic" panose="02040503050201020203" pitchFamily="18" charset="-78"/>
              </a:rPr>
              <a:t>dva</a:t>
            </a:r>
            <a:r>
              <a:rPr lang="en-US" sz="9600" b="1" cap="small" dirty="0">
                <a:solidFill>
                  <a:schemeClr val="bg1"/>
                </a:solidFill>
                <a:latin typeface="Century Gothic" panose="020B0502020202020204" pitchFamily="34" charset="0"/>
                <a:ea typeface="Calibri" panose="020F0502020204030204" pitchFamily="34" charset="0"/>
                <a:cs typeface="Adobe Arabic" panose="02040503050201020203" pitchFamily="18" charset="-78"/>
              </a:rPr>
              <a:t>nc</a:t>
            </a:r>
            <a:r>
              <a:rPr lang="en-US" sz="9600" b="1" cap="small" dirty="0">
                <a:solidFill>
                  <a:srgbClr val="0C4169"/>
                </a:solidFill>
                <a:latin typeface="Century Gothic" panose="020B0502020202020204" pitchFamily="34" charset="0"/>
                <a:ea typeface="Calibri" panose="020F0502020204030204" pitchFamily="34" charset="0"/>
                <a:cs typeface="Adobe Arabic" panose="02040503050201020203" pitchFamily="18" charset="-78"/>
              </a:rPr>
              <a:t>e</a:t>
            </a:r>
            <a:endParaRPr lang="en-US" sz="2800" dirty="0">
              <a:solidFill>
                <a:srgbClr val="0C4169"/>
              </a:solidFill>
            </a:endParaRPr>
          </a:p>
        </p:txBody>
      </p:sp>
    </p:spTree>
    <p:extLst>
      <p:ext uri="{BB962C8B-B14F-4D97-AF65-F5344CB8AC3E}">
        <p14:creationId xmlns:p14="http://schemas.microsoft.com/office/powerpoint/2010/main" val="198717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6E77EE-5059-4652-87B5-90132B6E248D}" type="datetime1">
              <a:rPr lang="en-US" smtClean="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00551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58346BA8-32D5-4FF6-A5B6-E8669086E22B}" type="datetime1">
              <a:rPr lang="en-US" smtClean="0"/>
              <a:t>7/15/2021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7D969-FAF6-4667-9EED-A6C98B22320E}" type="slidenum">
              <a:rPr lang="en-US" smtClean="0"/>
              <a:t>‹#›</a:t>
            </a:fld>
            <a:endParaRPr lang="en-US" dirty="0"/>
          </a:p>
        </p:txBody>
      </p:sp>
      <p:sp>
        <p:nvSpPr>
          <p:cNvPr id="7" name="Title 6"/>
          <p:cNvSpPr>
            <a:spLocks noGrp="1"/>
          </p:cNvSpPr>
          <p:nvPr>
            <p:ph type="title"/>
          </p:nvPr>
        </p:nvSpPr>
        <p:spPr/>
        <p:txBody>
          <a:bodyPr rtlCol="0"/>
          <a:lstStyle>
            <a:lvl1pPr>
              <a:defRPr>
                <a:solidFill>
                  <a:schemeClr val="bg1"/>
                </a:solidFill>
              </a:defRPr>
            </a:lvl1pPr>
            <a:extLst/>
          </a:lstStyle>
          <a:p>
            <a:r>
              <a:rPr kumimoji="0" lang="en-US" dirty="0"/>
              <a:t>Click to edit Master title style</a:t>
            </a:r>
          </a:p>
        </p:txBody>
      </p:sp>
    </p:spTree>
    <p:extLst>
      <p:ext uri="{BB962C8B-B14F-4D97-AF65-F5344CB8AC3E}">
        <p14:creationId xmlns:p14="http://schemas.microsoft.com/office/powerpoint/2010/main" val="408304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solidFill>
                  <a:schemeClr val="bg2"/>
                </a:solidFill>
                <a:effectLst>
                  <a:outerShdw blurRad="31750" dist="25400" dir="5400000" algn="tl" rotWithShape="0">
                    <a:srgbClr val="000000">
                      <a:alpha val="25000"/>
                    </a:srgbClr>
                  </a:outerShdw>
                </a:effectLst>
              </a:defRPr>
            </a:lvl1pPr>
            <a:extLst/>
          </a:lstStyle>
          <a:p>
            <a:r>
              <a:rPr kumimoji="0" lang="en-US"/>
              <a:t>Click to edit Master title style</a:t>
            </a:r>
            <a:endParaRPr kumimoji="0" lang="en-US" dirty="0"/>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extLst/>
          </a:lstStyle>
          <a:p>
            <a:fld id="{26BF4CF2-8FB3-4F0C-9B00-7E6C7CA6F4A3}" type="datetime1">
              <a:rPr lang="en-US" smtClean="0"/>
              <a:t>7/15/2021</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extLst/>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dirty="0"/>
          </a:p>
        </p:txBody>
      </p:sp>
    </p:spTree>
    <p:extLst>
      <p:ext uri="{BB962C8B-B14F-4D97-AF65-F5344CB8AC3E}">
        <p14:creationId xmlns:p14="http://schemas.microsoft.com/office/powerpoint/2010/main" val="7345380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1481329"/>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DB92383-9ED5-4CF8-A967-872801359B88}" type="datetime1">
              <a:rPr lang="en-US" smtClean="0"/>
              <a:t>7/15/2021</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bg2"/>
                </a:solidFill>
              </a:defRPr>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97141341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Alternat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6197600" y="1481329"/>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462D82D-D35A-46A4-8A65-1AC5B2269F0E}" type="datetime1">
              <a:rPr lang="en-US" smtClean="0"/>
              <a:t>7/15/2021</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17D969-FAF6-4667-9EED-A6C98B22320E}" type="slidenum">
              <a:rPr lang="en-US" smtClean="0"/>
              <a:pPr/>
              <a:t>‹#›</a:t>
            </a:fld>
            <a:endParaRPr lang="en-US" dirty="0"/>
          </a:p>
        </p:txBody>
      </p:sp>
      <p:sp>
        <p:nvSpPr>
          <p:cNvPr id="8" name="Title 7"/>
          <p:cNvSpPr>
            <a:spLocks noGrp="1"/>
          </p:cNvSpPr>
          <p:nvPr>
            <p:ph type="title"/>
          </p:nvPr>
        </p:nvSpPr>
        <p:spPr/>
        <p:txBody>
          <a:bodyPr rtlCol="0"/>
          <a:lstStyle>
            <a:lvl1pPr>
              <a:defRPr>
                <a:solidFill>
                  <a:schemeClr val="tx1"/>
                </a:solidFill>
              </a:defRPr>
            </a:lvl1pPr>
            <a:extLst/>
          </a:lstStyle>
          <a:p>
            <a:r>
              <a:rPr kumimoji="0" lang="en-US" dirty="0"/>
              <a:t>Click to edit Master title style</a:t>
            </a:r>
          </a:p>
        </p:txBody>
      </p:sp>
    </p:spTree>
    <p:extLst>
      <p:ext uri="{BB962C8B-B14F-4D97-AF65-F5344CB8AC3E}">
        <p14:creationId xmlns:p14="http://schemas.microsoft.com/office/powerpoint/2010/main" val="254358263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2578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2578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737306"/>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5"/>
          <p:cNvSpPr>
            <a:spLocks noGrp="1"/>
          </p:cNvSpPr>
          <p:nvPr>
            <p:ph sz="quarter" idx="4"/>
          </p:nvPr>
        </p:nvSpPr>
        <p:spPr>
          <a:xfrm>
            <a:off x="6193368" y="1444295"/>
            <a:ext cx="5389033" cy="3737306"/>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fld id="{3F73E84C-9EFC-4EF0-909E-C643651F8B00}" type="datetime1">
              <a:rPr lang="en-US" smtClean="0"/>
              <a:t>7/15/2021</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310310956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Alternate 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solidFill>
                  <a:schemeClr val="bg1"/>
                </a:solidFill>
              </a:defRPr>
            </a:lvl1pPr>
            <a:extLst/>
          </a:lstStyle>
          <a:p>
            <a:r>
              <a:rPr kumimoji="0" lang="en-US" dirty="0"/>
              <a:t>Click to edit Master title style</a:t>
            </a:r>
          </a:p>
        </p:txBody>
      </p:sp>
      <p:sp>
        <p:nvSpPr>
          <p:cNvPr id="3" name="Text Placeholder 2"/>
          <p:cNvSpPr>
            <a:spLocks noGrp="1"/>
          </p:cNvSpPr>
          <p:nvPr>
            <p:ph type="body" idx="1"/>
          </p:nvPr>
        </p:nvSpPr>
        <p:spPr>
          <a:xfrm>
            <a:off x="609600" y="52578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2578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737306"/>
          </a:xfrm>
          <a:ln>
            <a:noFill/>
            <a:prstDash val="sysDash"/>
            <a:miter lim="800000"/>
          </a:ln>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6193368" y="1444295"/>
            <a:ext cx="5389033" cy="3737306"/>
          </a:xfrm>
          <a:ln>
            <a:noFill/>
            <a:prstDash val="sysDash"/>
            <a:miter lim="800000"/>
          </a:ln>
        </p:spPr>
        <p:txBody>
          <a:bodyPr/>
          <a:lstStyle>
            <a:lvl1pPr>
              <a:spcBef>
                <a:spcPts val="0"/>
              </a:spcBef>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lvl1pPr>
              <a:defRPr>
                <a:solidFill>
                  <a:schemeClr val="bg1"/>
                </a:solidFill>
              </a:defRPr>
            </a:lvl1pPr>
            <a:extLst/>
          </a:lstStyle>
          <a:p>
            <a:fld id="{FC2E6489-681A-4D3E-AD04-9992D9D4DF72}" type="datetime1">
              <a:rPr lang="en-US" smtClean="0"/>
              <a:t>7/15/2021</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extLst/>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101384186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bg1"/>
                </a:solidFill>
              </a:defRPr>
            </a:lvl1pPr>
            <a:extLst/>
          </a:lstStyle>
          <a:p>
            <a:fld id="{0003ECDE-615A-473A-8B02-29E2F6F5637A}" type="datetime1">
              <a:rPr lang="en-US" smtClean="0"/>
              <a:t>7/15/2021</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bg1"/>
                </a:solidFill>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bg1"/>
                </a:solidFill>
              </a:defRPr>
            </a:lvl1pPr>
            <a:extLst/>
          </a:lstStyle>
          <a:p>
            <a:fld id="{5217D969-FAF6-4667-9EED-A6C98B22320E}" type="slidenum">
              <a:rPr lang="en-US" smtClean="0"/>
              <a:pPr/>
              <a:t>‹#›</a:t>
            </a:fld>
            <a:endParaRPr lang="en-US" dirty="0"/>
          </a:p>
        </p:txBody>
      </p:sp>
    </p:spTree>
    <p:extLst>
      <p:ext uri="{BB962C8B-B14F-4D97-AF65-F5344CB8AC3E}">
        <p14:creationId xmlns:p14="http://schemas.microsoft.com/office/powerpoint/2010/main" val="338175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65" r:id="rId23"/>
    <p:sldLayoutId id="2147483662" r:id="rId24"/>
    <p:sldLayoutId id="2147483663" r:id="rId25"/>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Arial" pitchFamily="34" charset="0"/>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eL_LDuWsm80"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youtu.be/tYHTa-sBxJI" TargetMode="External"/><Relationship Id="rId4" Type="http://schemas.openxmlformats.org/officeDocument/2006/relationships/hyperlink" Target="https://urldefense.com/v3/__https:/nam10.safelinks.protection.outlook.com/?url=https*3A*2F*2Fvimeo.com*2F546161986*2Fbbcdfd446f&amp;data=04*7C01*7Cdhardesty*40eckerd.org*7C72286e0d509c4dd7212f08d91a358a00*7Ce138980769ff4bbaacf2e8ba3735a1f6*7C1*7C0*7C637569639565480783*7CUnknown*7CTWFpbGZsb3d8eyJWIjoiMC4wLjAwMDAiLCJQIjoiV2luMzIiLCJBTiI6Ik1haWwiLCJXVCI6Mn0*3D*7C1000&amp;sdata=gTvAwG8dv7i6DV3Qjbmh*2BwZyo6fL80cIjM1pLA*2BnzCI*3D&amp;reserved=0__;JSUlJSUlJSUlJSUlJSUlJSUlJSU!!HYmSToo!IJ1H1WaaOKDwFzwnzIrkdzzgzhLQOUd_wXTP5-WPHL1P6VRX5Bf200XINd_r4llmbmpG4i7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Cindy.Porterfield@ncdps.gov"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justicepolicy.org/wp-content/uploads/2021/06/raisetheage.fullreport.pdf" TargetMode="External"/><Relationship Id="rId4" Type="http://schemas.openxmlformats.org/officeDocument/2006/relationships/hyperlink" Target="https://www.sentencingproject.org/publications/bringing-more-teens-home-raising-the-age-without-expanding-secure-confinement-in-the-youth-justice-syste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76513-2889-4E2B-9B84-45D96F4FADD9}"/>
              </a:ext>
            </a:extLst>
          </p:cNvPr>
          <p:cNvSpPr>
            <a:spLocks noGrp="1"/>
          </p:cNvSpPr>
          <p:nvPr>
            <p:ph type="ctrTitle"/>
          </p:nvPr>
        </p:nvSpPr>
        <p:spPr/>
        <p:txBody>
          <a:bodyPr>
            <a:normAutofit/>
          </a:bodyPr>
          <a:lstStyle/>
          <a:p>
            <a:r>
              <a:rPr lang="en-US" dirty="0"/>
              <a:t>Juvenile Community Programs</a:t>
            </a:r>
          </a:p>
        </p:txBody>
      </p:sp>
      <p:sp>
        <p:nvSpPr>
          <p:cNvPr id="3" name="Subtitle 2">
            <a:extLst>
              <a:ext uri="{FF2B5EF4-FFF2-40B4-BE49-F238E27FC236}">
                <a16:creationId xmlns:a16="http://schemas.microsoft.com/office/drawing/2014/main" id="{2BF1F7DD-BDC9-47C0-AEC4-15AC2EDF6F46}"/>
              </a:ext>
            </a:extLst>
          </p:cNvPr>
          <p:cNvSpPr>
            <a:spLocks noGrp="1"/>
          </p:cNvSpPr>
          <p:nvPr>
            <p:ph type="subTitle" idx="1"/>
          </p:nvPr>
        </p:nvSpPr>
        <p:spPr/>
        <p:txBody>
          <a:bodyPr>
            <a:normAutofit fontScale="92500" lnSpcReduction="20000"/>
          </a:bodyPr>
          <a:lstStyle/>
          <a:p>
            <a:r>
              <a:rPr lang="en-US" dirty="0"/>
              <a:t>RtA Program Expansion Highlights</a:t>
            </a:r>
          </a:p>
          <a:p>
            <a:r>
              <a:rPr lang="en-US" dirty="0"/>
              <a:t>Juvenile Jurisdiction Advisory Committee</a:t>
            </a:r>
          </a:p>
          <a:p>
            <a:r>
              <a:rPr lang="en-US" dirty="0"/>
              <a:t>July 16, 2021 </a:t>
            </a:r>
          </a:p>
        </p:txBody>
      </p:sp>
    </p:spTree>
    <p:extLst>
      <p:ext uri="{BB962C8B-B14F-4D97-AF65-F5344CB8AC3E}">
        <p14:creationId xmlns:p14="http://schemas.microsoft.com/office/powerpoint/2010/main" val="85437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A05AA-428A-44CC-8233-B7EFCE73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77EE-5059-4652-87B5-90132B6E248D}" type="datetime1">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7/15/2021</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BF260120-D898-4583-B5EA-2D93A1EDDD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3EBD966-860E-4EC3-A6BF-7CA80FC1D4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7D969-FAF6-4667-9EED-A6C98B22320E}" type="slidenum">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4">
            <a:extLst>
              <a:ext uri="{FF2B5EF4-FFF2-40B4-BE49-F238E27FC236}">
                <a16:creationId xmlns:a16="http://schemas.microsoft.com/office/drawing/2014/main" id="{20E6343A-F21A-40C6-8247-2B0196626F56}"/>
              </a:ext>
            </a:extLst>
          </p:cNvPr>
          <p:cNvGrpSpPr>
            <a:grpSpLocks/>
          </p:cNvGrpSpPr>
          <p:nvPr/>
        </p:nvGrpSpPr>
        <p:grpSpPr bwMode="auto">
          <a:xfrm>
            <a:off x="1524000" y="1371601"/>
            <a:ext cx="9144001" cy="4421741"/>
            <a:chOff x="421" y="921"/>
            <a:chExt cx="5148" cy="2200"/>
          </a:xfrm>
        </p:grpSpPr>
        <p:sp>
          <p:nvSpPr>
            <p:cNvPr id="7" name="Freeform 5">
              <a:extLst>
                <a:ext uri="{FF2B5EF4-FFF2-40B4-BE49-F238E27FC236}">
                  <a16:creationId xmlns:a16="http://schemas.microsoft.com/office/drawing/2014/main" id="{534FA682-930A-4016-9C7E-0399142761CF}"/>
                </a:ext>
              </a:extLst>
            </p:cNvPr>
            <p:cNvSpPr>
              <a:spLocks/>
            </p:cNvSpPr>
            <p:nvPr/>
          </p:nvSpPr>
          <p:spPr bwMode="auto">
            <a:xfrm>
              <a:off x="3199" y="1185"/>
              <a:ext cx="172" cy="331"/>
            </a:xfrm>
            <a:custGeom>
              <a:avLst/>
              <a:gdLst>
                <a:gd name="T0" fmla="*/ 0 w 172"/>
                <a:gd name="T1" fmla="*/ 0 h 331"/>
                <a:gd name="T2" fmla="*/ 0 w 172"/>
                <a:gd name="T3" fmla="*/ 290 h 331"/>
                <a:gd name="T4" fmla="*/ 0 w 172"/>
                <a:gd name="T5" fmla="*/ 330 h 331"/>
                <a:gd name="T6" fmla="*/ 171 w 172"/>
                <a:gd name="T7" fmla="*/ 330 h 331"/>
                <a:gd name="T8" fmla="*/ 171 w 172"/>
                <a:gd name="T9" fmla="*/ 305 h 331"/>
                <a:gd name="T10" fmla="*/ 164 w 172"/>
                <a:gd name="T11" fmla="*/ 0 h 331"/>
                <a:gd name="T12" fmla="*/ 0 w 172"/>
                <a:gd name="T13" fmla="*/ 0 h 331"/>
                <a:gd name="T14" fmla="*/ 0 60000 65536"/>
                <a:gd name="T15" fmla="*/ 0 60000 65536"/>
                <a:gd name="T16" fmla="*/ 0 60000 65536"/>
                <a:gd name="T17" fmla="*/ 0 60000 65536"/>
                <a:gd name="T18" fmla="*/ 0 60000 65536"/>
                <a:gd name="T19" fmla="*/ 0 60000 65536"/>
                <a:gd name="T20" fmla="*/ 0 60000 65536"/>
                <a:gd name="T21" fmla="*/ 0 w 172"/>
                <a:gd name="T22" fmla="*/ 0 h 331"/>
                <a:gd name="T23" fmla="*/ 172 w 17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31">
                  <a:moveTo>
                    <a:pt x="0" y="0"/>
                  </a:moveTo>
                  <a:lnTo>
                    <a:pt x="0" y="290"/>
                  </a:lnTo>
                  <a:lnTo>
                    <a:pt x="0" y="330"/>
                  </a:lnTo>
                  <a:lnTo>
                    <a:pt x="171" y="330"/>
                  </a:lnTo>
                  <a:lnTo>
                    <a:pt x="171" y="305"/>
                  </a:lnTo>
                  <a:lnTo>
                    <a:pt x="164"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 name="Freeform 6">
              <a:extLst>
                <a:ext uri="{FF2B5EF4-FFF2-40B4-BE49-F238E27FC236}">
                  <a16:creationId xmlns:a16="http://schemas.microsoft.com/office/drawing/2014/main" id="{9F001A47-4D9D-42F9-A977-BDF916D71595}"/>
                </a:ext>
              </a:extLst>
            </p:cNvPr>
            <p:cNvSpPr>
              <a:spLocks/>
            </p:cNvSpPr>
            <p:nvPr/>
          </p:nvSpPr>
          <p:spPr bwMode="auto">
            <a:xfrm>
              <a:off x="2153" y="1354"/>
              <a:ext cx="192" cy="222"/>
            </a:xfrm>
            <a:custGeom>
              <a:avLst/>
              <a:gdLst>
                <a:gd name="T0" fmla="*/ 0 w 192"/>
                <a:gd name="T1" fmla="*/ 196 h 222"/>
                <a:gd name="T2" fmla="*/ 115 w 192"/>
                <a:gd name="T3" fmla="*/ 170 h 222"/>
                <a:gd name="T4" fmla="*/ 133 w 192"/>
                <a:gd name="T5" fmla="*/ 221 h 222"/>
                <a:gd name="T6" fmla="*/ 176 w 192"/>
                <a:gd name="T7" fmla="*/ 146 h 222"/>
                <a:gd name="T8" fmla="*/ 191 w 192"/>
                <a:gd name="T9" fmla="*/ 75 h 222"/>
                <a:gd name="T10" fmla="*/ 183 w 192"/>
                <a:gd name="T11" fmla="*/ 0 h 222"/>
                <a:gd name="T12" fmla="*/ 159 w 192"/>
                <a:gd name="T13" fmla="*/ 15 h 222"/>
                <a:gd name="T14" fmla="*/ 122 w 192"/>
                <a:gd name="T15" fmla="*/ 0 h 222"/>
                <a:gd name="T16" fmla="*/ 97 w 192"/>
                <a:gd name="T17" fmla="*/ 15 h 222"/>
                <a:gd name="T18" fmla="*/ 79 w 192"/>
                <a:gd name="T19" fmla="*/ 0 h 222"/>
                <a:gd name="T20" fmla="*/ 43 w 192"/>
                <a:gd name="T21" fmla="*/ 15 h 222"/>
                <a:gd name="T22" fmla="*/ 11 w 192"/>
                <a:gd name="T23" fmla="*/ 36 h 222"/>
                <a:gd name="T24" fmla="*/ 0 w 192"/>
                <a:gd name="T25" fmla="*/ 196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22"/>
                <a:gd name="T41" fmla="*/ 192 w 192"/>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22">
                  <a:moveTo>
                    <a:pt x="0" y="196"/>
                  </a:moveTo>
                  <a:lnTo>
                    <a:pt x="115" y="170"/>
                  </a:lnTo>
                  <a:lnTo>
                    <a:pt x="133" y="221"/>
                  </a:lnTo>
                  <a:lnTo>
                    <a:pt x="176" y="146"/>
                  </a:lnTo>
                  <a:lnTo>
                    <a:pt x="191" y="75"/>
                  </a:lnTo>
                  <a:lnTo>
                    <a:pt x="183" y="0"/>
                  </a:lnTo>
                  <a:lnTo>
                    <a:pt x="159" y="15"/>
                  </a:lnTo>
                  <a:lnTo>
                    <a:pt x="122" y="0"/>
                  </a:lnTo>
                  <a:lnTo>
                    <a:pt x="97" y="15"/>
                  </a:lnTo>
                  <a:lnTo>
                    <a:pt x="79" y="0"/>
                  </a:lnTo>
                  <a:lnTo>
                    <a:pt x="43" y="15"/>
                  </a:lnTo>
                  <a:lnTo>
                    <a:pt x="11" y="36"/>
                  </a:lnTo>
                  <a:lnTo>
                    <a:pt x="0" y="19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 name="Freeform 7">
              <a:extLst>
                <a:ext uri="{FF2B5EF4-FFF2-40B4-BE49-F238E27FC236}">
                  <a16:creationId xmlns:a16="http://schemas.microsoft.com/office/drawing/2014/main" id="{1341DD5B-8426-4CF0-8547-ACFD07046F1E}"/>
                </a:ext>
              </a:extLst>
            </p:cNvPr>
            <p:cNvSpPr>
              <a:spLocks/>
            </p:cNvSpPr>
            <p:nvPr/>
          </p:nvSpPr>
          <p:spPr bwMode="auto">
            <a:xfrm>
              <a:off x="2146" y="921"/>
              <a:ext cx="260" cy="170"/>
            </a:xfrm>
            <a:custGeom>
              <a:avLst/>
              <a:gdLst>
                <a:gd name="T0" fmla="*/ 259 w 260"/>
                <a:gd name="T1" fmla="*/ 10 h 170"/>
                <a:gd name="T2" fmla="*/ 216 w 260"/>
                <a:gd name="T3" fmla="*/ 95 h 170"/>
                <a:gd name="T4" fmla="*/ 227 w 260"/>
                <a:gd name="T5" fmla="*/ 144 h 170"/>
                <a:gd name="T6" fmla="*/ 216 w 260"/>
                <a:gd name="T7" fmla="*/ 169 h 170"/>
                <a:gd name="T8" fmla="*/ 190 w 260"/>
                <a:gd name="T9" fmla="*/ 169 h 170"/>
                <a:gd name="T10" fmla="*/ 183 w 260"/>
                <a:gd name="T11" fmla="*/ 120 h 170"/>
                <a:gd name="T12" fmla="*/ 165 w 260"/>
                <a:gd name="T13" fmla="*/ 120 h 170"/>
                <a:gd name="T14" fmla="*/ 148 w 260"/>
                <a:gd name="T15" fmla="*/ 109 h 170"/>
                <a:gd name="T16" fmla="*/ 129 w 260"/>
                <a:gd name="T17" fmla="*/ 135 h 170"/>
                <a:gd name="T18" fmla="*/ 111 w 260"/>
                <a:gd name="T19" fmla="*/ 120 h 170"/>
                <a:gd name="T20" fmla="*/ 61 w 260"/>
                <a:gd name="T21" fmla="*/ 169 h 170"/>
                <a:gd name="T22" fmla="*/ 50 w 260"/>
                <a:gd name="T23" fmla="*/ 120 h 170"/>
                <a:gd name="T24" fmla="*/ 18 w 260"/>
                <a:gd name="T25" fmla="*/ 75 h 170"/>
                <a:gd name="T26" fmla="*/ 0 w 260"/>
                <a:gd name="T27" fmla="*/ 0 h 170"/>
                <a:gd name="T28" fmla="*/ 259 w 260"/>
                <a:gd name="T29" fmla="*/ 1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170"/>
                <a:gd name="T47" fmla="*/ 260 w 260"/>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170">
                  <a:moveTo>
                    <a:pt x="259" y="10"/>
                  </a:moveTo>
                  <a:lnTo>
                    <a:pt x="216" y="95"/>
                  </a:lnTo>
                  <a:lnTo>
                    <a:pt x="227" y="144"/>
                  </a:lnTo>
                  <a:lnTo>
                    <a:pt x="216" y="169"/>
                  </a:lnTo>
                  <a:lnTo>
                    <a:pt x="190" y="169"/>
                  </a:lnTo>
                  <a:lnTo>
                    <a:pt x="183" y="120"/>
                  </a:lnTo>
                  <a:lnTo>
                    <a:pt x="165" y="120"/>
                  </a:lnTo>
                  <a:lnTo>
                    <a:pt x="148" y="109"/>
                  </a:lnTo>
                  <a:lnTo>
                    <a:pt x="129" y="135"/>
                  </a:lnTo>
                  <a:lnTo>
                    <a:pt x="111" y="120"/>
                  </a:lnTo>
                  <a:lnTo>
                    <a:pt x="61" y="169"/>
                  </a:lnTo>
                  <a:lnTo>
                    <a:pt x="50" y="120"/>
                  </a:lnTo>
                  <a:lnTo>
                    <a:pt x="18" y="75"/>
                  </a:lnTo>
                  <a:lnTo>
                    <a:pt x="0" y="0"/>
                  </a:lnTo>
                  <a:lnTo>
                    <a:pt x="259"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191B698C-7C26-4704-A8E7-39770D45BF72}"/>
                </a:ext>
              </a:extLst>
            </p:cNvPr>
            <p:cNvSpPr>
              <a:spLocks/>
            </p:cNvSpPr>
            <p:nvPr/>
          </p:nvSpPr>
          <p:spPr bwMode="auto">
            <a:xfrm>
              <a:off x="2746" y="2018"/>
              <a:ext cx="279" cy="330"/>
            </a:xfrm>
            <a:custGeom>
              <a:avLst/>
              <a:gdLst>
                <a:gd name="T0" fmla="*/ 0 w 279"/>
                <a:gd name="T1" fmla="*/ 329 h 330"/>
                <a:gd name="T2" fmla="*/ 26 w 279"/>
                <a:gd name="T3" fmla="*/ 15 h 330"/>
                <a:gd name="T4" fmla="*/ 36 w 279"/>
                <a:gd name="T5" fmla="*/ 0 h 330"/>
                <a:gd name="T6" fmla="*/ 50 w 279"/>
                <a:gd name="T7" fmla="*/ 49 h 330"/>
                <a:gd name="T8" fmla="*/ 68 w 279"/>
                <a:gd name="T9" fmla="*/ 40 h 330"/>
                <a:gd name="T10" fmla="*/ 86 w 279"/>
                <a:gd name="T11" fmla="*/ 66 h 330"/>
                <a:gd name="T12" fmla="*/ 97 w 279"/>
                <a:gd name="T13" fmla="*/ 40 h 330"/>
                <a:gd name="T14" fmla="*/ 104 w 279"/>
                <a:gd name="T15" fmla="*/ 40 h 330"/>
                <a:gd name="T16" fmla="*/ 123 w 279"/>
                <a:gd name="T17" fmla="*/ 15 h 330"/>
                <a:gd name="T18" fmla="*/ 140 w 279"/>
                <a:gd name="T19" fmla="*/ 66 h 330"/>
                <a:gd name="T20" fmla="*/ 147 w 279"/>
                <a:gd name="T21" fmla="*/ 85 h 330"/>
                <a:gd name="T22" fmla="*/ 184 w 279"/>
                <a:gd name="T23" fmla="*/ 109 h 330"/>
                <a:gd name="T24" fmla="*/ 228 w 279"/>
                <a:gd name="T25" fmla="*/ 85 h 330"/>
                <a:gd name="T26" fmla="*/ 234 w 279"/>
                <a:gd name="T27" fmla="*/ 124 h 330"/>
                <a:gd name="T28" fmla="*/ 263 w 279"/>
                <a:gd name="T29" fmla="*/ 134 h 330"/>
                <a:gd name="T30" fmla="*/ 245 w 279"/>
                <a:gd name="T31" fmla="*/ 169 h 330"/>
                <a:gd name="T32" fmla="*/ 263 w 279"/>
                <a:gd name="T33" fmla="*/ 194 h 330"/>
                <a:gd name="T34" fmla="*/ 278 w 279"/>
                <a:gd name="T35" fmla="*/ 254 h 330"/>
                <a:gd name="T36" fmla="*/ 228 w 279"/>
                <a:gd name="T37" fmla="*/ 329 h 330"/>
                <a:gd name="T38" fmla="*/ 0 w 279"/>
                <a:gd name="T39" fmla="*/ 329 h 3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
                <a:gd name="T61" fmla="*/ 0 h 330"/>
                <a:gd name="T62" fmla="*/ 279 w 279"/>
                <a:gd name="T63" fmla="*/ 330 h 3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 h="330">
                  <a:moveTo>
                    <a:pt x="0" y="329"/>
                  </a:moveTo>
                  <a:lnTo>
                    <a:pt x="26" y="15"/>
                  </a:lnTo>
                  <a:lnTo>
                    <a:pt x="36" y="0"/>
                  </a:lnTo>
                  <a:lnTo>
                    <a:pt x="50" y="49"/>
                  </a:lnTo>
                  <a:lnTo>
                    <a:pt x="68" y="40"/>
                  </a:lnTo>
                  <a:lnTo>
                    <a:pt x="86" y="66"/>
                  </a:lnTo>
                  <a:lnTo>
                    <a:pt x="97" y="40"/>
                  </a:lnTo>
                  <a:lnTo>
                    <a:pt x="104" y="40"/>
                  </a:lnTo>
                  <a:lnTo>
                    <a:pt x="123" y="15"/>
                  </a:lnTo>
                  <a:lnTo>
                    <a:pt x="140" y="66"/>
                  </a:lnTo>
                  <a:lnTo>
                    <a:pt x="147" y="85"/>
                  </a:lnTo>
                  <a:lnTo>
                    <a:pt x="184" y="109"/>
                  </a:lnTo>
                  <a:lnTo>
                    <a:pt x="228" y="85"/>
                  </a:lnTo>
                  <a:lnTo>
                    <a:pt x="234" y="124"/>
                  </a:lnTo>
                  <a:lnTo>
                    <a:pt x="263" y="134"/>
                  </a:lnTo>
                  <a:lnTo>
                    <a:pt x="245" y="169"/>
                  </a:lnTo>
                  <a:lnTo>
                    <a:pt x="263" y="194"/>
                  </a:lnTo>
                  <a:lnTo>
                    <a:pt x="278" y="254"/>
                  </a:lnTo>
                  <a:lnTo>
                    <a:pt x="228" y="329"/>
                  </a:lnTo>
                  <a:lnTo>
                    <a:pt x="0" y="32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E1B5182F-07A0-4A3D-9A6B-E3BEFF57DA0B}"/>
                </a:ext>
              </a:extLst>
            </p:cNvPr>
            <p:cNvSpPr>
              <a:spLocks/>
            </p:cNvSpPr>
            <p:nvPr/>
          </p:nvSpPr>
          <p:spPr bwMode="auto">
            <a:xfrm>
              <a:off x="1920" y="921"/>
              <a:ext cx="288" cy="265"/>
            </a:xfrm>
            <a:custGeom>
              <a:avLst/>
              <a:gdLst>
                <a:gd name="T0" fmla="*/ 0 w 288"/>
                <a:gd name="T1" fmla="*/ 145 h 265"/>
                <a:gd name="T2" fmla="*/ 25 w 288"/>
                <a:gd name="T3" fmla="*/ 96 h 265"/>
                <a:gd name="T4" fmla="*/ 25 w 288"/>
                <a:gd name="T5" fmla="*/ 36 h 265"/>
                <a:gd name="T6" fmla="*/ 43 w 288"/>
                <a:gd name="T7" fmla="*/ 0 h 265"/>
                <a:gd name="T8" fmla="*/ 226 w 288"/>
                <a:gd name="T9" fmla="*/ 0 h 265"/>
                <a:gd name="T10" fmla="*/ 244 w 288"/>
                <a:gd name="T11" fmla="*/ 75 h 265"/>
                <a:gd name="T12" fmla="*/ 276 w 288"/>
                <a:gd name="T13" fmla="*/ 120 h 265"/>
                <a:gd name="T14" fmla="*/ 287 w 288"/>
                <a:gd name="T15" fmla="*/ 170 h 265"/>
                <a:gd name="T16" fmla="*/ 269 w 288"/>
                <a:gd name="T17" fmla="*/ 179 h 265"/>
                <a:gd name="T18" fmla="*/ 244 w 288"/>
                <a:gd name="T19" fmla="*/ 170 h 265"/>
                <a:gd name="T20" fmla="*/ 226 w 288"/>
                <a:gd name="T21" fmla="*/ 170 h 265"/>
                <a:gd name="T22" fmla="*/ 215 w 288"/>
                <a:gd name="T23" fmla="*/ 239 h 265"/>
                <a:gd name="T24" fmla="*/ 190 w 288"/>
                <a:gd name="T25" fmla="*/ 230 h 265"/>
                <a:gd name="T26" fmla="*/ 154 w 288"/>
                <a:gd name="T27" fmla="*/ 264 h 265"/>
                <a:gd name="T28" fmla="*/ 104 w 288"/>
                <a:gd name="T29" fmla="*/ 239 h 265"/>
                <a:gd name="T30" fmla="*/ 61 w 288"/>
                <a:gd name="T31" fmla="*/ 194 h 265"/>
                <a:gd name="T32" fmla="*/ 7 w 288"/>
                <a:gd name="T33" fmla="*/ 145 h 265"/>
                <a:gd name="T34" fmla="*/ 0 w 288"/>
                <a:gd name="T35" fmla="*/ 145 h 2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8"/>
                <a:gd name="T55" fmla="*/ 0 h 265"/>
                <a:gd name="T56" fmla="*/ 288 w 288"/>
                <a:gd name="T57" fmla="*/ 265 h 2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8" h="265">
                  <a:moveTo>
                    <a:pt x="0" y="145"/>
                  </a:moveTo>
                  <a:lnTo>
                    <a:pt x="25" y="96"/>
                  </a:lnTo>
                  <a:lnTo>
                    <a:pt x="25" y="36"/>
                  </a:lnTo>
                  <a:lnTo>
                    <a:pt x="43" y="0"/>
                  </a:lnTo>
                  <a:lnTo>
                    <a:pt x="226" y="0"/>
                  </a:lnTo>
                  <a:lnTo>
                    <a:pt x="244" y="75"/>
                  </a:lnTo>
                  <a:lnTo>
                    <a:pt x="276" y="120"/>
                  </a:lnTo>
                  <a:lnTo>
                    <a:pt x="287" y="170"/>
                  </a:lnTo>
                  <a:lnTo>
                    <a:pt x="269" y="179"/>
                  </a:lnTo>
                  <a:lnTo>
                    <a:pt x="244" y="170"/>
                  </a:lnTo>
                  <a:lnTo>
                    <a:pt x="226" y="170"/>
                  </a:lnTo>
                  <a:lnTo>
                    <a:pt x="215" y="239"/>
                  </a:lnTo>
                  <a:lnTo>
                    <a:pt x="190" y="230"/>
                  </a:lnTo>
                  <a:lnTo>
                    <a:pt x="154" y="264"/>
                  </a:lnTo>
                  <a:lnTo>
                    <a:pt x="104" y="239"/>
                  </a:lnTo>
                  <a:lnTo>
                    <a:pt x="61" y="194"/>
                  </a:lnTo>
                  <a:lnTo>
                    <a:pt x="7" y="145"/>
                  </a:lnTo>
                  <a:lnTo>
                    <a:pt x="0" y="1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DCA7FB22-ED9A-488C-8B1A-3EC1DA09A847}"/>
                </a:ext>
              </a:extLst>
            </p:cNvPr>
            <p:cNvSpPr>
              <a:spLocks/>
            </p:cNvSpPr>
            <p:nvPr/>
          </p:nvSpPr>
          <p:spPr bwMode="auto">
            <a:xfrm>
              <a:off x="1718" y="1161"/>
              <a:ext cx="210" cy="294"/>
            </a:xfrm>
            <a:custGeom>
              <a:avLst/>
              <a:gdLst>
                <a:gd name="T0" fmla="*/ 18 w 210"/>
                <a:gd name="T1" fmla="*/ 124 h 294"/>
                <a:gd name="T2" fmla="*/ 35 w 210"/>
                <a:gd name="T3" fmla="*/ 124 h 294"/>
                <a:gd name="T4" fmla="*/ 105 w 210"/>
                <a:gd name="T5" fmla="*/ 0 h 294"/>
                <a:gd name="T6" fmla="*/ 115 w 210"/>
                <a:gd name="T7" fmla="*/ 15 h 294"/>
                <a:gd name="T8" fmla="*/ 105 w 210"/>
                <a:gd name="T9" fmla="*/ 50 h 294"/>
                <a:gd name="T10" fmla="*/ 159 w 210"/>
                <a:gd name="T11" fmla="*/ 99 h 294"/>
                <a:gd name="T12" fmla="*/ 159 w 210"/>
                <a:gd name="T13" fmla="*/ 134 h 294"/>
                <a:gd name="T14" fmla="*/ 209 w 210"/>
                <a:gd name="T15" fmla="*/ 169 h 294"/>
                <a:gd name="T16" fmla="*/ 166 w 210"/>
                <a:gd name="T17" fmla="*/ 253 h 294"/>
                <a:gd name="T18" fmla="*/ 122 w 210"/>
                <a:gd name="T19" fmla="*/ 244 h 294"/>
                <a:gd name="T20" fmla="*/ 105 w 210"/>
                <a:gd name="T21" fmla="*/ 229 h 294"/>
                <a:gd name="T22" fmla="*/ 87 w 210"/>
                <a:gd name="T23" fmla="*/ 268 h 294"/>
                <a:gd name="T24" fmla="*/ 61 w 210"/>
                <a:gd name="T25" fmla="*/ 293 h 294"/>
                <a:gd name="T26" fmla="*/ 26 w 210"/>
                <a:gd name="T27" fmla="*/ 253 h 294"/>
                <a:gd name="T28" fmla="*/ 18 w 210"/>
                <a:gd name="T29" fmla="*/ 244 h 294"/>
                <a:gd name="T30" fmla="*/ 26 w 210"/>
                <a:gd name="T31" fmla="*/ 219 h 294"/>
                <a:gd name="T32" fmla="*/ 0 w 210"/>
                <a:gd name="T33" fmla="*/ 150 h 294"/>
                <a:gd name="T34" fmla="*/ 18 w 210"/>
                <a:gd name="T35" fmla="*/ 124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0"/>
                <a:gd name="T55" fmla="*/ 0 h 294"/>
                <a:gd name="T56" fmla="*/ 210 w 210"/>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0" h="294">
                  <a:moveTo>
                    <a:pt x="18" y="124"/>
                  </a:moveTo>
                  <a:lnTo>
                    <a:pt x="35" y="124"/>
                  </a:lnTo>
                  <a:lnTo>
                    <a:pt x="105" y="0"/>
                  </a:lnTo>
                  <a:lnTo>
                    <a:pt x="115" y="15"/>
                  </a:lnTo>
                  <a:lnTo>
                    <a:pt x="105" y="50"/>
                  </a:lnTo>
                  <a:lnTo>
                    <a:pt x="159" y="99"/>
                  </a:lnTo>
                  <a:lnTo>
                    <a:pt x="159" y="134"/>
                  </a:lnTo>
                  <a:lnTo>
                    <a:pt x="209" y="169"/>
                  </a:lnTo>
                  <a:lnTo>
                    <a:pt x="166" y="253"/>
                  </a:lnTo>
                  <a:lnTo>
                    <a:pt x="122" y="244"/>
                  </a:lnTo>
                  <a:lnTo>
                    <a:pt x="105" y="229"/>
                  </a:lnTo>
                  <a:lnTo>
                    <a:pt x="87" y="268"/>
                  </a:lnTo>
                  <a:lnTo>
                    <a:pt x="61" y="293"/>
                  </a:lnTo>
                  <a:lnTo>
                    <a:pt x="26" y="253"/>
                  </a:lnTo>
                  <a:lnTo>
                    <a:pt x="18" y="244"/>
                  </a:lnTo>
                  <a:lnTo>
                    <a:pt x="26" y="219"/>
                  </a:lnTo>
                  <a:lnTo>
                    <a:pt x="0" y="150"/>
                  </a:lnTo>
                  <a:lnTo>
                    <a:pt x="18" y="12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00934AEB-4E59-4920-AA01-A8F2EA73F233}"/>
                </a:ext>
              </a:extLst>
            </p:cNvPr>
            <p:cNvSpPr>
              <a:spLocks/>
            </p:cNvSpPr>
            <p:nvPr/>
          </p:nvSpPr>
          <p:spPr bwMode="auto">
            <a:xfrm>
              <a:off x="4557" y="1599"/>
              <a:ext cx="420" cy="420"/>
            </a:xfrm>
            <a:custGeom>
              <a:avLst/>
              <a:gdLst>
                <a:gd name="T0" fmla="*/ 386 w 420"/>
                <a:gd name="T1" fmla="*/ 170 h 420"/>
                <a:gd name="T2" fmla="*/ 351 w 420"/>
                <a:gd name="T3" fmla="*/ 155 h 420"/>
                <a:gd name="T4" fmla="*/ 333 w 420"/>
                <a:gd name="T5" fmla="*/ 170 h 420"/>
                <a:gd name="T6" fmla="*/ 314 w 420"/>
                <a:gd name="T7" fmla="*/ 120 h 420"/>
                <a:gd name="T8" fmla="*/ 296 w 420"/>
                <a:gd name="T9" fmla="*/ 145 h 420"/>
                <a:gd name="T10" fmla="*/ 314 w 420"/>
                <a:gd name="T11" fmla="*/ 170 h 420"/>
                <a:gd name="T12" fmla="*/ 326 w 420"/>
                <a:gd name="T13" fmla="*/ 170 h 420"/>
                <a:gd name="T14" fmla="*/ 296 w 420"/>
                <a:gd name="T15" fmla="*/ 189 h 420"/>
                <a:gd name="T16" fmla="*/ 278 w 420"/>
                <a:gd name="T17" fmla="*/ 189 h 420"/>
                <a:gd name="T18" fmla="*/ 326 w 420"/>
                <a:gd name="T19" fmla="*/ 179 h 420"/>
                <a:gd name="T20" fmla="*/ 351 w 420"/>
                <a:gd name="T21" fmla="*/ 230 h 420"/>
                <a:gd name="T22" fmla="*/ 351 w 420"/>
                <a:gd name="T23" fmla="*/ 240 h 420"/>
                <a:gd name="T24" fmla="*/ 351 w 420"/>
                <a:gd name="T25" fmla="*/ 275 h 420"/>
                <a:gd name="T26" fmla="*/ 358 w 420"/>
                <a:gd name="T27" fmla="*/ 289 h 420"/>
                <a:gd name="T28" fmla="*/ 314 w 420"/>
                <a:gd name="T29" fmla="*/ 255 h 420"/>
                <a:gd name="T30" fmla="*/ 314 w 420"/>
                <a:gd name="T31" fmla="*/ 240 h 420"/>
                <a:gd name="T32" fmla="*/ 296 w 420"/>
                <a:gd name="T33" fmla="*/ 240 h 420"/>
                <a:gd name="T34" fmla="*/ 278 w 420"/>
                <a:gd name="T35" fmla="*/ 240 h 420"/>
                <a:gd name="T36" fmla="*/ 253 w 420"/>
                <a:gd name="T37" fmla="*/ 264 h 420"/>
                <a:gd name="T38" fmla="*/ 220 w 420"/>
                <a:gd name="T39" fmla="*/ 230 h 420"/>
                <a:gd name="T40" fmla="*/ 220 w 420"/>
                <a:gd name="T41" fmla="*/ 215 h 420"/>
                <a:gd name="T42" fmla="*/ 209 w 420"/>
                <a:gd name="T43" fmla="*/ 240 h 420"/>
                <a:gd name="T44" fmla="*/ 191 w 420"/>
                <a:gd name="T45" fmla="*/ 230 h 420"/>
                <a:gd name="T46" fmla="*/ 148 w 420"/>
                <a:gd name="T47" fmla="*/ 215 h 420"/>
                <a:gd name="T48" fmla="*/ 141 w 420"/>
                <a:gd name="T49" fmla="*/ 215 h 420"/>
                <a:gd name="T50" fmla="*/ 130 w 420"/>
                <a:gd name="T51" fmla="*/ 215 h 420"/>
                <a:gd name="T52" fmla="*/ 97 w 420"/>
                <a:gd name="T53" fmla="*/ 189 h 420"/>
                <a:gd name="T54" fmla="*/ 68 w 420"/>
                <a:gd name="T55" fmla="*/ 179 h 420"/>
                <a:gd name="T56" fmla="*/ 123 w 420"/>
                <a:gd name="T57" fmla="*/ 240 h 420"/>
                <a:gd name="T58" fmla="*/ 130 w 420"/>
                <a:gd name="T59" fmla="*/ 255 h 420"/>
                <a:gd name="T60" fmla="*/ 158 w 420"/>
                <a:gd name="T61" fmla="*/ 264 h 420"/>
                <a:gd name="T62" fmla="*/ 202 w 420"/>
                <a:gd name="T63" fmla="*/ 264 h 420"/>
                <a:gd name="T64" fmla="*/ 220 w 420"/>
                <a:gd name="T65" fmla="*/ 299 h 420"/>
                <a:gd name="T66" fmla="*/ 227 w 420"/>
                <a:gd name="T67" fmla="*/ 299 h 420"/>
                <a:gd name="T68" fmla="*/ 270 w 420"/>
                <a:gd name="T69" fmla="*/ 299 h 420"/>
                <a:gd name="T70" fmla="*/ 263 w 420"/>
                <a:gd name="T71" fmla="*/ 315 h 420"/>
                <a:gd name="T72" fmla="*/ 246 w 420"/>
                <a:gd name="T73" fmla="*/ 359 h 420"/>
                <a:gd name="T74" fmla="*/ 278 w 420"/>
                <a:gd name="T75" fmla="*/ 325 h 420"/>
                <a:gd name="T76" fmla="*/ 296 w 420"/>
                <a:gd name="T77" fmla="*/ 325 h 420"/>
                <a:gd name="T78" fmla="*/ 314 w 420"/>
                <a:gd name="T79" fmla="*/ 340 h 420"/>
                <a:gd name="T80" fmla="*/ 314 w 420"/>
                <a:gd name="T81" fmla="*/ 359 h 420"/>
                <a:gd name="T82" fmla="*/ 314 w 420"/>
                <a:gd name="T83" fmla="*/ 375 h 420"/>
                <a:gd name="T84" fmla="*/ 307 w 420"/>
                <a:gd name="T85" fmla="*/ 375 h 420"/>
                <a:gd name="T86" fmla="*/ 333 w 420"/>
                <a:gd name="T87" fmla="*/ 409 h 420"/>
                <a:gd name="T88" fmla="*/ 173 w 420"/>
                <a:gd name="T89" fmla="*/ 385 h 420"/>
                <a:gd name="T90" fmla="*/ 25 w 420"/>
                <a:gd name="T91" fmla="*/ 275 h 420"/>
                <a:gd name="T92" fmla="*/ 18 w 420"/>
                <a:gd name="T93" fmla="*/ 179 h 420"/>
                <a:gd name="T94" fmla="*/ 61 w 420"/>
                <a:gd name="T95" fmla="*/ 145 h 420"/>
                <a:gd name="T96" fmla="*/ 36 w 420"/>
                <a:gd name="T97" fmla="*/ 120 h 420"/>
                <a:gd name="T98" fmla="*/ 0 w 420"/>
                <a:gd name="T99" fmla="*/ 34 h 420"/>
                <a:gd name="T100" fmla="*/ 130 w 420"/>
                <a:gd name="T101" fmla="*/ 70 h 420"/>
                <a:gd name="T102" fmla="*/ 333 w 420"/>
                <a:gd name="T103" fmla="*/ 25 h 420"/>
                <a:gd name="T104" fmla="*/ 351 w 420"/>
                <a:gd name="T105" fmla="*/ 94 h 420"/>
                <a:gd name="T106" fmla="*/ 401 w 420"/>
                <a:gd name="T107" fmla="*/ 120 h 420"/>
                <a:gd name="T108" fmla="*/ 401 w 420"/>
                <a:gd name="T109" fmla="*/ 170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0"/>
                <a:gd name="T166" fmla="*/ 0 h 420"/>
                <a:gd name="T167" fmla="*/ 420 w 420"/>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0" h="420">
                  <a:moveTo>
                    <a:pt x="401" y="170"/>
                  </a:moveTo>
                  <a:lnTo>
                    <a:pt x="386" y="170"/>
                  </a:lnTo>
                  <a:lnTo>
                    <a:pt x="368" y="170"/>
                  </a:lnTo>
                  <a:lnTo>
                    <a:pt x="351" y="155"/>
                  </a:lnTo>
                  <a:lnTo>
                    <a:pt x="358" y="145"/>
                  </a:lnTo>
                  <a:lnTo>
                    <a:pt x="333" y="170"/>
                  </a:lnTo>
                  <a:lnTo>
                    <a:pt x="314" y="145"/>
                  </a:lnTo>
                  <a:lnTo>
                    <a:pt x="314" y="120"/>
                  </a:lnTo>
                  <a:lnTo>
                    <a:pt x="314" y="155"/>
                  </a:lnTo>
                  <a:lnTo>
                    <a:pt x="296" y="145"/>
                  </a:lnTo>
                  <a:lnTo>
                    <a:pt x="296" y="155"/>
                  </a:lnTo>
                  <a:lnTo>
                    <a:pt x="314" y="170"/>
                  </a:lnTo>
                  <a:lnTo>
                    <a:pt x="314" y="155"/>
                  </a:lnTo>
                  <a:lnTo>
                    <a:pt x="326" y="170"/>
                  </a:lnTo>
                  <a:lnTo>
                    <a:pt x="333" y="179"/>
                  </a:lnTo>
                  <a:lnTo>
                    <a:pt x="296" y="189"/>
                  </a:lnTo>
                  <a:lnTo>
                    <a:pt x="270" y="179"/>
                  </a:lnTo>
                  <a:lnTo>
                    <a:pt x="278" y="189"/>
                  </a:lnTo>
                  <a:lnTo>
                    <a:pt x="296" y="204"/>
                  </a:lnTo>
                  <a:lnTo>
                    <a:pt x="326" y="179"/>
                  </a:lnTo>
                  <a:lnTo>
                    <a:pt x="351" y="215"/>
                  </a:lnTo>
                  <a:lnTo>
                    <a:pt x="351" y="230"/>
                  </a:lnTo>
                  <a:lnTo>
                    <a:pt x="333" y="230"/>
                  </a:lnTo>
                  <a:lnTo>
                    <a:pt x="351" y="240"/>
                  </a:lnTo>
                  <a:lnTo>
                    <a:pt x="351" y="264"/>
                  </a:lnTo>
                  <a:lnTo>
                    <a:pt x="351" y="275"/>
                  </a:lnTo>
                  <a:lnTo>
                    <a:pt x="358" y="264"/>
                  </a:lnTo>
                  <a:lnTo>
                    <a:pt x="358" y="289"/>
                  </a:lnTo>
                  <a:lnTo>
                    <a:pt x="314" y="264"/>
                  </a:lnTo>
                  <a:lnTo>
                    <a:pt x="314" y="255"/>
                  </a:lnTo>
                  <a:lnTo>
                    <a:pt x="333" y="264"/>
                  </a:lnTo>
                  <a:lnTo>
                    <a:pt x="314" y="240"/>
                  </a:lnTo>
                  <a:lnTo>
                    <a:pt x="314" y="255"/>
                  </a:lnTo>
                  <a:lnTo>
                    <a:pt x="296" y="240"/>
                  </a:lnTo>
                  <a:lnTo>
                    <a:pt x="296" y="264"/>
                  </a:lnTo>
                  <a:lnTo>
                    <a:pt x="278" y="240"/>
                  </a:lnTo>
                  <a:lnTo>
                    <a:pt x="278" y="264"/>
                  </a:lnTo>
                  <a:lnTo>
                    <a:pt x="253" y="264"/>
                  </a:lnTo>
                  <a:lnTo>
                    <a:pt x="220" y="240"/>
                  </a:lnTo>
                  <a:lnTo>
                    <a:pt x="220" y="230"/>
                  </a:lnTo>
                  <a:lnTo>
                    <a:pt x="235" y="215"/>
                  </a:lnTo>
                  <a:lnTo>
                    <a:pt x="220" y="215"/>
                  </a:lnTo>
                  <a:lnTo>
                    <a:pt x="227" y="189"/>
                  </a:lnTo>
                  <a:lnTo>
                    <a:pt x="209" y="240"/>
                  </a:lnTo>
                  <a:lnTo>
                    <a:pt x="191" y="240"/>
                  </a:lnTo>
                  <a:lnTo>
                    <a:pt x="191" y="230"/>
                  </a:lnTo>
                  <a:lnTo>
                    <a:pt x="158" y="240"/>
                  </a:lnTo>
                  <a:lnTo>
                    <a:pt x="148" y="215"/>
                  </a:lnTo>
                  <a:lnTo>
                    <a:pt x="158" y="215"/>
                  </a:lnTo>
                  <a:lnTo>
                    <a:pt x="141" y="215"/>
                  </a:lnTo>
                  <a:lnTo>
                    <a:pt x="130" y="189"/>
                  </a:lnTo>
                  <a:lnTo>
                    <a:pt x="130" y="215"/>
                  </a:lnTo>
                  <a:lnTo>
                    <a:pt x="68" y="155"/>
                  </a:lnTo>
                  <a:lnTo>
                    <a:pt x="97" y="189"/>
                  </a:lnTo>
                  <a:lnTo>
                    <a:pt x="79" y="189"/>
                  </a:lnTo>
                  <a:lnTo>
                    <a:pt x="68" y="179"/>
                  </a:lnTo>
                  <a:lnTo>
                    <a:pt x="68" y="189"/>
                  </a:lnTo>
                  <a:lnTo>
                    <a:pt x="123" y="240"/>
                  </a:lnTo>
                  <a:lnTo>
                    <a:pt x="123" y="289"/>
                  </a:lnTo>
                  <a:lnTo>
                    <a:pt x="130" y="255"/>
                  </a:lnTo>
                  <a:lnTo>
                    <a:pt x="148" y="240"/>
                  </a:lnTo>
                  <a:lnTo>
                    <a:pt x="158" y="264"/>
                  </a:lnTo>
                  <a:lnTo>
                    <a:pt x="166" y="255"/>
                  </a:lnTo>
                  <a:lnTo>
                    <a:pt x="202" y="264"/>
                  </a:lnTo>
                  <a:lnTo>
                    <a:pt x="209" y="289"/>
                  </a:lnTo>
                  <a:lnTo>
                    <a:pt x="220" y="299"/>
                  </a:lnTo>
                  <a:lnTo>
                    <a:pt x="220" y="289"/>
                  </a:lnTo>
                  <a:lnTo>
                    <a:pt x="227" y="299"/>
                  </a:lnTo>
                  <a:lnTo>
                    <a:pt x="235" y="289"/>
                  </a:lnTo>
                  <a:lnTo>
                    <a:pt x="270" y="299"/>
                  </a:lnTo>
                  <a:lnTo>
                    <a:pt x="289" y="315"/>
                  </a:lnTo>
                  <a:lnTo>
                    <a:pt x="263" y="315"/>
                  </a:lnTo>
                  <a:lnTo>
                    <a:pt x="227" y="349"/>
                  </a:lnTo>
                  <a:lnTo>
                    <a:pt x="246" y="359"/>
                  </a:lnTo>
                  <a:lnTo>
                    <a:pt x="246" y="349"/>
                  </a:lnTo>
                  <a:lnTo>
                    <a:pt x="278" y="325"/>
                  </a:lnTo>
                  <a:lnTo>
                    <a:pt x="278" y="349"/>
                  </a:lnTo>
                  <a:lnTo>
                    <a:pt x="296" y="325"/>
                  </a:lnTo>
                  <a:lnTo>
                    <a:pt x="333" y="340"/>
                  </a:lnTo>
                  <a:lnTo>
                    <a:pt x="314" y="340"/>
                  </a:lnTo>
                  <a:lnTo>
                    <a:pt x="333" y="349"/>
                  </a:lnTo>
                  <a:lnTo>
                    <a:pt x="314" y="359"/>
                  </a:lnTo>
                  <a:lnTo>
                    <a:pt x="333" y="359"/>
                  </a:lnTo>
                  <a:lnTo>
                    <a:pt x="314" y="375"/>
                  </a:lnTo>
                  <a:lnTo>
                    <a:pt x="307" y="359"/>
                  </a:lnTo>
                  <a:lnTo>
                    <a:pt x="307" y="375"/>
                  </a:lnTo>
                  <a:lnTo>
                    <a:pt x="340" y="385"/>
                  </a:lnTo>
                  <a:lnTo>
                    <a:pt x="333" y="409"/>
                  </a:lnTo>
                  <a:lnTo>
                    <a:pt x="209" y="419"/>
                  </a:lnTo>
                  <a:lnTo>
                    <a:pt x="173" y="385"/>
                  </a:lnTo>
                  <a:lnTo>
                    <a:pt x="112" y="340"/>
                  </a:lnTo>
                  <a:lnTo>
                    <a:pt x="25" y="275"/>
                  </a:lnTo>
                  <a:lnTo>
                    <a:pt x="0" y="264"/>
                  </a:lnTo>
                  <a:lnTo>
                    <a:pt x="18" y="179"/>
                  </a:lnTo>
                  <a:lnTo>
                    <a:pt x="36" y="145"/>
                  </a:lnTo>
                  <a:lnTo>
                    <a:pt x="61" y="145"/>
                  </a:lnTo>
                  <a:lnTo>
                    <a:pt x="68" y="145"/>
                  </a:lnTo>
                  <a:lnTo>
                    <a:pt x="36" y="120"/>
                  </a:lnTo>
                  <a:lnTo>
                    <a:pt x="18" y="70"/>
                  </a:lnTo>
                  <a:lnTo>
                    <a:pt x="0" y="34"/>
                  </a:lnTo>
                  <a:lnTo>
                    <a:pt x="18" y="0"/>
                  </a:lnTo>
                  <a:lnTo>
                    <a:pt x="130" y="70"/>
                  </a:lnTo>
                  <a:lnTo>
                    <a:pt x="209" y="25"/>
                  </a:lnTo>
                  <a:lnTo>
                    <a:pt x="333" y="25"/>
                  </a:lnTo>
                  <a:lnTo>
                    <a:pt x="351" y="60"/>
                  </a:lnTo>
                  <a:lnTo>
                    <a:pt x="351" y="94"/>
                  </a:lnTo>
                  <a:lnTo>
                    <a:pt x="386" y="120"/>
                  </a:lnTo>
                  <a:lnTo>
                    <a:pt x="401" y="120"/>
                  </a:lnTo>
                  <a:lnTo>
                    <a:pt x="419" y="145"/>
                  </a:lnTo>
                  <a:lnTo>
                    <a:pt x="401" y="1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896634D1-C1BE-4BCC-A5ED-0081E5D5CF4A}"/>
                </a:ext>
              </a:extLst>
            </p:cNvPr>
            <p:cNvSpPr>
              <a:spLocks/>
            </p:cNvSpPr>
            <p:nvPr/>
          </p:nvSpPr>
          <p:spPr bwMode="auto">
            <a:xfrm>
              <a:off x="4489" y="1185"/>
              <a:ext cx="376" cy="354"/>
            </a:xfrm>
            <a:custGeom>
              <a:avLst/>
              <a:gdLst>
                <a:gd name="T0" fmla="*/ 332 w 376"/>
                <a:gd name="T1" fmla="*/ 40 h 354"/>
                <a:gd name="T2" fmla="*/ 332 w 376"/>
                <a:gd name="T3" fmla="*/ 99 h 354"/>
                <a:gd name="T4" fmla="*/ 357 w 376"/>
                <a:gd name="T5" fmla="*/ 195 h 354"/>
                <a:gd name="T6" fmla="*/ 375 w 376"/>
                <a:gd name="T7" fmla="*/ 204 h 354"/>
                <a:gd name="T8" fmla="*/ 346 w 376"/>
                <a:gd name="T9" fmla="*/ 244 h 354"/>
                <a:gd name="T10" fmla="*/ 346 w 376"/>
                <a:gd name="T11" fmla="*/ 278 h 354"/>
                <a:gd name="T12" fmla="*/ 321 w 376"/>
                <a:gd name="T13" fmla="*/ 313 h 354"/>
                <a:gd name="T14" fmla="*/ 288 w 376"/>
                <a:gd name="T15" fmla="*/ 289 h 354"/>
                <a:gd name="T16" fmla="*/ 277 w 376"/>
                <a:gd name="T17" fmla="*/ 313 h 354"/>
                <a:gd name="T18" fmla="*/ 253 w 376"/>
                <a:gd name="T19" fmla="*/ 353 h 354"/>
                <a:gd name="T20" fmla="*/ 227 w 376"/>
                <a:gd name="T21" fmla="*/ 289 h 354"/>
                <a:gd name="T22" fmla="*/ 216 w 376"/>
                <a:gd name="T23" fmla="*/ 278 h 354"/>
                <a:gd name="T24" fmla="*/ 191 w 376"/>
                <a:gd name="T25" fmla="*/ 313 h 354"/>
                <a:gd name="T26" fmla="*/ 155 w 376"/>
                <a:gd name="T27" fmla="*/ 313 h 354"/>
                <a:gd name="T28" fmla="*/ 174 w 376"/>
                <a:gd name="T29" fmla="*/ 254 h 354"/>
                <a:gd name="T30" fmla="*/ 155 w 376"/>
                <a:gd name="T31" fmla="*/ 244 h 354"/>
                <a:gd name="T32" fmla="*/ 130 w 376"/>
                <a:gd name="T33" fmla="*/ 268 h 354"/>
                <a:gd name="T34" fmla="*/ 119 w 376"/>
                <a:gd name="T35" fmla="*/ 254 h 354"/>
                <a:gd name="T36" fmla="*/ 112 w 376"/>
                <a:gd name="T37" fmla="*/ 268 h 354"/>
                <a:gd name="T38" fmla="*/ 105 w 376"/>
                <a:gd name="T39" fmla="*/ 244 h 354"/>
                <a:gd name="T40" fmla="*/ 76 w 376"/>
                <a:gd name="T41" fmla="*/ 254 h 354"/>
                <a:gd name="T42" fmla="*/ 69 w 376"/>
                <a:gd name="T43" fmla="*/ 195 h 354"/>
                <a:gd name="T44" fmla="*/ 0 w 376"/>
                <a:gd name="T45" fmla="*/ 159 h 354"/>
                <a:gd name="T46" fmla="*/ 0 w 376"/>
                <a:gd name="T47" fmla="*/ 144 h 354"/>
                <a:gd name="T48" fmla="*/ 50 w 376"/>
                <a:gd name="T49" fmla="*/ 125 h 354"/>
                <a:gd name="T50" fmla="*/ 15 w 376"/>
                <a:gd name="T51" fmla="*/ 75 h 354"/>
                <a:gd name="T52" fmla="*/ 15 w 376"/>
                <a:gd name="T53" fmla="*/ 40 h 354"/>
                <a:gd name="T54" fmla="*/ 50 w 376"/>
                <a:gd name="T55" fmla="*/ 26 h 354"/>
                <a:gd name="T56" fmla="*/ 69 w 376"/>
                <a:gd name="T57" fmla="*/ 0 h 354"/>
                <a:gd name="T58" fmla="*/ 346 w 376"/>
                <a:gd name="T59" fmla="*/ 0 h 354"/>
                <a:gd name="T60" fmla="*/ 332 w 376"/>
                <a:gd name="T61" fmla="*/ 40 h 3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6"/>
                <a:gd name="T94" fmla="*/ 0 h 354"/>
                <a:gd name="T95" fmla="*/ 376 w 376"/>
                <a:gd name="T96" fmla="*/ 354 h 3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6" h="354">
                  <a:moveTo>
                    <a:pt x="332" y="40"/>
                  </a:moveTo>
                  <a:lnTo>
                    <a:pt x="332" y="99"/>
                  </a:lnTo>
                  <a:lnTo>
                    <a:pt x="357" y="195"/>
                  </a:lnTo>
                  <a:lnTo>
                    <a:pt x="375" y="204"/>
                  </a:lnTo>
                  <a:lnTo>
                    <a:pt x="346" y="244"/>
                  </a:lnTo>
                  <a:lnTo>
                    <a:pt x="346" y="278"/>
                  </a:lnTo>
                  <a:lnTo>
                    <a:pt x="321" y="313"/>
                  </a:lnTo>
                  <a:lnTo>
                    <a:pt x="288" y="289"/>
                  </a:lnTo>
                  <a:lnTo>
                    <a:pt x="277" y="313"/>
                  </a:lnTo>
                  <a:lnTo>
                    <a:pt x="253" y="353"/>
                  </a:lnTo>
                  <a:lnTo>
                    <a:pt x="227" y="289"/>
                  </a:lnTo>
                  <a:lnTo>
                    <a:pt x="216" y="278"/>
                  </a:lnTo>
                  <a:lnTo>
                    <a:pt x="191" y="313"/>
                  </a:lnTo>
                  <a:lnTo>
                    <a:pt x="155" y="313"/>
                  </a:lnTo>
                  <a:lnTo>
                    <a:pt x="174" y="254"/>
                  </a:lnTo>
                  <a:lnTo>
                    <a:pt x="155" y="244"/>
                  </a:lnTo>
                  <a:lnTo>
                    <a:pt x="130" y="268"/>
                  </a:lnTo>
                  <a:lnTo>
                    <a:pt x="119" y="254"/>
                  </a:lnTo>
                  <a:lnTo>
                    <a:pt x="112" y="268"/>
                  </a:lnTo>
                  <a:lnTo>
                    <a:pt x="105" y="244"/>
                  </a:lnTo>
                  <a:lnTo>
                    <a:pt x="76" y="254"/>
                  </a:lnTo>
                  <a:lnTo>
                    <a:pt x="69" y="195"/>
                  </a:lnTo>
                  <a:lnTo>
                    <a:pt x="0" y="159"/>
                  </a:lnTo>
                  <a:lnTo>
                    <a:pt x="0" y="144"/>
                  </a:lnTo>
                  <a:lnTo>
                    <a:pt x="50" y="125"/>
                  </a:lnTo>
                  <a:lnTo>
                    <a:pt x="15" y="75"/>
                  </a:lnTo>
                  <a:lnTo>
                    <a:pt x="15" y="40"/>
                  </a:lnTo>
                  <a:lnTo>
                    <a:pt x="50" y="26"/>
                  </a:lnTo>
                  <a:lnTo>
                    <a:pt x="69" y="0"/>
                  </a:lnTo>
                  <a:lnTo>
                    <a:pt x="346" y="0"/>
                  </a:lnTo>
                  <a:lnTo>
                    <a:pt x="332" y="4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3B9F6D95-6B37-4566-AA6F-350073345E10}"/>
                </a:ext>
              </a:extLst>
            </p:cNvPr>
            <p:cNvSpPr>
              <a:spLocks/>
            </p:cNvSpPr>
            <p:nvPr/>
          </p:nvSpPr>
          <p:spPr bwMode="auto">
            <a:xfrm>
              <a:off x="3567" y="2312"/>
              <a:ext cx="417" cy="400"/>
            </a:xfrm>
            <a:custGeom>
              <a:avLst/>
              <a:gdLst>
                <a:gd name="T0" fmla="*/ 50 w 417"/>
                <a:gd name="T1" fmla="*/ 314 h 400"/>
                <a:gd name="T2" fmla="*/ 136 w 417"/>
                <a:gd name="T3" fmla="*/ 314 h 400"/>
                <a:gd name="T4" fmla="*/ 147 w 417"/>
                <a:gd name="T5" fmla="*/ 324 h 400"/>
                <a:gd name="T6" fmla="*/ 154 w 417"/>
                <a:gd name="T7" fmla="*/ 324 h 400"/>
                <a:gd name="T8" fmla="*/ 164 w 417"/>
                <a:gd name="T9" fmla="*/ 324 h 400"/>
                <a:gd name="T10" fmla="*/ 183 w 417"/>
                <a:gd name="T11" fmla="*/ 348 h 400"/>
                <a:gd name="T12" fmla="*/ 268 w 417"/>
                <a:gd name="T13" fmla="*/ 384 h 400"/>
                <a:gd name="T14" fmla="*/ 330 w 417"/>
                <a:gd name="T15" fmla="*/ 399 h 400"/>
                <a:gd name="T16" fmla="*/ 381 w 417"/>
                <a:gd name="T17" fmla="*/ 374 h 400"/>
                <a:gd name="T18" fmla="*/ 416 w 417"/>
                <a:gd name="T19" fmla="*/ 314 h 400"/>
                <a:gd name="T20" fmla="*/ 381 w 417"/>
                <a:gd name="T21" fmla="*/ 275 h 400"/>
                <a:gd name="T22" fmla="*/ 362 w 417"/>
                <a:gd name="T23" fmla="*/ 254 h 400"/>
                <a:gd name="T24" fmla="*/ 381 w 417"/>
                <a:gd name="T25" fmla="*/ 239 h 400"/>
                <a:gd name="T26" fmla="*/ 337 w 417"/>
                <a:gd name="T27" fmla="*/ 179 h 400"/>
                <a:gd name="T28" fmla="*/ 337 w 417"/>
                <a:gd name="T29" fmla="*/ 154 h 400"/>
                <a:gd name="T30" fmla="*/ 312 w 417"/>
                <a:gd name="T31" fmla="*/ 120 h 400"/>
                <a:gd name="T32" fmla="*/ 294 w 417"/>
                <a:gd name="T33" fmla="*/ 85 h 400"/>
                <a:gd name="T34" fmla="*/ 233 w 417"/>
                <a:gd name="T35" fmla="*/ 0 h 400"/>
                <a:gd name="T36" fmla="*/ 226 w 417"/>
                <a:gd name="T37" fmla="*/ 11 h 400"/>
                <a:gd name="T38" fmla="*/ 86 w 417"/>
                <a:gd name="T39" fmla="*/ 0 h 400"/>
                <a:gd name="T40" fmla="*/ 0 w 417"/>
                <a:gd name="T41" fmla="*/ 11 h 400"/>
                <a:gd name="T42" fmla="*/ 31 w 417"/>
                <a:gd name="T43" fmla="*/ 96 h 400"/>
                <a:gd name="T44" fmla="*/ 61 w 417"/>
                <a:gd name="T45" fmla="*/ 130 h 400"/>
                <a:gd name="T46" fmla="*/ 31 w 417"/>
                <a:gd name="T47" fmla="*/ 230 h 400"/>
                <a:gd name="T48" fmla="*/ 31 w 417"/>
                <a:gd name="T49" fmla="*/ 275 h 400"/>
                <a:gd name="T50" fmla="*/ 18 w 417"/>
                <a:gd name="T51" fmla="*/ 299 h 400"/>
                <a:gd name="T52" fmla="*/ 50 w 417"/>
                <a:gd name="T53" fmla="*/ 314 h 4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400"/>
                <a:gd name="T83" fmla="*/ 417 w 417"/>
                <a:gd name="T84" fmla="*/ 400 h 4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400">
                  <a:moveTo>
                    <a:pt x="50" y="314"/>
                  </a:moveTo>
                  <a:lnTo>
                    <a:pt x="136" y="314"/>
                  </a:lnTo>
                  <a:lnTo>
                    <a:pt x="147" y="324"/>
                  </a:lnTo>
                  <a:lnTo>
                    <a:pt x="154" y="324"/>
                  </a:lnTo>
                  <a:lnTo>
                    <a:pt x="164" y="324"/>
                  </a:lnTo>
                  <a:lnTo>
                    <a:pt x="183" y="348"/>
                  </a:lnTo>
                  <a:lnTo>
                    <a:pt x="268" y="384"/>
                  </a:lnTo>
                  <a:lnTo>
                    <a:pt x="330" y="399"/>
                  </a:lnTo>
                  <a:lnTo>
                    <a:pt x="381" y="374"/>
                  </a:lnTo>
                  <a:lnTo>
                    <a:pt x="416" y="314"/>
                  </a:lnTo>
                  <a:lnTo>
                    <a:pt x="381" y="275"/>
                  </a:lnTo>
                  <a:lnTo>
                    <a:pt x="362" y="254"/>
                  </a:lnTo>
                  <a:lnTo>
                    <a:pt x="381" y="239"/>
                  </a:lnTo>
                  <a:lnTo>
                    <a:pt x="337" y="179"/>
                  </a:lnTo>
                  <a:lnTo>
                    <a:pt x="337" y="154"/>
                  </a:lnTo>
                  <a:lnTo>
                    <a:pt x="312" y="120"/>
                  </a:lnTo>
                  <a:lnTo>
                    <a:pt x="294" y="85"/>
                  </a:lnTo>
                  <a:lnTo>
                    <a:pt x="233" y="0"/>
                  </a:lnTo>
                  <a:lnTo>
                    <a:pt x="226" y="11"/>
                  </a:lnTo>
                  <a:lnTo>
                    <a:pt x="86" y="0"/>
                  </a:lnTo>
                  <a:lnTo>
                    <a:pt x="0" y="11"/>
                  </a:lnTo>
                  <a:lnTo>
                    <a:pt x="31" y="96"/>
                  </a:lnTo>
                  <a:lnTo>
                    <a:pt x="61" y="130"/>
                  </a:lnTo>
                  <a:lnTo>
                    <a:pt x="31" y="230"/>
                  </a:lnTo>
                  <a:lnTo>
                    <a:pt x="31" y="275"/>
                  </a:lnTo>
                  <a:lnTo>
                    <a:pt x="18" y="299"/>
                  </a:lnTo>
                  <a:lnTo>
                    <a:pt x="50" y="31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556F1E78-EAF6-4E1B-9065-63636F48B235}"/>
                </a:ext>
              </a:extLst>
            </p:cNvPr>
            <p:cNvSpPr>
              <a:spLocks/>
            </p:cNvSpPr>
            <p:nvPr/>
          </p:nvSpPr>
          <p:spPr bwMode="auto">
            <a:xfrm>
              <a:off x="3712" y="2696"/>
              <a:ext cx="429" cy="425"/>
            </a:xfrm>
            <a:custGeom>
              <a:avLst/>
              <a:gdLst>
                <a:gd name="T0" fmla="*/ 417 w 429"/>
                <a:gd name="T1" fmla="*/ 254 h 425"/>
                <a:gd name="T2" fmla="*/ 385 w 429"/>
                <a:gd name="T3" fmla="*/ 279 h 425"/>
                <a:gd name="T4" fmla="*/ 410 w 429"/>
                <a:gd name="T5" fmla="*/ 254 h 425"/>
                <a:gd name="T6" fmla="*/ 428 w 429"/>
                <a:gd name="T7" fmla="*/ 279 h 425"/>
                <a:gd name="T8" fmla="*/ 392 w 429"/>
                <a:gd name="T9" fmla="*/ 364 h 425"/>
                <a:gd name="T10" fmla="*/ 374 w 429"/>
                <a:gd name="T11" fmla="*/ 373 h 425"/>
                <a:gd name="T12" fmla="*/ 356 w 429"/>
                <a:gd name="T13" fmla="*/ 364 h 425"/>
                <a:gd name="T14" fmla="*/ 385 w 429"/>
                <a:gd name="T15" fmla="*/ 388 h 425"/>
                <a:gd name="T16" fmla="*/ 306 w 429"/>
                <a:gd name="T17" fmla="*/ 373 h 425"/>
                <a:gd name="T18" fmla="*/ 252 w 429"/>
                <a:gd name="T19" fmla="*/ 373 h 425"/>
                <a:gd name="T20" fmla="*/ 288 w 429"/>
                <a:gd name="T21" fmla="*/ 364 h 425"/>
                <a:gd name="T22" fmla="*/ 270 w 429"/>
                <a:gd name="T23" fmla="*/ 364 h 425"/>
                <a:gd name="T24" fmla="*/ 263 w 429"/>
                <a:gd name="T25" fmla="*/ 339 h 425"/>
                <a:gd name="T26" fmla="*/ 252 w 429"/>
                <a:gd name="T27" fmla="*/ 373 h 425"/>
                <a:gd name="T28" fmla="*/ 172 w 429"/>
                <a:gd name="T29" fmla="*/ 373 h 425"/>
                <a:gd name="T30" fmla="*/ 184 w 429"/>
                <a:gd name="T31" fmla="*/ 349 h 425"/>
                <a:gd name="T32" fmla="*/ 172 w 429"/>
                <a:gd name="T33" fmla="*/ 339 h 425"/>
                <a:gd name="T34" fmla="*/ 158 w 429"/>
                <a:gd name="T35" fmla="*/ 373 h 425"/>
                <a:gd name="T36" fmla="*/ 130 w 429"/>
                <a:gd name="T37" fmla="*/ 388 h 425"/>
                <a:gd name="T38" fmla="*/ 112 w 429"/>
                <a:gd name="T39" fmla="*/ 398 h 425"/>
                <a:gd name="T40" fmla="*/ 112 w 429"/>
                <a:gd name="T41" fmla="*/ 388 h 425"/>
                <a:gd name="T42" fmla="*/ 69 w 429"/>
                <a:gd name="T43" fmla="*/ 398 h 425"/>
                <a:gd name="T44" fmla="*/ 61 w 429"/>
                <a:gd name="T45" fmla="*/ 424 h 425"/>
                <a:gd name="T46" fmla="*/ 0 w 429"/>
                <a:gd name="T47" fmla="*/ 349 h 425"/>
                <a:gd name="T48" fmla="*/ 18 w 429"/>
                <a:gd name="T49" fmla="*/ 328 h 425"/>
                <a:gd name="T50" fmla="*/ 8 w 429"/>
                <a:gd name="T51" fmla="*/ 289 h 425"/>
                <a:gd name="T52" fmla="*/ 43 w 429"/>
                <a:gd name="T53" fmla="*/ 279 h 425"/>
                <a:gd name="T54" fmla="*/ 61 w 429"/>
                <a:gd name="T55" fmla="*/ 254 h 425"/>
                <a:gd name="T56" fmla="*/ 61 w 429"/>
                <a:gd name="T57" fmla="*/ 185 h 425"/>
                <a:gd name="T58" fmla="*/ 87 w 429"/>
                <a:gd name="T59" fmla="*/ 170 h 425"/>
                <a:gd name="T60" fmla="*/ 130 w 429"/>
                <a:gd name="T61" fmla="*/ 185 h 425"/>
                <a:gd name="T62" fmla="*/ 165 w 429"/>
                <a:gd name="T63" fmla="*/ 134 h 425"/>
                <a:gd name="T64" fmla="*/ 234 w 429"/>
                <a:gd name="T65" fmla="*/ 134 h 425"/>
                <a:gd name="T66" fmla="*/ 288 w 429"/>
                <a:gd name="T67" fmla="*/ 15 h 425"/>
                <a:gd name="T68" fmla="*/ 306 w 429"/>
                <a:gd name="T69" fmla="*/ 0 h 425"/>
                <a:gd name="T70" fmla="*/ 338 w 429"/>
                <a:gd name="T71" fmla="*/ 34 h 425"/>
                <a:gd name="T72" fmla="*/ 356 w 429"/>
                <a:gd name="T73" fmla="*/ 34 h 425"/>
                <a:gd name="T74" fmla="*/ 410 w 429"/>
                <a:gd name="T75" fmla="*/ 109 h 425"/>
                <a:gd name="T76" fmla="*/ 410 w 429"/>
                <a:gd name="T77" fmla="*/ 145 h 425"/>
                <a:gd name="T78" fmla="*/ 417 w 429"/>
                <a:gd name="T79" fmla="*/ 254 h 4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9"/>
                <a:gd name="T121" fmla="*/ 0 h 425"/>
                <a:gd name="T122" fmla="*/ 429 w 429"/>
                <a:gd name="T123" fmla="*/ 425 h 4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9" h="425">
                  <a:moveTo>
                    <a:pt x="417" y="254"/>
                  </a:moveTo>
                  <a:lnTo>
                    <a:pt x="385" y="279"/>
                  </a:lnTo>
                  <a:lnTo>
                    <a:pt x="410" y="254"/>
                  </a:lnTo>
                  <a:lnTo>
                    <a:pt x="428" y="279"/>
                  </a:lnTo>
                  <a:lnTo>
                    <a:pt x="392" y="364"/>
                  </a:lnTo>
                  <a:lnTo>
                    <a:pt x="374" y="373"/>
                  </a:lnTo>
                  <a:lnTo>
                    <a:pt x="356" y="364"/>
                  </a:lnTo>
                  <a:lnTo>
                    <a:pt x="385" y="388"/>
                  </a:lnTo>
                  <a:lnTo>
                    <a:pt x="306" y="373"/>
                  </a:lnTo>
                  <a:lnTo>
                    <a:pt x="252" y="373"/>
                  </a:lnTo>
                  <a:lnTo>
                    <a:pt x="288" y="364"/>
                  </a:lnTo>
                  <a:lnTo>
                    <a:pt x="270" y="364"/>
                  </a:lnTo>
                  <a:lnTo>
                    <a:pt x="263" y="339"/>
                  </a:lnTo>
                  <a:lnTo>
                    <a:pt x="252" y="373"/>
                  </a:lnTo>
                  <a:lnTo>
                    <a:pt x="172" y="373"/>
                  </a:lnTo>
                  <a:lnTo>
                    <a:pt x="184" y="349"/>
                  </a:lnTo>
                  <a:lnTo>
                    <a:pt x="172" y="339"/>
                  </a:lnTo>
                  <a:lnTo>
                    <a:pt x="158" y="373"/>
                  </a:lnTo>
                  <a:lnTo>
                    <a:pt x="130" y="388"/>
                  </a:lnTo>
                  <a:lnTo>
                    <a:pt x="112" y="398"/>
                  </a:lnTo>
                  <a:lnTo>
                    <a:pt x="112" y="388"/>
                  </a:lnTo>
                  <a:lnTo>
                    <a:pt x="69" y="398"/>
                  </a:lnTo>
                  <a:lnTo>
                    <a:pt x="61" y="424"/>
                  </a:lnTo>
                  <a:lnTo>
                    <a:pt x="0" y="349"/>
                  </a:lnTo>
                  <a:lnTo>
                    <a:pt x="18" y="328"/>
                  </a:lnTo>
                  <a:lnTo>
                    <a:pt x="8" y="289"/>
                  </a:lnTo>
                  <a:lnTo>
                    <a:pt x="43" y="279"/>
                  </a:lnTo>
                  <a:lnTo>
                    <a:pt x="61" y="254"/>
                  </a:lnTo>
                  <a:lnTo>
                    <a:pt x="61" y="185"/>
                  </a:lnTo>
                  <a:lnTo>
                    <a:pt x="87" y="170"/>
                  </a:lnTo>
                  <a:lnTo>
                    <a:pt x="130" y="185"/>
                  </a:lnTo>
                  <a:lnTo>
                    <a:pt x="165" y="134"/>
                  </a:lnTo>
                  <a:lnTo>
                    <a:pt x="234" y="134"/>
                  </a:lnTo>
                  <a:lnTo>
                    <a:pt x="288" y="15"/>
                  </a:lnTo>
                  <a:lnTo>
                    <a:pt x="306" y="0"/>
                  </a:lnTo>
                  <a:lnTo>
                    <a:pt x="338" y="34"/>
                  </a:lnTo>
                  <a:lnTo>
                    <a:pt x="356" y="34"/>
                  </a:lnTo>
                  <a:lnTo>
                    <a:pt x="410" y="109"/>
                  </a:lnTo>
                  <a:lnTo>
                    <a:pt x="410" y="145"/>
                  </a:lnTo>
                  <a:lnTo>
                    <a:pt x="417"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6E63756D-75F9-4069-9853-89444335B7DA}"/>
                </a:ext>
              </a:extLst>
            </p:cNvPr>
            <p:cNvSpPr>
              <a:spLocks/>
            </p:cNvSpPr>
            <p:nvPr/>
          </p:nvSpPr>
          <p:spPr bwMode="auto">
            <a:xfrm>
              <a:off x="1258" y="1525"/>
              <a:ext cx="406" cy="330"/>
            </a:xfrm>
            <a:custGeom>
              <a:avLst/>
              <a:gdLst>
                <a:gd name="T0" fmla="*/ 14 w 406"/>
                <a:gd name="T1" fmla="*/ 169 h 330"/>
                <a:gd name="T2" fmla="*/ 43 w 406"/>
                <a:gd name="T3" fmla="*/ 169 h 330"/>
                <a:gd name="T4" fmla="*/ 61 w 406"/>
                <a:gd name="T5" fmla="*/ 205 h 330"/>
                <a:gd name="T6" fmla="*/ 50 w 406"/>
                <a:gd name="T7" fmla="*/ 289 h 330"/>
                <a:gd name="T8" fmla="*/ 61 w 406"/>
                <a:gd name="T9" fmla="*/ 314 h 330"/>
                <a:gd name="T10" fmla="*/ 75 w 406"/>
                <a:gd name="T11" fmla="*/ 329 h 330"/>
                <a:gd name="T12" fmla="*/ 104 w 406"/>
                <a:gd name="T13" fmla="*/ 304 h 330"/>
                <a:gd name="T14" fmla="*/ 122 w 406"/>
                <a:gd name="T15" fmla="*/ 304 h 330"/>
                <a:gd name="T16" fmla="*/ 179 w 406"/>
                <a:gd name="T17" fmla="*/ 314 h 330"/>
                <a:gd name="T18" fmla="*/ 198 w 406"/>
                <a:gd name="T19" fmla="*/ 314 h 330"/>
                <a:gd name="T20" fmla="*/ 233 w 406"/>
                <a:gd name="T21" fmla="*/ 314 h 330"/>
                <a:gd name="T22" fmla="*/ 269 w 406"/>
                <a:gd name="T23" fmla="*/ 289 h 330"/>
                <a:gd name="T24" fmla="*/ 294 w 406"/>
                <a:gd name="T25" fmla="*/ 289 h 330"/>
                <a:gd name="T26" fmla="*/ 294 w 406"/>
                <a:gd name="T27" fmla="*/ 278 h 330"/>
                <a:gd name="T28" fmla="*/ 318 w 406"/>
                <a:gd name="T29" fmla="*/ 263 h 330"/>
                <a:gd name="T30" fmla="*/ 355 w 406"/>
                <a:gd name="T31" fmla="*/ 289 h 330"/>
                <a:gd name="T32" fmla="*/ 362 w 406"/>
                <a:gd name="T33" fmla="*/ 289 h 330"/>
                <a:gd name="T34" fmla="*/ 374 w 406"/>
                <a:gd name="T35" fmla="*/ 289 h 330"/>
                <a:gd name="T36" fmla="*/ 374 w 406"/>
                <a:gd name="T37" fmla="*/ 254 h 330"/>
                <a:gd name="T38" fmla="*/ 405 w 406"/>
                <a:gd name="T39" fmla="*/ 244 h 330"/>
                <a:gd name="T40" fmla="*/ 337 w 406"/>
                <a:gd name="T41" fmla="*/ 195 h 330"/>
                <a:gd name="T42" fmla="*/ 355 w 406"/>
                <a:gd name="T43" fmla="*/ 169 h 330"/>
                <a:gd name="T44" fmla="*/ 337 w 406"/>
                <a:gd name="T45" fmla="*/ 120 h 330"/>
                <a:gd name="T46" fmla="*/ 355 w 406"/>
                <a:gd name="T47" fmla="*/ 100 h 330"/>
                <a:gd name="T48" fmla="*/ 348 w 406"/>
                <a:gd name="T49" fmla="*/ 85 h 330"/>
                <a:gd name="T50" fmla="*/ 318 w 406"/>
                <a:gd name="T51" fmla="*/ 60 h 330"/>
                <a:gd name="T52" fmla="*/ 312 w 406"/>
                <a:gd name="T53" fmla="*/ 15 h 330"/>
                <a:gd name="T54" fmla="*/ 301 w 406"/>
                <a:gd name="T55" fmla="*/ 0 h 330"/>
                <a:gd name="T56" fmla="*/ 276 w 406"/>
                <a:gd name="T57" fmla="*/ 15 h 330"/>
                <a:gd name="T58" fmla="*/ 233 w 406"/>
                <a:gd name="T59" fmla="*/ 26 h 330"/>
                <a:gd name="T60" fmla="*/ 215 w 406"/>
                <a:gd name="T61" fmla="*/ 26 h 330"/>
                <a:gd name="T62" fmla="*/ 122 w 406"/>
                <a:gd name="T63" fmla="*/ 85 h 330"/>
                <a:gd name="T64" fmla="*/ 104 w 406"/>
                <a:gd name="T65" fmla="*/ 75 h 330"/>
                <a:gd name="T66" fmla="*/ 93 w 406"/>
                <a:gd name="T67" fmla="*/ 100 h 330"/>
                <a:gd name="T68" fmla="*/ 87 w 406"/>
                <a:gd name="T69" fmla="*/ 85 h 330"/>
                <a:gd name="T70" fmla="*/ 43 w 406"/>
                <a:gd name="T71" fmla="*/ 120 h 330"/>
                <a:gd name="T72" fmla="*/ 14 w 406"/>
                <a:gd name="T73" fmla="*/ 100 h 330"/>
                <a:gd name="T74" fmla="*/ 0 w 406"/>
                <a:gd name="T75" fmla="*/ 120 h 330"/>
                <a:gd name="T76" fmla="*/ 14 w 406"/>
                <a:gd name="T77" fmla="*/ 169 h 3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6"/>
                <a:gd name="T118" fmla="*/ 0 h 330"/>
                <a:gd name="T119" fmla="*/ 406 w 406"/>
                <a:gd name="T120" fmla="*/ 330 h 3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6" h="330">
                  <a:moveTo>
                    <a:pt x="14" y="169"/>
                  </a:moveTo>
                  <a:lnTo>
                    <a:pt x="43" y="169"/>
                  </a:lnTo>
                  <a:lnTo>
                    <a:pt x="61" y="205"/>
                  </a:lnTo>
                  <a:lnTo>
                    <a:pt x="50" y="289"/>
                  </a:lnTo>
                  <a:lnTo>
                    <a:pt x="61" y="314"/>
                  </a:lnTo>
                  <a:lnTo>
                    <a:pt x="75" y="329"/>
                  </a:lnTo>
                  <a:lnTo>
                    <a:pt x="104" y="304"/>
                  </a:lnTo>
                  <a:lnTo>
                    <a:pt x="122" y="304"/>
                  </a:lnTo>
                  <a:lnTo>
                    <a:pt x="179" y="314"/>
                  </a:lnTo>
                  <a:lnTo>
                    <a:pt x="198" y="314"/>
                  </a:lnTo>
                  <a:lnTo>
                    <a:pt x="233" y="314"/>
                  </a:lnTo>
                  <a:lnTo>
                    <a:pt x="269" y="289"/>
                  </a:lnTo>
                  <a:lnTo>
                    <a:pt x="294" y="289"/>
                  </a:lnTo>
                  <a:lnTo>
                    <a:pt x="294" y="278"/>
                  </a:lnTo>
                  <a:lnTo>
                    <a:pt x="318" y="263"/>
                  </a:lnTo>
                  <a:lnTo>
                    <a:pt x="355" y="289"/>
                  </a:lnTo>
                  <a:lnTo>
                    <a:pt x="362" y="289"/>
                  </a:lnTo>
                  <a:lnTo>
                    <a:pt x="374" y="289"/>
                  </a:lnTo>
                  <a:lnTo>
                    <a:pt x="374" y="254"/>
                  </a:lnTo>
                  <a:lnTo>
                    <a:pt x="405" y="244"/>
                  </a:lnTo>
                  <a:lnTo>
                    <a:pt x="337" y="195"/>
                  </a:lnTo>
                  <a:lnTo>
                    <a:pt x="355" y="169"/>
                  </a:lnTo>
                  <a:lnTo>
                    <a:pt x="337" y="120"/>
                  </a:lnTo>
                  <a:lnTo>
                    <a:pt x="355" y="100"/>
                  </a:lnTo>
                  <a:lnTo>
                    <a:pt x="348" y="85"/>
                  </a:lnTo>
                  <a:lnTo>
                    <a:pt x="318" y="60"/>
                  </a:lnTo>
                  <a:lnTo>
                    <a:pt x="312" y="15"/>
                  </a:lnTo>
                  <a:lnTo>
                    <a:pt x="301" y="0"/>
                  </a:lnTo>
                  <a:lnTo>
                    <a:pt x="276" y="15"/>
                  </a:lnTo>
                  <a:lnTo>
                    <a:pt x="233" y="26"/>
                  </a:lnTo>
                  <a:lnTo>
                    <a:pt x="215" y="26"/>
                  </a:lnTo>
                  <a:lnTo>
                    <a:pt x="122" y="85"/>
                  </a:lnTo>
                  <a:lnTo>
                    <a:pt x="104" y="75"/>
                  </a:lnTo>
                  <a:lnTo>
                    <a:pt x="93" y="100"/>
                  </a:lnTo>
                  <a:lnTo>
                    <a:pt x="87" y="85"/>
                  </a:lnTo>
                  <a:lnTo>
                    <a:pt x="43" y="120"/>
                  </a:lnTo>
                  <a:lnTo>
                    <a:pt x="14" y="100"/>
                  </a:lnTo>
                  <a:lnTo>
                    <a:pt x="0" y="120"/>
                  </a:lnTo>
                  <a:lnTo>
                    <a:pt x="14" y="16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8" name="Freeform 16">
              <a:extLst>
                <a:ext uri="{FF2B5EF4-FFF2-40B4-BE49-F238E27FC236}">
                  <a16:creationId xmlns:a16="http://schemas.microsoft.com/office/drawing/2014/main" id="{5CF97AA3-0666-4C4A-8048-1E61A0C8EB83}"/>
                </a:ext>
              </a:extLst>
            </p:cNvPr>
            <p:cNvSpPr>
              <a:spLocks/>
            </p:cNvSpPr>
            <p:nvPr/>
          </p:nvSpPr>
          <p:spPr bwMode="auto">
            <a:xfrm>
              <a:off x="1778" y="1390"/>
              <a:ext cx="358" cy="355"/>
            </a:xfrm>
            <a:custGeom>
              <a:avLst/>
              <a:gdLst>
                <a:gd name="T0" fmla="*/ 43 w 358"/>
                <a:gd name="T1" fmla="*/ 0 h 355"/>
                <a:gd name="T2" fmla="*/ 61 w 358"/>
                <a:gd name="T3" fmla="*/ 15 h 355"/>
                <a:gd name="T4" fmla="*/ 105 w 358"/>
                <a:gd name="T5" fmla="*/ 25 h 355"/>
                <a:gd name="T6" fmla="*/ 159 w 358"/>
                <a:gd name="T7" fmla="*/ 100 h 355"/>
                <a:gd name="T8" fmla="*/ 202 w 358"/>
                <a:gd name="T9" fmla="*/ 124 h 355"/>
                <a:gd name="T10" fmla="*/ 220 w 358"/>
                <a:gd name="T11" fmla="*/ 149 h 355"/>
                <a:gd name="T12" fmla="*/ 220 w 358"/>
                <a:gd name="T13" fmla="*/ 134 h 355"/>
                <a:gd name="T14" fmla="*/ 252 w 358"/>
                <a:gd name="T15" fmla="*/ 185 h 355"/>
                <a:gd name="T16" fmla="*/ 314 w 358"/>
                <a:gd name="T17" fmla="*/ 169 h 355"/>
                <a:gd name="T18" fmla="*/ 339 w 358"/>
                <a:gd name="T19" fmla="*/ 194 h 355"/>
                <a:gd name="T20" fmla="*/ 357 w 358"/>
                <a:gd name="T21" fmla="*/ 185 h 355"/>
                <a:gd name="T22" fmla="*/ 263 w 358"/>
                <a:gd name="T23" fmla="*/ 354 h 355"/>
                <a:gd name="T24" fmla="*/ 235 w 358"/>
                <a:gd name="T25" fmla="*/ 354 h 355"/>
                <a:gd name="T26" fmla="*/ 227 w 358"/>
                <a:gd name="T27" fmla="*/ 339 h 355"/>
                <a:gd name="T28" fmla="*/ 202 w 358"/>
                <a:gd name="T29" fmla="*/ 354 h 355"/>
                <a:gd name="T30" fmla="*/ 166 w 358"/>
                <a:gd name="T31" fmla="*/ 339 h 355"/>
                <a:gd name="T32" fmla="*/ 159 w 358"/>
                <a:gd name="T33" fmla="*/ 313 h 355"/>
                <a:gd name="T34" fmla="*/ 130 w 358"/>
                <a:gd name="T35" fmla="*/ 303 h 355"/>
                <a:gd name="T36" fmla="*/ 98 w 358"/>
                <a:gd name="T37" fmla="*/ 339 h 355"/>
                <a:gd name="T38" fmla="*/ 69 w 358"/>
                <a:gd name="T39" fmla="*/ 234 h 355"/>
                <a:gd name="T40" fmla="*/ 0 w 358"/>
                <a:gd name="T41" fmla="*/ 160 h 355"/>
                <a:gd name="T42" fmla="*/ 36 w 358"/>
                <a:gd name="T43" fmla="*/ 124 h 355"/>
                <a:gd name="T44" fmla="*/ 43 w 358"/>
                <a:gd name="T45" fmla="*/ 100 h 355"/>
                <a:gd name="T46" fmla="*/ 26 w 358"/>
                <a:gd name="T47" fmla="*/ 40 h 355"/>
                <a:gd name="T48" fmla="*/ 43 w 358"/>
                <a:gd name="T49" fmla="*/ 0 h 3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8"/>
                <a:gd name="T76" fmla="*/ 0 h 355"/>
                <a:gd name="T77" fmla="*/ 358 w 358"/>
                <a:gd name="T78" fmla="*/ 355 h 3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8" h="355">
                  <a:moveTo>
                    <a:pt x="43" y="0"/>
                  </a:moveTo>
                  <a:lnTo>
                    <a:pt x="61" y="15"/>
                  </a:lnTo>
                  <a:lnTo>
                    <a:pt x="105" y="25"/>
                  </a:lnTo>
                  <a:lnTo>
                    <a:pt x="159" y="100"/>
                  </a:lnTo>
                  <a:lnTo>
                    <a:pt x="202" y="124"/>
                  </a:lnTo>
                  <a:lnTo>
                    <a:pt x="220" y="149"/>
                  </a:lnTo>
                  <a:lnTo>
                    <a:pt x="220" y="134"/>
                  </a:lnTo>
                  <a:lnTo>
                    <a:pt x="252" y="185"/>
                  </a:lnTo>
                  <a:lnTo>
                    <a:pt x="314" y="169"/>
                  </a:lnTo>
                  <a:lnTo>
                    <a:pt x="339" y="194"/>
                  </a:lnTo>
                  <a:lnTo>
                    <a:pt x="357" y="185"/>
                  </a:lnTo>
                  <a:lnTo>
                    <a:pt x="263" y="354"/>
                  </a:lnTo>
                  <a:lnTo>
                    <a:pt x="235" y="354"/>
                  </a:lnTo>
                  <a:lnTo>
                    <a:pt x="227" y="339"/>
                  </a:lnTo>
                  <a:lnTo>
                    <a:pt x="202" y="354"/>
                  </a:lnTo>
                  <a:lnTo>
                    <a:pt x="166" y="339"/>
                  </a:lnTo>
                  <a:lnTo>
                    <a:pt x="159" y="313"/>
                  </a:lnTo>
                  <a:lnTo>
                    <a:pt x="130" y="303"/>
                  </a:lnTo>
                  <a:lnTo>
                    <a:pt x="98" y="339"/>
                  </a:lnTo>
                  <a:lnTo>
                    <a:pt x="69" y="234"/>
                  </a:lnTo>
                  <a:lnTo>
                    <a:pt x="0" y="160"/>
                  </a:lnTo>
                  <a:lnTo>
                    <a:pt x="36" y="124"/>
                  </a:lnTo>
                  <a:lnTo>
                    <a:pt x="43" y="100"/>
                  </a:lnTo>
                  <a:lnTo>
                    <a:pt x="26" y="40"/>
                  </a:lnTo>
                  <a:lnTo>
                    <a:pt x="43"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9BA4105B-F8EB-4C3B-AFB0-4ED4BC3835F2}"/>
                </a:ext>
              </a:extLst>
            </p:cNvPr>
            <p:cNvSpPr>
              <a:spLocks/>
            </p:cNvSpPr>
            <p:nvPr/>
          </p:nvSpPr>
          <p:spPr bwMode="auto">
            <a:xfrm>
              <a:off x="2477" y="1789"/>
              <a:ext cx="288" cy="254"/>
            </a:xfrm>
            <a:custGeom>
              <a:avLst/>
              <a:gdLst>
                <a:gd name="T0" fmla="*/ 0 w 288"/>
                <a:gd name="T1" fmla="*/ 0 h 254"/>
                <a:gd name="T2" fmla="*/ 18 w 288"/>
                <a:gd name="T3" fmla="*/ 75 h 254"/>
                <a:gd name="T4" fmla="*/ 7 w 288"/>
                <a:gd name="T5" fmla="*/ 75 h 254"/>
                <a:gd name="T6" fmla="*/ 50 w 288"/>
                <a:gd name="T7" fmla="*/ 125 h 254"/>
                <a:gd name="T8" fmla="*/ 68 w 288"/>
                <a:gd name="T9" fmla="*/ 195 h 254"/>
                <a:gd name="T10" fmla="*/ 129 w 288"/>
                <a:gd name="T11" fmla="*/ 243 h 254"/>
                <a:gd name="T12" fmla="*/ 165 w 288"/>
                <a:gd name="T13" fmla="*/ 253 h 254"/>
                <a:gd name="T14" fmla="*/ 287 w 288"/>
                <a:gd name="T15" fmla="*/ 0 h 254"/>
                <a:gd name="T16" fmla="*/ 25 w 288"/>
                <a:gd name="T17" fmla="*/ 0 h 254"/>
                <a:gd name="T18" fmla="*/ 0 w 288"/>
                <a:gd name="T19" fmla="*/ 0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54"/>
                <a:gd name="T32" fmla="*/ 288 w 288"/>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54">
                  <a:moveTo>
                    <a:pt x="0" y="0"/>
                  </a:moveTo>
                  <a:lnTo>
                    <a:pt x="18" y="75"/>
                  </a:lnTo>
                  <a:lnTo>
                    <a:pt x="7" y="75"/>
                  </a:lnTo>
                  <a:lnTo>
                    <a:pt x="50" y="125"/>
                  </a:lnTo>
                  <a:lnTo>
                    <a:pt x="68" y="195"/>
                  </a:lnTo>
                  <a:lnTo>
                    <a:pt x="129" y="243"/>
                  </a:lnTo>
                  <a:lnTo>
                    <a:pt x="165" y="253"/>
                  </a:lnTo>
                  <a:lnTo>
                    <a:pt x="287" y="0"/>
                  </a:lnTo>
                  <a:lnTo>
                    <a:pt x="25"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0" name="Freeform 18">
              <a:extLst>
                <a:ext uri="{FF2B5EF4-FFF2-40B4-BE49-F238E27FC236}">
                  <a16:creationId xmlns:a16="http://schemas.microsoft.com/office/drawing/2014/main" id="{FE257639-768C-4AF1-8F85-6CDACEF78B14}"/>
                </a:ext>
              </a:extLst>
            </p:cNvPr>
            <p:cNvSpPr>
              <a:spLocks/>
            </p:cNvSpPr>
            <p:nvPr/>
          </p:nvSpPr>
          <p:spPr bwMode="auto">
            <a:xfrm>
              <a:off x="1876" y="1285"/>
              <a:ext cx="289" cy="299"/>
            </a:xfrm>
            <a:custGeom>
              <a:avLst/>
              <a:gdLst>
                <a:gd name="T0" fmla="*/ 277 w 289"/>
                <a:gd name="T1" fmla="*/ 264 h 299"/>
                <a:gd name="T2" fmla="*/ 259 w 289"/>
                <a:gd name="T3" fmla="*/ 288 h 299"/>
                <a:gd name="T4" fmla="*/ 242 w 289"/>
                <a:gd name="T5" fmla="*/ 298 h 299"/>
                <a:gd name="T6" fmla="*/ 216 w 289"/>
                <a:gd name="T7" fmla="*/ 274 h 299"/>
                <a:gd name="T8" fmla="*/ 155 w 289"/>
                <a:gd name="T9" fmla="*/ 288 h 299"/>
                <a:gd name="T10" fmla="*/ 122 w 289"/>
                <a:gd name="T11" fmla="*/ 238 h 299"/>
                <a:gd name="T12" fmla="*/ 122 w 289"/>
                <a:gd name="T13" fmla="*/ 253 h 299"/>
                <a:gd name="T14" fmla="*/ 105 w 289"/>
                <a:gd name="T15" fmla="*/ 229 h 299"/>
                <a:gd name="T16" fmla="*/ 61 w 289"/>
                <a:gd name="T17" fmla="*/ 204 h 299"/>
                <a:gd name="T18" fmla="*/ 7 w 289"/>
                <a:gd name="T19" fmla="*/ 129 h 299"/>
                <a:gd name="T20" fmla="*/ 50 w 289"/>
                <a:gd name="T21" fmla="*/ 45 h 299"/>
                <a:gd name="T22" fmla="*/ 0 w 289"/>
                <a:gd name="T23" fmla="*/ 10 h 299"/>
                <a:gd name="T24" fmla="*/ 87 w 289"/>
                <a:gd name="T25" fmla="*/ 0 h 299"/>
                <a:gd name="T26" fmla="*/ 155 w 289"/>
                <a:gd name="T27" fmla="*/ 10 h 299"/>
                <a:gd name="T28" fmla="*/ 166 w 289"/>
                <a:gd name="T29" fmla="*/ 0 h 299"/>
                <a:gd name="T30" fmla="*/ 173 w 289"/>
                <a:gd name="T31" fmla="*/ 26 h 299"/>
                <a:gd name="T32" fmla="*/ 209 w 289"/>
                <a:gd name="T33" fmla="*/ 26 h 299"/>
                <a:gd name="T34" fmla="*/ 216 w 289"/>
                <a:gd name="T35" fmla="*/ 45 h 299"/>
                <a:gd name="T36" fmla="*/ 227 w 289"/>
                <a:gd name="T37" fmla="*/ 45 h 299"/>
                <a:gd name="T38" fmla="*/ 242 w 289"/>
                <a:gd name="T39" fmla="*/ 45 h 299"/>
                <a:gd name="T40" fmla="*/ 288 w 289"/>
                <a:gd name="T41" fmla="*/ 105 h 299"/>
                <a:gd name="T42" fmla="*/ 277 w 289"/>
                <a:gd name="T43" fmla="*/ 264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9"/>
                <a:gd name="T67" fmla="*/ 0 h 299"/>
                <a:gd name="T68" fmla="*/ 289 w 289"/>
                <a:gd name="T69" fmla="*/ 299 h 2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9" h="299">
                  <a:moveTo>
                    <a:pt x="277" y="264"/>
                  </a:moveTo>
                  <a:lnTo>
                    <a:pt x="259" y="288"/>
                  </a:lnTo>
                  <a:lnTo>
                    <a:pt x="242" y="298"/>
                  </a:lnTo>
                  <a:lnTo>
                    <a:pt x="216" y="274"/>
                  </a:lnTo>
                  <a:lnTo>
                    <a:pt x="155" y="288"/>
                  </a:lnTo>
                  <a:lnTo>
                    <a:pt x="122" y="238"/>
                  </a:lnTo>
                  <a:lnTo>
                    <a:pt x="122" y="253"/>
                  </a:lnTo>
                  <a:lnTo>
                    <a:pt x="105" y="229"/>
                  </a:lnTo>
                  <a:lnTo>
                    <a:pt x="61" y="204"/>
                  </a:lnTo>
                  <a:lnTo>
                    <a:pt x="7" y="129"/>
                  </a:lnTo>
                  <a:lnTo>
                    <a:pt x="50" y="45"/>
                  </a:lnTo>
                  <a:lnTo>
                    <a:pt x="0" y="10"/>
                  </a:lnTo>
                  <a:lnTo>
                    <a:pt x="87" y="0"/>
                  </a:lnTo>
                  <a:lnTo>
                    <a:pt x="155" y="10"/>
                  </a:lnTo>
                  <a:lnTo>
                    <a:pt x="166" y="0"/>
                  </a:lnTo>
                  <a:lnTo>
                    <a:pt x="173" y="26"/>
                  </a:lnTo>
                  <a:lnTo>
                    <a:pt x="209" y="26"/>
                  </a:lnTo>
                  <a:lnTo>
                    <a:pt x="216" y="45"/>
                  </a:lnTo>
                  <a:lnTo>
                    <a:pt x="227" y="45"/>
                  </a:lnTo>
                  <a:lnTo>
                    <a:pt x="242" y="45"/>
                  </a:lnTo>
                  <a:lnTo>
                    <a:pt x="288" y="105"/>
                  </a:lnTo>
                  <a:lnTo>
                    <a:pt x="277" y="26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1" name="Freeform 19">
              <a:extLst>
                <a:ext uri="{FF2B5EF4-FFF2-40B4-BE49-F238E27FC236}">
                  <a16:creationId xmlns:a16="http://schemas.microsoft.com/office/drawing/2014/main" id="{9DFD8F97-03AF-497F-BB71-E574155DA639}"/>
                </a:ext>
              </a:extLst>
            </p:cNvPr>
            <p:cNvSpPr>
              <a:spLocks/>
            </p:cNvSpPr>
            <p:nvPr/>
          </p:nvSpPr>
          <p:spPr bwMode="auto">
            <a:xfrm>
              <a:off x="4942" y="947"/>
              <a:ext cx="363" cy="314"/>
            </a:xfrm>
            <a:custGeom>
              <a:avLst/>
              <a:gdLst>
                <a:gd name="T0" fmla="*/ 312 w 363"/>
                <a:gd name="T1" fmla="*/ 193 h 314"/>
                <a:gd name="T2" fmla="*/ 331 w 363"/>
                <a:gd name="T3" fmla="*/ 193 h 314"/>
                <a:gd name="T4" fmla="*/ 312 w 363"/>
                <a:gd name="T5" fmla="*/ 204 h 314"/>
                <a:gd name="T6" fmla="*/ 331 w 363"/>
                <a:gd name="T7" fmla="*/ 204 h 314"/>
                <a:gd name="T8" fmla="*/ 337 w 363"/>
                <a:gd name="T9" fmla="*/ 213 h 314"/>
                <a:gd name="T10" fmla="*/ 331 w 363"/>
                <a:gd name="T11" fmla="*/ 238 h 314"/>
                <a:gd name="T12" fmla="*/ 344 w 363"/>
                <a:gd name="T13" fmla="*/ 264 h 314"/>
                <a:gd name="T14" fmla="*/ 331 w 363"/>
                <a:gd name="T15" fmla="*/ 277 h 314"/>
                <a:gd name="T16" fmla="*/ 312 w 363"/>
                <a:gd name="T17" fmla="*/ 264 h 314"/>
                <a:gd name="T18" fmla="*/ 312 w 363"/>
                <a:gd name="T19" fmla="*/ 277 h 314"/>
                <a:gd name="T20" fmla="*/ 331 w 363"/>
                <a:gd name="T21" fmla="*/ 277 h 314"/>
                <a:gd name="T22" fmla="*/ 362 w 363"/>
                <a:gd name="T23" fmla="*/ 313 h 314"/>
                <a:gd name="T24" fmla="*/ 294 w 363"/>
                <a:gd name="T25" fmla="*/ 287 h 314"/>
                <a:gd name="T26" fmla="*/ 233 w 363"/>
                <a:gd name="T27" fmla="*/ 204 h 314"/>
                <a:gd name="T28" fmla="*/ 208 w 363"/>
                <a:gd name="T29" fmla="*/ 193 h 314"/>
                <a:gd name="T30" fmla="*/ 190 w 363"/>
                <a:gd name="T31" fmla="*/ 204 h 314"/>
                <a:gd name="T32" fmla="*/ 208 w 363"/>
                <a:gd name="T33" fmla="*/ 179 h 314"/>
                <a:gd name="T34" fmla="*/ 190 w 363"/>
                <a:gd name="T35" fmla="*/ 179 h 314"/>
                <a:gd name="T36" fmla="*/ 173 w 363"/>
                <a:gd name="T37" fmla="*/ 144 h 314"/>
                <a:gd name="T38" fmla="*/ 165 w 363"/>
                <a:gd name="T39" fmla="*/ 144 h 314"/>
                <a:gd name="T40" fmla="*/ 165 w 363"/>
                <a:gd name="T41" fmla="*/ 128 h 314"/>
                <a:gd name="T42" fmla="*/ 147 w 363"/>
                <a:gd name="T43" fmla="*/ 128 h 314"/>
                <a:gd name="T44" fmla="*/ 119 w 363"/>
                <a:gd name="T45" fmla="*/ 94 h 314"/>
                <a:gd name="T46" fmla="*/ 104 w 363"/>
                <a:gd name="T47" fmla="*/ 94 h 314"/>
                <a:gd name="T48" fmla="*/ 104 w 363"/>
                <a:gd name="T49" fmla="*/ 83 h 314"/>
                <a:gd name="T50" fmla="*/ 69 w 363"/>
                <a:gd name="T51" fmla="*/ 70 h 314"/>
                <a:gd name="T52" fmla="*/ 26 w 363"/>
                <a:gd name="T53" fmla="*/ 23 h 314"/>
                <a:gd name="T54" fmla="*/ 0 w 363"/>
                <a:gd name="T55" fmla="*/ 0 h 314"/>
                <a:gd name="T56" fmla="*/ 129 w 363"/>
                <a:gd name="T57" fmla="*/ 0 h 314"/>
                <a:gd name="T58" fmla="*/ 227 w 363"/>
                <a:gd name="T59" fmla="*/ 94 h 314"/>
                <a:gd name="T60" fmla="*/ 227 w 363"/>
                <a:gd name="T61" fmla="*/ 119 h 314"/>
                <a:gd name="T62" fmla="*/ 251 w 363"/>
                <a:gd name="T63" fmla="*/ 153 h 314"/>
                <a:gd name="T64" fmla="*/ 269 w 363"/>
                <a:gd name="T65" fmla="*/ 168 h 314"/>
                <a:gd name="T66" fmla="*/ 287 w 363"/>
                <a:gd name="T67" fmla="*/ 153 h 314"/>
                <a:gd name="T68" fmla="*/ 312 w 363"/>
                <a:gd name="T69" fmla="*/ 179 h 314"/>
                <a:gd name="T70" fmla="*/ 312 w 363"/>
                <a:gd name="T71" fmla="*/ 193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3"/>
                <a:gd name="T109" fmla="*/ 0 h 314"/>
                <a:gd name="T110" fmla="*/ 363 w 363"/>
                <a:gd name="T111" fmla="*/ 314 h 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3" h="314">
                  <a:moveTo>
                    <a:pt x="312" y="193"/>
                  </a:moveTo>
                  <a:lnTo>
                    <a:pt x="331" y="193"/>
                  </a:lnTo>
                  <a:lnTo>
                    <a:pt x="312" y="204"/>
                  </a:lnTo>
                  <a:lnTo>
                    <a:pt x="331" y="204"/>
                  </a:lnTo>
                  <a:lnTo>
                    <a:pt x="337" y="213"/>
                  </a:lnTo>
                  <a:lnTo>
                    <a:pt x="331" y="238"/>
                  </a:lnTo>
                  <a:lnTo>
                    <a:pt x="344" y="264"/>
                  </a:lnTo>
                  <a:lnTo>
                    <a:pt x="331" y="277"/>
                  </a:lnTo>
                  <a:lnTo>
                    <a:pt x="312" y="264"/>
                  </a:lnTo>
                  <a:lnTo>
                    <a:pt x="312" y="277"/>
                  </a:lnTo>
                  <a:lnTo>
                    <a:pt x="331" y="277"/>
                  </a:lnTo>
                  <a:lnTo>
                    <a:pt x="362" y="313"/>
                  </a:lnTo>
                  <a:lnTo>
                    <a:pt x="294" y="287"/>
                  </a:lnTo>
                  <a:lnTo>
                    <a:pt x="233" y="204"/>
                  </a:lnTo>
                  <a:lnTo>
                    <a:pt x="208" y="193"/>
                  </a:lnTo>
                  <a:lnTo>
                    <a:pt x="190" y="204"/>
                  </a:lnTo>
                  <a:lnTo>
                    <a:pt x="208" y="179"/>
                  </a:lnTo>
                  <a:lnTo>
                    <a:pt x="190" y="179"/>
                  </a:lnTo>
                  <a:lnTo>
                    <a:pt x="173" y="144"/>
                  </a:lnTo>
                  <a:lnTo>
                    <a:pt x="165" y="144"/>
                  </a:lnTo>
                  <a:lnTo>
                    <a:pt x="165" y="128"/>
                  </a:lnTo>
                  <a:lnTo>
                    <a:pt x="147" y="128"/>
                  </a:lnTo>
                  <a:lnTo>
                    <a:pt x="119" y="94"/>
                  </a:lnTo>
                  <a:lnTo>
                    <a:pt x="104" y="94"/>
                  </a:lnTo>
                  <a:lnTo>
                    <a:pt x="104" y="83"/>
                  </a:lnTo>
                  <a:lnTo>
                    <a:pt x="69" y="70"/>
                  </a:lnTo>
                  <a:lnTo>
                    <a:pt x="26" y="23"/>
                  </a:lnTo>
                  <a:lnTo>
                    <a:pt x="0" y="0"/>
                  </a:lnTo>
                  <a:lnTo>
                    <a:pt x="129" y="0"/>
                  </a:lnTo>
                  <a:lnTo>
                    <a:pt x="227" y="94"/>
                  </a:lnTo>
                  <a:lnTo>
                    <a:pt x="227" y="119"/>
                  </a:lnTo>
                  <a:lnTo>
                    <a:pt x="251" y="153"/>
                  </a:lnTo>
                  <a:lnTo>
                    <a:pt x="269" y="168"/>
                  </a:lnTo>
                  <a:lnTo>
                    <a:pt x="287" y="153"/>
                  </a:lnTo>
                  <a:lnTo>
                    <a:pt x="312" y="179"/>
                  </a:lnTo>
                  <a:lnTo>
                    <a:pt x="312"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2" name="Freeform 20">
              <a:extLst>
                <a:ext uri="{FF2B5EF4-FFF2-40B4-BE49-F238E27FC236}">
                  <a16:creationId xmlns:a16="http://schemas.microsoft.com/office/drawing/2014/main" id="{B2BA64BE-9585-47BC-BCDE-3D91F56E55E3}"/>
                </a:ext>
              </a:extLst>
            </p:cNvPr>
            <p:cNvSpPr>
              <a:spLocks/>
            </p:cNvSpPr>
            <p:nvPr/>
          </p:nvSpPr>
          <p:spPr bwMode="auto">
            <a:xfrm>
              <a:off x="4931" y="2287"/>
              <a:ext cx="159" cy="240"/>
            </a:xfrm>
            <a:custGeom>
              <a:avLst/>
              <a:gdLst>
                <a:gd name="T0" fmla="*/ 11 w 159"/>
                <a:gd name="T1" fmla="*/ 214 h 240"/>
                <a:gd name="T2" fmla="*/ 72 w 159"/>
                <a:gd name="T3" fmla="*/ 94 h 240"/>
                <a:gd name="T4" fmla="*/ 86 w 159"/>
                <a:gd name="T5" fmla="*/ 94 h 240"/>
                <a:gd name="T6" fmla="*/ 97 w 159"/>
                <a:gd name="T7" fmla="*/ 70 h 240"/>
                <a:gd name="T8" fmla="*/ 97 w 159"/>
                <a:gd name="T9" fmla="*/ 85 h 240"/>
                <a:gd name="T10" fmla="*/ 158 w 159"/>
                <a:gd name="T11" fmla="*/ 0 h 240"/>
                <a:gd name="T12" fmla="*/ 36 w 159"/>
                <a:gd name="T13" fmla="*/ 179 h 240"/>
                <a:gd name="T14" fmla="*/ 11 w 159"/>
                <a:gd name="T15" fmla="*/ 239 h 240"/>
                <a:gd name="T16" fmla="*/ 0 w 159"/>
                <a:gd name="T17" fmla="*/ 214 h 240"/>
                <a:gd name="T18" fmla="*/ 11 w 159"/>
                <a:gd name="T19" fmla="*/ 214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40"/>
                <a:gd name="T32" fmla="*/ 159 w 159"/>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40">
                  <a:moveTo>
                    <a:pt x="11" y="214"/>
                  </a:moveTo>
                  <a:lnTo>
                    <a:pt x="72" y="94"/>
                  </a:lnTo>
                  <a:lnTo>
                    <a:pt x="86" y="94"/>
                  </a:lnTo>
                  <a:lnTo>
                    <a:pt x="97" y="70"/>
                  </a:lnTo>
                  <a:lnTo>
                    <a:pt x="97" y="85"/>
                  </a:lnTo>
                  <a:lnTo>
                    <a:pt x="158" y="0"/>
                  </a:lnTo>
                  <a:lnTo>
                    <a:pt x="36" y="179"/>
                  </a:lnTo>
                  <a:lnTo>
                    <a:pt x="11" y="239"/>
                  </a:lnTo>
                  <a:lnTo>
                    <a:pt x="0" y="214"/>
                  </a:lnTo>
                  <a:lnTo>
                    <a:pt x="11" y="21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3" name="Freeform 21">
              <a:extLst>
                <a:ext uri="{FF2B5EF4-FFF2-40B4-BE49-F238E27FC236}">
                  <a16:creationId xmlns:a16="http://schemas.microsoft.com/office/drawing/2014/main" id="{463D3800-D7B1-4C25-B3F8-7E9849B11786}"/>
                </a:ext>
              </a:extLst>
            </p:cNvPr>
            <p:cNvSpPr>
              <a:spLocks/>
            </p:cNvSpPr>
            <p:nvPr/>
          </p:nvSpPr>
          <p:spPr bwMode="auto">
            <a:xfrm>
              <a:off x="4609" y="2417"/>
              <a:ext cx="256" cy="65"/>
            </a:xfrm>
            <a:custGeom>
              <a:avLst/>
              <a:gdLst>
                <a:gd name="T0" fmla="*/ 168 w 256"/>
                <a:gd name="T1" fmla="*/ 15 h 65"/>
                <a:gd name="T2" fmla="*/ 194 w 256"/>
                <a:gd name="T3" fmla="*/ 15 h 65"/>
                <a:gd name="T4" fmla="*/ 212 w 256"/>
                <a:gd name="T5" fmla="*/ 0 h 65"/>
                <a:gd name="T6" fmla="*/ 255 w 256"/>
                <a:gd name="T7" fmla="*/ 25 h 65"/>
                <a:gd name="T8" fmla="*/ 151 w 256"/>
                <a:gd name="T9" fmla="*/ 25 h 65"/>
                <a:gd name="T10" fmla="*/ 61 w 256"/>
                <a:gd name="T11" fmla="*/ 49 h 65"/>
                <a:gd name="T12" fmla="*/ 0 w 256"/>
                <a:gd name="T13" fmla="*/ 64 h 65"/>
                <a:gd name="T14" fmla="*/ 0 w 256"/>
                <a:gd name="T15" fmla="*/ 49 h 65"/>
                <a:gd name="T16" fmla="*/ 168 w 256"/>
                <a:gd name="T17" fmla="*/ 15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6"/>
                <a:gd name="T28" fmla="*/ 0 h 65"/>
                <a:gd name="T29" fmla="*/ 256 w 25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6" h="65">
                  <a:moveTo>
                    <a:pt x="168" y="15"/>
                  </a:moveTo>
                  <a:lnTo>
                    <a:pt x="194" y="15"/>
                  </a:lnTo>
                  <a:lnTo>
                    <a:pt x="212" y="0"/>
                  </a:lnTo>
                  <a:lnTo>
                    <a:pt x="255" y="25"/>
                  </a:lnTo>
                  <a:lnTo>
                    <a:pt x="151" y="25"/>
                  </a:lnTo>
                  <a:lnTo>
                    <a:pt x="61" y="49"/>
                  </a:lnTo>
                  <a:lnTo>
                    <a:pt x="0" y="64"/>
                  </a:lnTo>
                  <a:lnTo>
                    <a:pt x="0" y="49"/>
                  </a:lnTo>
                  <a:lnTo>
                    <a:pt x="168" y="1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4" name="Freeform 22">
              <a:extLst>
                <a:ext uri="{FF2B5EF4-FFF2-40B4-BE49-F238E27FC236}">
                  <a16:creationId xmlns:a16="http://schemas.microsoft.com/office/drawing/2014/main" id="{DA48F786-BF1E-42A7-9C15-E642D9357F11}"/>
                </a:ext>
              </a:extLst>
            </p:cNvPr>
            <p:cNvSpPr>
              <a:spLocks/>
            </p:cNvSpPr>
            <p:nvPr/>
          </p:nvSpPr>
          <p:spPr bwMode="auto">
            <a:xfrm>
              <a:off x="4575" y="2128"/>
              <a:ext cx="541" cy="331"/>
            </a:xfrm>
            <a:custGeom>
              <a:avLst/>
              <a:gdLst>
                <a:gd name="T0" fmla="*/ 295 w 541"/>
                <a:gd name="T1" fmla="*/ 75 h 331"/>
                <a:gd name="T2" fmla="*/ 338 w 541"/>
                <a:gd name="T3" fmla="*/ 75 h 331"/>
                <a:gd name="T4" fmla="*/ 367 w 541"/>
                <a:gd name="T5" fmla="*/ 125 h 331"/>
                <a:gd name="T6" fmla="*/ 367 w 541"/>
                <a:gd name="T7" fmla="*/ 136 h 331"/>
                <a:gd name="T8" fmla="*/ 367 w 541"/>
                <a:gd name="T9" fmla="*/ 125 h 331"/>
                <a:gd name="T10" fmla="*/ 349 w 541"/>
                <a:gd name="T11" fmla="*/ 100 h 331"/>
                <a:gd name="T12" fmla="*/ 356 w 541"/>
                <a:gd name="T13" fmla="*/ 60 h 331"/>
                <a:gd name="T14" fmla="*/ 381 w 541"/>
                <a:gd name="T15" fmla="*/ 75 h 331"/>
                <a:gd name="T16" fmla="*/ 392 w 541"/>
                <a:gd name="T17" fmla="*/ 60 h 331"/>
                <a:gd name="T18" fmla="*/ 399 w 541"/>
                <a:gd name="T19" fmla="*/ 25 h 331"/>
                <a:gd name="T20" fmla="*/ 418 w 541"/>
                <a:gd name="T21" fmla="*/ 25 h 331"/>
                <a:gd name="T22" fmla="*/ 418 w 541"/>
                <a:gd name="T23" fmla="*/ 0 h 331"/>
                <a:gd name="T24" fmla="*/ 428 w 541"/>
                <a:gd name="T25" fmla="*/ 51 h 331"/>
                <a:gd name="T26" fmla="*/ 428 w 541"/>
                <a:gd name="T27" fmla="*/ 100 h 331"/>
                <a:gd name="T28" fmla="*/ 428 w 541"/>
                <a:gd name="T29" fmla="*/ 136 h 331"/>
                <a:gd name="T30" fmla="*/ 436 w 541"/>
                <a:gd name="T31" fmla="*/ 111 h 331"/>
                <a:gd name="T32" fmla="*/ 442 w 541"/>
                <a:gd name="T33" fmla="*/ 125 h 331"/>
                <a:gd name="T34" fmla="*/ 460 w 541"/>
                <a:gd name="T35" fmla="*/ 75 h 331"/>
                <a:gd name="T36" fmla="*/ 471 w 541"/>
                <a:gd name="T37" fmla="*/ 51 h 331"/>
                <a:gd name="T38" fmla="*/ 486 w 541"/>
                <a:gd name="T39" fmla="*/ 40 h 331"/>
                <a:gd name="T40" fmla="*/ 532 w 541"/>
                <a:gd name="T41" fmla="*/ 85 h 331"/>
                <a:gd name="T42" fmla="*/ 522 w 541"/>
                <a:gd name="T43" fmla="*/ 100 h 331"/>
                <a:gd name="T44" fmla="*/ 504 w 541"/>
                <a:gd name="T45" fmla="*/ 125 h 331"/>
                <a:gd name="T46" fmla="*/ 486 w 541"/>
                <a:gd name="T47" fmla="*/ 136 h 331"/>
                <a:gd name="T48" fmla="*/ 486 w 541"/>
                <a:gd name="T49" fmla="*/ 160 h 331"/>
                <a:gd name="T50" fmla="*/ 460 w 541"/>
                <a:gd name="T51" fmla="*/ 185 h 331"/>
                <a:gd name="T52" fmla="*/ 436 w 541"/>
                <a:gd name="T53" fmla="*/ 205 h 331"/>
                <a:gd name="T54" fmla="*/ 418 w 541"/>
                <a:gd name="T55" fmla="*/ 205 h 331"/>
                <a:gd name="T56" fmla="*/ 418 w 541"/>
                <a:gd name="T57" fmla="*/ 220 h 331"/>
                <a:gd name="T58" fmla="*/ 399 w 541"/>
                <a:gd name="T59" fmla="*/ 220 h 331"/>
                <a:gd name="T60" fmla="*/ 392 w 541"/>
                <a:gd name="T61" fmla="*/ 255 h 331"/>
                <a:gd name="T62" fmla="*/ 381 w 541"/>
                <a:gd name="T63" fmla="*/ 290 h 331"/>
                <a:gd name="T64" fmla="*/ 367 w 541"/>
                <a:gd name="T65" fmla="*/ 290 h 331"/>
                <a:gd name="T66" fmla="*/ 349 w 541"/>
                <a:gd name="T67" fmla="*/ 290 h 331"/>
                <a:gd name="T68" fmla="*/ 349 w 541"/>
                <a:gd name="T69" fmla="*/ 255 h 331"/>
                <a:gd name="T70" fmla="*/ 331 w 541"/>
                <a:gd name="T71" fmla="*/ 245 h 331"/>
                <a:gd name="T72" fmla="*/ 331 w 541"/>
                <a:gd name="T73" fmla="*/ 230 h 331"/>
                <a:gd name="T74" fmla="*/ 320 w 541"/>
                <a:gd name="T75" fmla="*/ 305 h 331"/>
                <a:gd name="T76" fmla="*/ 295 w 541"/>
                <a:gd name="T77" fmla="*/ 290 h 331"/>
                <a:gd name="T78" fmla="*/ 277 w 541"/>
                <a:gd name="T79" fmla="*/ 220 h 331"/>
                <a:gd name="T80" fmla="*/ 259 w 541"/>
                <a:gd name="T81" fmla="*/ 245 h 331"/>
                <a:gd name="T82" fmla="*/ 227 w 541"/>
                <a:gd name="T83" fmla="*/ 270 h 331"/>
                <a:gd name="T84" fmla="*/ 259 w 541"/>
                <a:gd name="T85" fmla="*/ 255 h 331"/>
                <a:gd name="T86" fmla="*/ 270 w 541"/>
                <a:gd name="T87" fmla="*/ 281 h 331"/>
                <a:gd name="T88" fmla="*/ 277 w 541"/>
                <a:gd name="T89" fmla="*/ 290 h 331"/>
                <a:gd name="T90" fmla="*/ 140 w 541"/>
                <a:gd name="T91" fmla="*/ 290 h 331"/>
                <a:gd name="T92" fmla="*/ 87 w 541"/>
                <a:gd name="T93" fmla="*/ 315 h 331"/>
                <a:gd name="T94" fmla="*/ 68 w 541"/>
                <a:gd name="T95" fmla="*/ 315 h 331"/>
                <a:gd name="T96" fmla="*/ 33 w 541"/>
                <a:gd name="T97" fmla="*/ 290 h 331"/>
                <a:gd name="T98" fmla="*/ 0 w 541"/>
                <a:gd name="T99" fmla="*/ 245 h 331"/>
                <a:gd name="T100" fmla="*/ 43 w 541"/>
                <a:gd name="T101" fmla="*/ 220 h 331"/>
                <a:gd name="T102" fmla="*/ 244 w 541"/>
                <a:gd name="T103" fmla="*/ 196 h 331"/>
                <a:gd name="T104" fmla="*/ 295 w 541"/>
                <a:gd name="T105" fmla="*/ 136 h 331"/>
                <a:gd name="T106" fmla="*/ 277 w 541"/>
                <a:gd name="T107" fmla="*/ 100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1"/>
                <a:gd name="T163" fmla="*/ 0 h 331"/>
                <a:gd name="T164" fmla="*/ 541 w 541"/>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1" h="331">
                  <a:moveTo>
                    <a:pt x="277" y="100"/>
                  </a:moveTo>
                  <a:lnTo>
                    <a:pt x="295" y="75"/>
                  </a:lnTo>
                  <a:lnTo>
                    <a:pt x="313" y="75"/>
                  </a:lnTo>
                  <a:lnTo>
                    <a:pt x="338" y="75"/>
                  </a:lnTo>
                  <a:lnTo>
                    <a:pt x="331" y="100"/>
                  </a:lnTo>
                  <a:lnTo>
                    <a:pt x="367" y="125"/>
                  </a:lnTo>
                  <a:lnTo>
                    <a:pt x="349" y="136"/>
                  </a:lnTo>
                  <a:lnTo>
                    <a:pt x="367" y="136"/>
                  </a:lnTo>
                  <a:lnTo>
                    <a:pt x="381" y="160"/>
                  </a:lnTo>
                  <a:lnTo>
                    <a:pt x="367" y="125"/>
                  </a:lnTo>
                  <a:lnTo>
                    <a:pt x="374" y="125"/>
                  </a:lnTo>
                  <a:lnTo>
                    <a:pt x="349" y="100"/>
                  </a:lnTo>
                  <a:lnTo>
                    <a:pt x="349" y="75"/>
                  </a:lnTo>
                  <a:lnTo>
                    <a:pt x="356" y="60"/>
                  </a:lnTo>
                  <a:lnTo>
                    <a:pt x="381" y="60"/>
                  </a:lnTo>
                  <a:lnTo>
                    <a:pt x="381" y="75"/>
                  </a:lnTo>
                  <a:lnTo>
                    <a:pt x="399" y="75"/>
                  </a:lnTo>
                  <a:lnTo>
                    <a:pt x="392" y="60"/>
                  </a:lnTo>
                  <a:lnTo>
                    <a:pt x="399" y="51"/>
                  </a:lnTo>
                  <a:lnTo>
                    <a:pt x="399" y="25"/>
                  </a:lnTo>
                  <a:lnTo>
                    <a:pt x="418" y="51"/>
                  </a:lnTo>
                  <a:lnTo>
                    <a:pt x="418" y="25"/>
                  </a:lnTo>
                  <a:lnTo>
                    <a:pt x="399" y="15"/>
                  </a:lnTo>
                  <a:lnTo>
                    <a:pt x="418" y="0"/>
                  </a:lnTo>
                  <a:lnTo>
                    <a:pt x="436" y="40"/>
                  </a:lnTo>
                  <a:lnTo>
                    <a:pt x="428" y="51"/>
                  </a:lnTo>
                  <a:lnTo>
                    <a:pt x="436" y="85"/>
                  </a:lnTo>
                  <a:lnTo>
                    <a:pt x="428" y="100"/>
                  </a:lnTo>
                  <a:lnTo>
                    <a:pt x="410" y="100"/>
                  </a:lnTo>
                  <a:lnTo>
                    <a:pt x="428" y="136"/>
                  </a:lnTo>
                  <a:lnTo>
                    <a:pt x="428" y="111"/>
                  </a:lnTo>
                  <a:lnTo>
                    <a:pt x="436" y="111"/>
                  </a:lnTo>
                  <a:lnTo>
                    <a:pt x="442" y="100"/>
                  </a:lnTo>
                  <a:lnTo>
                    <a:pt x="442" y="125"/>
                  </a:lnTo>
                  <a:lnTo>
                    <a:pt x="460" y="125"/>
                  </a:lnTo>
                  <a:lnTo>
                    <a:pt x="460" y="75"/>
                  </a:lnTo>
                  <a:lnTo>
                    <a:pt x="504" y="100"/>
                  </a:lnTo>
                  <a:lnTo>
                    <a:pt x="471" y="51"/>
                  </a:lnTo>
                  <a:lnTo>
                    <a:pt x="497" y="60"/>
                  </a:lnTo>
                  <a:lnTo>
                    <a:pt x="486" y="40"/>
                  </a:lnTo>
                  <a:lnTo>
                    <a:pt x="540" y="60"/>
                  </a:lnTo>
                  <a:lnTo>
                    <a:pt x="532" y="85"/>
                  </a:lnTo>
                  <a:lnTo>
                    <a:pt x="504" y="51"/>
                  </a:lnTo>
                  <a:lnTo>
                    <a:pt x="522" y="100"/>
                  </a:lnTo>
                  <a:lnTo>
                    <a:pt x="514" y="100"/>
                  </a:lnTo>
                  <a:lnTo>
                    <a:pt x="504" y="125"/>
                  </a:lnTo>
                  <a:lnTo>
                    <a:pt x="486" y="125"/>
                  </a:lnTo>
                  <a:lnTo>
                    <a:pt x="486" y="136"/>
                  </a:lnTo>
                  <a:lnTo>
                    <a:pt x="504" y="136"/>
                  </a:lnTo>
                  <a:lnTo>
                    <a:pt x="486" y="160"/>
                  </a:lnTo>
                  <a:lnTo>
                    <a:pt x="460" y="170"/>
                  </a:lnTo>
                  <a:lnTo>
                    <a:pt x="460" y="185"/>
                  </a:lnTo>
                  <a:lnTo>
                    <a:pt x="453" y="145"/>
                  </a:lnTo>
                  <a:lnTo>
                    <a:pt x="436" y="205"/>
                  </a:lnTo>
                  <a:lnTo>
                    <a:pt x="436" y="196"/>
                  </a:lnTo>
                  <a:lnTo>
                    <a:pt x="418" y="205"/>
                  </a:lnTo>
                  <a:lnTo>
                    <a:pt x="410" y="196"/>
                  </a:lnTo>
                  <a:lnTo>
                    <a:pt x="418" y="220"/>
                  </a:lnTo>
                  <a:lnTo>
                    <a:pt x="399" y="255"/>
                  </a:lnTo>
                  <a:lnTo>
                    <a:pt x="399" y="220"/>
                  </a:lnTo>
                  <a:lnTo>
                    <a:pt x="381" y="230"/>
                  </a:lnTo>
                  <a:lnTo>
                    <a:pt x="392" y="255"/>
                  </a:lnTo>
                  <a:lnTo>
                    <a:pt x="374" y="270"/>
                  </a:lnTo>
                  <a:lnTo>
                    <a:pt x="381" y="290"/>
                  </a:lnTo>
                  <a:lnTo>
                    <a:pt x="374" y="281"/>
                  </a:lnTo>
                  <a:lnTo>
                    <a:pt x="367" y="290"/>
                  </a:lnTo>
                  <a:lnTo>
                    <a:pt x="367" y="281"/>
                  </a:lnTo>
                  <a:lnTo>
                    <a:pt x="349" y="290"/>
                  </a:lnTo>
                  <a:lnTo>
                    <a:pt x="338" y="270"/>
                  </a:lnTo>
                  <a:lnTo>
                    <a:pt x="349" y="255"/>
                  </a:lnTo>
                  <a:lnTo>
                    <a:pt x="349" y="230"/>
                  </a:lnTo>
                  <a:lnTo>
                    <a:pt x="331" y="245"/>
                  </a:lnTo>
                  <a:lnTo>
                    <a:pt x="313" y="205"/>
                  </a:lnTo>
                  <a:lnTo>
                    <a:pt x="331" y="230"/>
                  </a:lnTo>
                  <a:lnTo>
                    <a:pt x="313" y="290"/>
                  </a:lnTo>
                  <a:lnTo>
                    <a:pt x="320" y="305"/>
                  </a:lnTo>
                  <a:lnTo>
                    <a:pt x="277" y="290"/>
                  </a:lnTo>
                  <a:lnTo>
                    <a:pt x="295" y="290"/>
                  </a:lnTo>
                  <a:lnTo>
                    <a:pt x="295" y="270"/>
                  </a:lnTo>
                  <a:lnTo>
                    <a:pt x="277" y="220"/>
                  </a:lnTo>
                  <a:lnTo>
                    <a:pt x="277" y="245"/>
                  </a:lnTo>
                  <a:lnTo>
                    <a:pt x="259" y="245"/>
                  </a:lnTo>
                  <a:lnTo>
                    <a:pt x="259" y="230"/>
                  </a:lnTo>
                  <a:lnTo>
                    <a:pt x="227" y="270"/>
                  </a:lnTo>
                  <a:lnTo>
                    <a:pt x="244" y="270"/>
                  </a:lnTo>
                  <a:lnTo>
                    <a:pt x="259" y="255"/>
                  </a:lnTo>
                  <a:lnTo>
                    <a:pt x="270" y="270"/>
                  </a:lnTo>
                  <a:lnTo>
                    <a:pt x="270" y="281"/>
                  </a:lnTo>
                  <a:lnTo>
                    <a:pt x="259" y="281"/>
                  </a:lnTo>
                  <a:lnTo>
                    <a:pt x="277" y="290"/>
                  </a:lnTo>
                  <a:lnTo>
                    <a:pt x="155" y="281"/>
                  </a:lnTo>
                  <a:lnTo>
                    <a:pt x="140" y="290"/>
                  </a:lnTo>
                  <a:lnTo>
                    <a:pt x="122" y="290"/>
                  </a:lnTo>
                  <a:lnTo>
                    <a:pt x="87" y="315"/>
                  </a:lnTo>
                  <a:lnTo>
                    <a:pt x="87" y="305"/>
                  </a:lnTo>
                  <a:lnTo>
                    <a:pt x="68" y="315"/>
                  </a:lnTo>
                  <a:lnTo>
                    <a:pt x="33" y="330"/>
                  </a:lnTo>
                  <a:lnTo>
                    <a:pt x="33" y="290"/>
                  </a:lnTo>
                  <a:lnTo>
                    <a:pt x="18" y="270"/>
                  </a:lnTo>
                  <a:lnTo>
                    <a:pt x="0" y="245"/>
                  </a:lnTo>
                  <a:lnTo>
                    <a:pt x="0" y="230"/>
                  </a:lnTo>
                  <a:lnTo>
                    <a:pt x="43" y="220"/>
                  </a:lnTo>
                  <a:lnTo>
                    <a:pt x="68" y="196"/>
                  </a:lnTo>
                  <a:lnTo>
                    <a:pt x="244" y="196"/>
                  </a:lnTo>
                  <a:lnTo>
                    <a:pt x="313" y="145"/>
                  </a:lnTo>
                  <a:lnTo>
                    <a:pt x="295" y="136"/>
                  </a:lnTo>
                  <a:lnTo>
                    <a:pt x="295" y="125"/>
                  </a:lnTo>
                  <a:lnTo>
                    <a:pt x="277" y="1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5" name="Freeform 23">
              <a:extLst>
                <a:ext uri="{FF2B5EF4-FFF2-40B4-BE49-F238E27FC236}">
                  <a16:creationId xmlns:a16="http://schemas.microsoft.com/office/drawing/2014/main" id="{C447B461-F9FC-411A-97CF-234728FB5A46}"/>
                </a:ext>
              </a:extLst>
            </p:cNvPr>
            <p:cNvSpPr>
              <a:spLocks/>
            </p:cNvSpPr>
            <p:nvPr/>
          </p:nvSpPr>
          <p:spPr bwMode="auto">
            <a:xfrm>
              <a:off x="5193" y="2128"/>
              <a:ext cx="52" cy="50"/>
            </a:xfrm>
            <a:custGeom>
              <a:avLst/>
              <a:gdLst>
                <a:gd name="T0" fmla="*/ 44 w 52"/>
                <a:gd name="T1" fmla="*/ 0 h 50"/>
                <a:gd name="T2" fmla="*/ 51 w 52"/>
                <a:gd name="T3" fmla="*/ 15 h 50"/>
                <a:gd name="T4" fmla="*/ 0 w 52"/>
                <a:gd name="T5" fmla="*/ 49 h 50"/>
                <a:gd name="T6" fmla="*/ 26 w 52"/>
                <a:gd name="T7" fmla="*/ 0 h 50"/>
                <a:gd name="T8" fmla="*/ 44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44" y="0"/>
                  </a:moveTo>
                  <a:lnTo>
                    <a:pt x="51" y="15"/>
                  </a:lnTo>
                  <a:lnTo>
                    <a:pt x="0" y="49"/>
                  </a:lnTo>
                  <a:lnTo>
                    <a:pt x="26" y="0"/>
                  </a:lnTo>
                  <a:lnTo>
                    <a:pt x="44"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6" name="Freeform 24">
              <a:extLst>
                <a:ext uri="{FF2B5EF4-FFF2-40B4-BE49-F238E27FC236}">
                  <a16:creationId xmlns:a16="http://schemas.microsoft.com/office/drawing/2014/main" id="{FE118DB4-88F3-49FD-A870-1CC0F2BAC221}"/>
                </a:ext>
              </a:extLst>
            </p:cNvPr>
            <p:cNvSpPr>
              <a:spLocks/>
            </p:cNvSpPr>
            <p:nvPr/>
          </p:nvSpPr>
          <p:spPr bwMode="auto">
            <a:xfrm>
              <a:off x="3199" y="947"/>
              <a:ext cx="235" cy="239"/>
            </a:xfrm>
            <a:custGeom>
              <a:avLst/>
              <a:gdLst>
                <a:gd name="T0" fmla="*/ 234 w 235"/>
                <a:gd name="T1" fmla="*/ 0 h 239"/>
                <a:gd name="T2" fmla="*/ 227 w 235"/>
                <a:gd name="T3" fmla="*/ 238 h 239"/>
                <a:gd name="T4" fmla="*/ 166 w 235"/>
                <a:gd name="T5" fmla="*/ 238 h 239"/>
                <a:gd name="T6" fmla="*/ 0 w 235"/>
                <a:gd name="T7" fmla="*/ 238 h 239"/>
                <a:gd name="T8" fmla="*/ 18 w 235"/>
                <a:gd name="T9" fmla="*/ 0 h 239"/>
                <a:gd name="T10" fmla="*/ 234 w 235"/>
                <a:gd name="T11" fmla="*/ 0 h 239"/>
                <a:gd name="T12" fmla="*/ 0 60000 65536"/>
                <a:gd name="T13" fmla="*/ 0 60000 65536"/>
                <a:gd name="T14" fmla="*/ 0 60000 65536"/>
                <a:gd name="T15" fmla="*/ 0 60000 65536"/>
                <a:gd name="T16" fmla="*/ 0 60000 65536"/>
                <a:gd name="T17" fmla="*/ 0 60000 65536"/>
                <a:gd name="T18" fmla="*/ 0 w 235"/>
                <a:gd name="T19" fmla="*/ 0 h 239"/>
                <a:gd name="T20" fmla="*/ 235 w 235"/>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235" h="239">
                  <a:moveTo>
                    <a:pt x="234" y="0"/>
                  </a:moveTo>
                  <a:lnTo>
                    <a:pt x="227" y="238"/>
                  </a:lnTo>
                  <a:lnTo>
                    <a:pt x="166" y="238"/>
                  </a:lnTo>
                  <a:lnTo>
                    <a:pt x="0" y="238"/>
                  </a:lnTo>
                  <a:lnTo>
                    <a:pt x="18" y="0"/>
                  </a:lnTo>
                  <a:lnTo>
                    <a:pt x="234"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7" name="Freeform 25">
              <a:extLst>
                <a:ext uri="{FF2B5EF4-FFF2-40B4-BE49-F238E27FC236}">
                  <a16:creationId xmlns:a16="http://schemas.microsoft.com/office/drawing/2014/main" id="{E09285A6-93CF-47B1-986F-E584B12206C0}"/>
                </a:ext>
              </a:extLst>
            </p:cNvPr>
            <p:cNvSpPr>
              <a:spLocks/>
            </p:cNvSpPr>
            <p:nvPr/>
          </p:nvSpPr>
          <p:spPr bwMode="auto">
            <a:xfrm>
              <a:off x="2042" y="1525"/>
              <a:ext cx="358" cy="230"/>
            </a:xfrm>
            <a:custGeom>
              <a:avLst/>
              <a:gdLst>
                <a:gd name="T0" fmla="*/ 227 w 358"/>
                <a:gd name="T1" fmla="*/ 0 h 230"/>
                <a:gd name="T2" fmla="*/ 245 w 358"/>
                <a:gd name="T3" fmla="*/ 50 h 230"/>
                <a:gd name="T4" fmla="*/ 270 w 358"/>
                <a:gd name="T5" fmla="*/ 100 h 230"/>
                <a:gd name="T6" fmla="*/ 303 w 358"/>
                <a:gd name="T7" fmla="*/ 100 h 230"/>
                <a:gd name="T8" fmla="*/ 357 w 358"/>
                <a:gd name="T9" fmla="*/ 169 h 230"/>
                <a:gd name="T10" fmla="*/ 338 w 358"/>
                <a:gd name="T11" fmla="*/ 229 h 230"/>
                <a:gd name="T12" fmla="*/ 0 w 358"/>
                <a:gd name="T13" fmla="*/ 219 h 230"/>
                <a:gd name="T14" fmla="*/ 94 w 358"/>
                <a:gd name="T15" fmla="*/ 50 h 230"/>
                <a:gd name="T16" fmla="*/ 111 w 358"/>
                <a:gd name="T17" fmla="*/ 26 h 230"/>
                <a:gd name="T18" fmla="*/ 227 w 358"/>
                <a:gd name="T19" fmla="*/ 0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8"/>
                <a:gd name="T31" fmla="*/ 0 h 230"/>
                <a:gd name="T32" fmla="*/ 358 w 358"/>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8" h="230">
                  <a:moveTo>
                    <a:pt x="227" y="0"/>
                  </a:moveTo>
                  <a:lnTo>
                    <a:pt x="245" y="50"/>
                  </a:lnTo>
                  <a:lnTo>
                    <a:pt x="270" y="100"/>
                  </a:lnTo>
                  <a:lnTo>
                    <a:pt x="303" y="100"/>
                  </a:lnTo>
                  <a:lnTo>
                    <a:pt x="357" y="169"/>
                  </a:lnTo>
                  <a:lnTo>
                    <a:pt x="338" y="229"/>
                  </a:lnTo>
                  <a:lnTo>
                    <a:pt x="0" y="219"/>
                  </a:lnTo>
                  <a:lnTo>
                    <a:pt x="94" y="50"/>
                  </a:lnTo>
                  <a:lnTo>
                    <a:pt x="111" y="26"/>
                  </a:lnTo>
                  <a:lnTo>
                    <a:pt x="227"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8" name="Freeform 26">
              <a:extLst>
                <a:ext uri="{FF2B5EF4-FFF2-40B4-BE49-F238E27FC236}">
                  <a16:creationId xmlns:a16="http://schemas.microsoft.com/office/drawing/2014/main" id="{0E1F52F5-3B79-4E4D-81C3-5A3F655B38CB}"/>
                </a:ext>
              </a:extLst>
            </p:cNvPr>
            <p:cNvSpPr>
              <a:spLocks/>
            </p:cNvSpPr>
            <p:nvPr/>
          </p:nvSpPr>
          <p:spPr bwMode="auto">
            <a:xfrm>
              <a:off x="3192" y="1490"/>
              <a:ext cx="376" cy="290"/>
            </a:xfrm>
            <a:custGeom>
              <a:avLst/>
              <a:gdLst>
                <a:gd name="T0" fmla="*/ 180 w 376"/>
                <a:gd name="T1" fmla="*/ 25 h 290"/>
                <a:gd name="T2" fmla="*/ 180 w 376"/>
                <a:gd name="T3" fmla="*/ 0 h 290"/>
                <a:gd name="T4" fmla="*/ 313 w 376"/>
                <a:gd name="T5" fmla="*/ 10 h 290"/>
                <a:gd name="T6" fmla="*/ 375 w 376"/>
                <a:gd name="T7" fmla="*/ 10 h 290"/>
                <a:gd name="T8" fmla="*/ 321 w 376"/>
                <a:gd name="T9" fmla="*/ 204 h 290"/>
                <a:gd name="T10" fmla="*/ 375 w 376"/>
                <a:gd name="T11" fmla="*/ 230 h 290"/>
                <a:gd name="T12" fmla="*/ 338 w 376"/>
                <a:gd name="T13" fmla="*/ 279 h 290"/>
                <a:gd name="T14" fmla="*/ 303 w 376"/>
                <a:gd name="T15" fmla="*/ 264 h 290"/>
                <a:gd name="T16" fmla="*/ 284 w 376"/>
                <a:gd name="T17" fmla="*/ 214 h 290"/>
                <a:gd name="T18" fmla="*/ 252 w 376"/>
                <a:gd name="T19" fmla="*/ 204 h 290"/>
                <a:gd name="T20" fmla="*/ 198 w 376"/>
                <a:gd name="T21" fmla="*/ 255 h 290"/>
                <a:gd name="T22" fmla="*/ 190 w 376"/>
                <a:gd name="T23" fmla="*/ 255 h 290"/>
                <a:gd name="T24" fmla="*/ 180 w 376"/>
                <a:gd name="T25" fmla="*/ 240 h 290"/>
                <a:gd name="T26" fmla="*/ 165 w 376"/>
                <a:gd name="T27" fmla="*/ 279 h 290"/>
                <a:gd name="T28" fmla="*/ 147 w 376"/>
                <a:gd name="T29" fmla="*/ 279 h 290"/>
                <a:gd name="T30" fmla="*/ 155 w 376"/>
                <a:gd name="T31" fmla="*/ 255 h 290"/>
                <a:gd name="T32" fmla="*/ 147 w 376"/>
                <a:gd name="T33" fmla="*/ 255 h 290"/>
                <a:gd name="T34" fmla="*/ 136 w 376"/>
                <a:gd name="T35" fmla="*/ 279 h 290"/>
                <a:gd name="T36" fmla="*/ 112 w 376"/>
                <a:gd name="T37" fmla="*/ 289 h 290"/>
                <a:gd name="T38" fmla="*/ 0 w 376"/>
                <a:gd name="T39" fmla="*/ 289 h 290"/>
                <a:gd name="T40" fmla="*/ 7 w 376"/>
                <a:gd name="T41" fmla="*/ 25 h 290"/>
                <a:gd name="T42" fmla="*/ 180 w 376"/>
                <a:gd name="T43" fmla="*/ 25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6"/>
                <a:gd name="T67" fmla="*/ 0 h 290"/>
                <a:gd name="T68" fmla="*/ 376 w 376"/>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6" h="290">
                  <a:moveTo>
                    <a:pt x="180" y="25"/>
                  </a:moveTo>
                  <a:lnTo>
                    <a:pt x="180" y="0"/>
                  </a:lnTo>
                  <a:lnTo>
                    <a:pt x="313" y="10"/>
                  </a:lnTo>
                  <a:lnTo>
                    <a:pt x="375" y="10"/>
                  </a:lnTo>
                  <a:lnTo>
                    <a:pt x="321" y="204"/>
                  </a:lnTo>
                  <a:lnTo>
                    <a:pt x="375" y="230"/>
                  </a:lnTo>
                  <a:lnTo>
                    <a:pt x="338" y="279"/>
                  </a:lnTo>
                  <a:lnTo>
                    <a:pt x="303" y="264"/>
                  </a:lnTo>
                  <a:lnTo>
                    <a:pt x="284" y="214"/>
                  </a:lnTo>
                  <a:lnTo>
                    <a:pt x="252" y="204"/>
                  </a:lnTo>
                  <a:lnTo>
                    <a:pt x="198" y="255"/>
                  </a:lnTo>
                  <a:lnTo>
                    <a:pt x="190" y="255"/>
                  </a:lnTo>
                  <a:lnTo>
                    <a:pt x="180" y="240"/>
                  </a:lnTo>
                  <a:lnTo>
                    <a:pt x="165" y="279"/>
                  </a:lnTo>
                  <a:lnTo>
                    <a:pt x="147" y="279"/>
                  </a:lnTo>
                  <a:lnTo>
                    <a:pt x="155" y="255"/>
                  </a:lnTo>
                  <a:lnTo>
                    <a:pt x="147" y="255"/>
                  </a:lnTo>
                  <a:lnTo>
                    <a:pt x="136" y="279"/>
                  </a:lnTo>
                  <a:lnTo>
                    <a:pt x="112" y="289"/>
                  </a:lnTo>
                  <a:lnTo>
                    <a:pt x="0" y="289"/>
                  </a:lnTo>
                  <a:lnTo>
                    <a:pt x="7" y="25"/>
                  </a:lnTo>
                  <a:lnTo>
                    <a:pt x="180"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9" name="Freeform 27">
              <a:extLst>
                <a:ext uri="{FF2B5EF4-FFF2-40B4-BE49-F238E27FC236}">
                  <a16:creationId xmlns:a16="http://schemas.microsoft.com/office/drawing/2014/main" id="{FCAF5C89-0D41-4D33-ADD3-ED19ED684B64}"/>
                </a:ext>
              </a:extLst>
            </p:cNvPr>
            <p:cNvSpPr>
              <a:spLocks/>
            </p:cNvSpPr>
            <p:nvPr/>
          </p:nvSpPr>
          <p:spPr bwMode="auto">
            <a:xfrm>
              <a:off x="421" y="1958"/>
              <a:ext cx="368" cy="246"/>
            </a:xfrm>
            <a:custGeom>
              <a:avLst/>
              <a:gdLst>
                <a:gd name="T0" fmla="*/ 0 w 368"/>
                <a:gd name="T1" fmla="*/ 245 h 246"/>
                <a:gd name="T2" fmla="*/ 18 w 368"/>
                <a:gd name="T3" fmla="*/ 51 h 246"/>
                <a:gd name="T4" fmla="*/ 61 w 368"/>
                <a:gd name="T5" fmla="*/ 26 h 246"/>
                <a:gd name="T6" fmla="*/ 79 w 368"/>
                <a:gd name="T7" fmla="*/ 40 h 246"/>
                <a:gd name="T8" fmla="*/ 129 w 368"/>
                <a:gd name="T9" fmla="*/ 40 h 246"/>
                <a:gd name="T10" fmla="*/ 173 w 368"/>
                <a:gd name="T11" fmla="*/ 0 h 246"/>
                <a:gd name="T12" fmla="*/ 184 w 368"/>
                <a:gd name="T13" fmla="*/ 51 h 246"/>
                <a:gd name="T14" fmla="*/ 208 w 368"/>
                <a:gd name="T15" fmla="*/ 60 h 246"/>
                <a:gd name="T16" fmla="*/ 280 w 368"/>
                <a:gd name="T17" fmla="*/ 26 h 246"/>
                <a:gd name="T18" fmla="*/ 306 w 368"/>
                <a:gd name="T19" fmla="*/ 26 h 246"/>
                <a:gd name="T20" fmla="*/ 338 w 368"/>
                <a:gd name="T21" fmla="*/ 40 h 246"/>
                <a:gd name="T22" fmla="*/ 356 w 368"/>
                <a:gd name="T23" fmla="*/ 26 h 246"/>
                <a:gd name="T24" fmla="*/ 367 w 368"/>
                <a:gd name="T25" fmla="*/ 51 h 246"/>
                <a:gd name="T26" fmla="*/ 349 w 368"/>
                <a:gd name="T27" fmla="*/ 75 h 246"/>
                <a:gd name="T28" fmla="*/ 356 w 368"/>
                <a:gd name="T29" fmla="*/ 75 h 246"/>
                <a:gd name="T30" fmla="*/ 338 w 368"/>
                <a:gd name="T31" fmla="*/ 109 h 246"/>
                <a:gd name="T32" fmla="*/ 270 w 368"/>
                <a:gd name="T33" fmla="*/ 126 h 246"/>
                <a:gd name="T34" fmla="*/ 245 w 368"/>
                <a:gd name="T35" fmla="*/ 170 h 246"/>
                <a:gd name="T36" fmla="*/ 208 w 368"/>
                <a:gd name="T37" fmla="*/ 194 h 246"/>
                <a:gd name="T38" fmla="*/ 220 w 368"/>
                <a:gd name="T39" fmla="*/ 220 h 246"/>
                <a:gd name="T40" fmla="*/ 184 w 368"/>
                <a:gd name="T41" fmla="*/ 245 h 246"/>
                <a:gd name="T42" fmla="*/ 0 w 368"/>
                <a:gd name="T43" fmla="*/ 245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8"/>
                <a:gd name="T67" fmla="*/ 0 h 246"/>
                <a:gd name="T68" fmla="*/ 368 w 368"/>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8" h="246">
                  <a:moveTo>
                    <a:pt x="0" y="245"/>
                  </a:moveTo>
                  <a:lnTo>
                    <a:pt x="18" y="51"/>
                  </a:lnTo>
                  <a:lnTo>
                    <a:pt x="61" y="26"/>
                  </a:lnTo>
                  <a:lnTo>
                    <a:pt x="79" y="40"/>
                  </a:lnTo>
                  <a:lnTo>
                    <a:pt x="129" y="40"/>
                  </a:lnTo>
                  <a:lnTo>
                    <a:pt x="173" y="0"/>
                  </a:lnTo>
                  <a:lnTo>
                    <a:pt x="184" y="51"/>
                  </a:lnTo>
                  <a:lnTo>
                    <a:pt x="208" y="60"/>
                  </a:lnTo>
                  <a:lnTo>
                    <a:pt x="280" y="26"/>
                  </a:lnTo>
                  <a:lnTo>
                    <a:pt x="306" y="26"/>
                  </a:lnTo>
                  <a:lnTo>
                    <a:pt x="338" y="40"/>
                  </a:lnTo>
                  <a:lnTo>
                    <a:pt x="356" y="26"/>
                  </a:lnTo>
                  <a:lnTo>
                    <a:pt x="367" y="51"/>
                  </a:lnTo>
                  <a:lnTo>
                    <a:pt x="349" y="75"/>
                  </a:lnTo>
                  <a:lnTo>
                    <a:pt x="356" y="75"/>
                  </a:lnTo>
                  <a:lnTo>
                    <a:pt x="338" y="109"/>
                  </a:lnTo>
                  <a:lnTo>
                    <a:pt x="270" y="126"/>
                  </a:lnTo>
                  <a:lnTo>
                    <a:pt x="245" y="170"/>
                  </a:lnTo>
                  <a:lnTo>
                    <a:pt x="208" y="194"/>
                  </a:lnTo>
                  <a:lnTo>
                    <a:pt x="220" y="220"/>
                  </a:lnTo>
                  <a:lnTo>
                    <a:pt x="184" y="245"/>
                  </a:lnTo>
                  <a:lnTo>
                    <a:pt x="0" y="2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0" name="Freeform 28">
              <a:extLst>
                <a:ext uri="{FF2B5EF4-FFF2-40B4-BE49-F238E27FC236}">
                  <a16:creationId xmlns:a16="http://schemas.microsoft.com/office/drawing/2014/main" id="{1C8F43AB-CE6E-4C4A-A9C4-14952EF092AB}"/>
                </a:ext>
              </a:extLst>
            </p:cNvPr>
            <p:cNvSpPr>
              <a:spLocks/>
            </p:cNvSpPr>
            <p:nvPr/>
          </p:nvSpPr>
          <p:spPr bwMode="auto">
            <a:xfrm>
              <a:off x="4835" y="1115"/>
              <a:ext cx="177" cy="266"/>
            </a:xfrm>
            <a:custGeom>
              <a:avLst/>
              <a:gdLst>
                <a:gd name="T0" fmla="*/ 150 w 177"/>
                <a:gd name="T1" fmla="*/ 254 h 266"/>
                <a:gd name="T2" fmla="*/ 122 w 177"/>
                <a:gd name="T3" fmla="*/ 265 h 266"/>
                <a:gd name="T4" fmla="*/ 79 w 177"/>
                <a:gd name="T5" fmla="*/ 265 h 266"/>
                <a:gd name="T6" fmla="*/ 72 w 177"/>
                <a:gd name="T7" fmla="*/ 229 h 266"/>
                <a:gd name="T8" fmla="*/ 47 w 177"/>
                <a:gd name="T9" fmla="*/ 214 h 266"/>
                <a:gd name="T10" fmla="*/ 61 w 177"/>
                <a:gd name="T11" fmla="*/ 239 h 266"/>
                <a:gd name="T12" fmla="*/ 54 w 177"/>
                <a:gd name="T13" fmla="*/ 239 h 266"/>
                <a:gd name="T14" fmla="*/ 29 w 177"/>
                <a:gd name="T15" fmla="*/ 239 h 266"/>
                <a:gd name="T16" fmla="*/ 0 w 177"/>
                <a:gd name="T17" fmla="*/ 145 h 266"/>
                <a:gd name="T18" fmla="*/ 0 w 177"/>
                <a:gd name="T19" fmla="*/ 96 h 266"/>
                <a:gd name="T20" fmla="*/ 35 w 177"/>
                <a:gd name="T21" fmla="*/ 60 h 266"/>
                <a:gd name="T22" fmla="*/ 18 w 177"/>
                <a:gd name="T23" fmla="*/ 25 h 266"/>
                <a:gd name="T24" fmla="*/ 54 w 177"/>
                <a:gd name="T25" fmla="*/ 11 h 266"/>
                <a:gd name="T26" fmla="*/ 72 w 177"/>
                <a:gd name="T27" fmla="*/ 11 h 266"/>
                <a:gd name="T28" fmla="*/ 89 w 177"/>
                <a:gd name="T29" fmla="*/ 0 h 266"/>
                <a:gd name="T30" fmla="*/ 79 w 177"/>
                <a:gd name="T31" fmla="*/ 70 h 266"/>
                <a:gd name="T32" fmla="*/ 89 w 177"/>
                <a:gd name="T33" fmla="*/ 195 h 266"/>
                <a:gd name="T34" fmla="*/ 122 w 177"/>
                <a:gd name="T35" fmla="*/ 205 h 266"/>
                <a:gd name="T36" fmla="*/ 140 w 177"/>
                <a:gd name="T37" fmla="*/ 195 h 266"/>
                <a:gd name="T38" fmla="*/ 176 w 177"/>
                <a:gd name="T39" fmla="*/ 214 h 266"/>
                <a:gd name="T40" fmla="*/ 150 w 177"/>
                <a:gd name="T41" fmla="*/ 254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7"/>
                <a:gd name="T64" fmla="*/ 0 h 266"/>
                <a:gd name="T65" fmla="*/ 177 w 177"/>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7" h="266">
                  <a:moveTo>
                    <a:pt x="150" y="254"/>
                  </a:moveTo>
                  <a:lnTo>
                    <a:pt x="122" y="265"/>
                  </a:lnTo>
                  <a:lnTo>
                    <a:pt x="79" y="265"/>
                  </a:lnTo>
                  <a:lnTo>
                    <a:pt x="72" y="229"/>
                  </a:lnTo>
                  <a:lnTo>
                    <a:pt x="47" y="214"/>
                  </a:lnTo>
                  <a:lnTo>
                    <a:pt x="61" y="239"/>
                  </a:lnTo>
                  <a:lnTo>
                    <a:pt x="54" y="239"/>
                  </a:lnTo>
                  <a:lnTo>
                    <a:pt x="29" y="239"/>
                  </a:lnTo>
                  <a:lnTo>
                    <a:pt x="0" y="145"/>
                  </a:lnTo>
                  <a:lnTo>
                    <a:pt x="0" y="96"/>
                  </a:lnTo>
                  <a:lnTo>
                    <a:pt x="35" y="60"/>
                  </a:lnTo>
                  <a:lnTo>
                    <a:pt x="18" y="25"/>
                  </a:lnTo>
                  <a:lnTo>
                    <a:pt x="54" y="11"/>
                  </a:lnTo>
                  <a:lnTo>
                    <a:pt x="72" y="11"/>
                  </a:lnTo>
                  <a:lnTo>
                    <a:pt x="89" y="0"/>
                  </a:lnTo>
                  <a:lnTo>
                    <a:pt x="79" y="70"/>
                  </a:lnTo>
                  <a:lnTo>
                    <a:pt x="89" y="195"/>
                  </a:lnTo>
                  <a:lnTo>
                    <a:pt x="122" y="205"/>
                  </a:lnTo>
                  <a:lnTo>
                    <a:pt x="140" y="195"/>
                  </a:lnTo>
                  <a:lnTo>
                    <a:pt x="176" y="214"/>
                  </a:lnTo>
                  <a:lnTo>
                    <a:pt x="150"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1" name="Freeform 29">
              <a:extLst>
                <a:ext uri="{FF2B5EF4-FFF2-40B4-BE49-F238E27FC236}">
                  <a16:creationId xmlns:a16="http://schemas.microsoft.com/office/drawing/2014/main" id="{DEC4AB85-4C76-445F-93D3-1E8E098B14DA}"/>
                </a:ext>
              </a:extLst>
            </p:cNvPr>
            <p:cNvSpPr>
              <a:spLocks/>
            </p:cNvSpPr>
            <p:nvPr/>
          </p:nvSpPr>
          <p:spPr bwMode="auto">
            <a:xfrm>
              <a:off x="603" y="2067"/>
              <a:ext cx="306" cy="137"/>
            </a:xfrm>
            <a:custGeom>
              <a:avLst/>
              <a:gdLst>
                <a:gd name="T0" fmla="*/ 0 w 306"/>
                <a:gd name="T1" fmla="*/ 136 h 137"/>
                <a:gd name="T2" fmla="*/ 36 w 306"/>
                <a:gd name="T3" fmla="*/ 111 h 137"/>
                <a:gd name="T4" fmla="*/ 25 w 306"/>
                <a:gd name="T5" fmla="*/ 85 h 137"/>
                <a:gd name="T6" fmla="*/ 61 w 306"/>
                <a:gd name="T7" fmla="*/ 60 h 137"/>
                <a:gd name="T8" fmla="*/ 87 w 306"/>
                <a:gd name="T9" fmla="*/ 16 h 137"/>
                <a:gd name="T10" fmla="*/ 154 w 306"/>
                <a:gd name="T11" fmla="*/ 0 h 137"/>
                <a:gd name="T12" fmla="*/ 165 w 306"/>
                <a:gd name="T13" fmla="*/ 16 h 137"/>
                <a:gd name="T14" fmla="*/ 209 w 306"/>
                <a:gd name="T15" fmla="*/ 0 h 137"/>
                <a:gd name="T16" fmla="*/ 276 w 306"/>
                <a:gd name="T17" fmla="*/ 121 h 137"/>
                <a:gd name="T18" fmla="*/ 305 w 306"/>
                <a:gd name="T19" fmla="*/ 136 h 137"/>
                <a:gd name="T20" fmla="*/ 0 w 306"/>
                <a:gd name="T21" fmla="*/ 136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
                <a:gd name="T34" fmla="*/ 0 h 137"/>
                <a:gd name="T35" fmla="*/ 306 w 30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 h="137">
                  <a:moveTo>
                    <a:pt x="0" y="136"/>
                  </a:moveTo>
                  <a:lnTo>
                    <a:pt x="36" y="111"/>
                  </a:lnTo>
                  <a:lnTo>
                    <a:pt x="25" y="85"/>
                  </a:lnTo>
                  <a:lnTo>
                    <a:pt x="61" y="60"/>
                  </a:lnTo>
                  <a:lnTo>
                    <a:pt x="87" y="16"/>
                  </a:lnTo>
                  <a:lnTo>
                    <a:pt x="154" y="0"/>
                  </a:lnTo>
                  <a:lnTo>
                    <a:pt x="165" y="16"/>
                  </a:lnTo>
                  <a:lnTo>
                    <a:pt x="209" y="0"/>
                  </a:lnTo>
                  <a:lnTo>
                    <a:pt x="276" y="121"/>
                  </a:lnTo>
                  <a:lnTo>
                    <a:pt x="305" y="136"/>
                  </a:lnTo>
                  <a:lnTo>
                    <a:pt x="0" y="13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2" name="Freeform 30">
              <a:extLst>
                <a:ext uri="{FF2B5EF4-FFF2-40B4-BE49-F238E27FC236}">
                  <a16:creationId xmlns:a16="http://schemas.microsoft.com/office/drawing/2014/main" id="{509A6D95-9E4A-4B7C-B254-FC68983C12D3}"/>
                </a:ext>
              </a:extLst>
            </p:cNvPr>
            <p:cNvSpPr>
              <a:spLocks/>
            </p:cNvSpPr>
            <p:nvPr/>
          </p:nvSpPr>
          <p:spPr bwMode="auto">
            <a:xfrm>
              <a:off x="1909" y="1729"/>
              <a:ext cx="256" cy="329"/>
            </a:xfrm>
            <a:custGeom>
              <a:avLst/>
              <a:gdLst>
                <a:gd name="T0" fmla="*/ 0 w 256"/>
                <a:gd name="T1" fmla="*/ 313 h 329"/>
                <a:gd name="T2" fmla="*/ 35 w 256"/>
                <a:gd name="T3" fmla="*/ 185 h 329"/>
                <a:gd name="T4" fmla="*/ 35 w 256"/>
                <a:gd name="T5" fmla="*/ 0 h 329"/>
                <a:gd name="T6" fmla="*/ 72 w 256"/>
                <a:gd name="T7" fmla="*/ 15 h 329"/>
                <a:gd name="T8" fmla="*/ 96 w 256"/>
                <a:gd name="T9" fmla="*/ 0 h 329"/>
                <a:gd name="T10" fmla="*/ 104 w 256"/>
                <a:gd name="T11" fmla="*/ 15 h 329"/>
                <a:gd name="T12" fmla="*/ 133 w 256"/>
                <a:gd name="T13" fmla="*/ 15 h 329"/>
                <a:gd name="T14" fmla="*/ 151 w 256"/>
                <a:gd name="T15" fmla="*/ 15 h 329"/>
                <a:gd name="T16" fmla="*/ 176 w 256"/>
                <a:gd name="T17" fmla="*/ 134 h 329"/>
                <a:gd name="T18" fmla="*/ 209 w 256"/>
                <a:gd name="T19" fmla="*/ 185 h 329"/>
                <a:gd name="T20" fmla="*/ 237 w 256"/>
                <a:gd name="T21" fmla="*/ 194 h 329"/>
                <a:gd name="T22" fmla="*/ 237 w 256"/>
                <a:gd name="T23" fmla="*/ 228 h 329"/>
                <a:gd name="T24" fmla="*/ 255 w 256"/>
                <a:gd name="T25" fmla="*/ 254 h 329"/>
                <a:gd name="T26" fmla="*/ 255 w 256"/>
                <a:gd name="T27" fmla="*/ 328 h 329"/>
                <a:gd name="T28" fmla="*/ 0 w 256"/>
                <a:gd name="T29" fmla="*/ 313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6"/>
                <a:gd name="T46" fmla="*/ 0 h 329"/>
                <a:gd name="T47" fmla="*/ 256 w 256"/>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6" h="329">
                  <a:moveTo>
                    <a:pt x="0" y="313"/>
                  </a:moveTo>
                  <a:lnTo>
                    <a:pt x="35" y="185"/>
                  </a:lnTo>
                  <a:lnTo>
                    <a:pt x="35" y="0"/>
                  </a:lnTo>
                  <a:lnTo>
                    <a:pt x="72" y="15"/>
                  </a:lnTo>
                  <a:lnTo>
                    <a:pt x="96" y="0"/>
                  </a:lnTo>
                  <a:lnTo>
                    <a:pt x="104" y="15"/>
                  </a:lnTo>
                  <a:lnTo>
                    <a:pt x="133" y="15"/>
                  </a:lnTo>
                  <a:lnTo>
                    <a:pt x="151" y="15"/>
                  </a:lnTo>
                  <a:lnTo>
                    <a:pt x="176" y="134"/>
                  </a:lnTo>
                  <a:lnTo>
                    <a:pt x="209" y="185"/>
                  </a:lnTo>
                  <a:lnTo>
                    <a:pt x="237" y="194"/>
                  </a:lnTo>
                  <a:lnTo>
                    <a:pt x="237" y="228"/>
                  </a:lnTo>
                  <a:lnTo>
                    <a:pt x="255" y="254"/>
                  </a:lnTo>
                  <a:lnTo>
                    <a:pt x="255" y="328"/>
                  </a:lnTo>
                  <a:lnTo>
                    <a:pt x="0" y="31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3" name="Freeform 31">
              <a:extLst>
                <a:ext uri="{FF2B5EF4-FFF2-40B4-BE49-F238E27FC236}">
                  <a16:creationId xmlns:a16="http://schemas.microsoft.com/office/drawing/2014/main" id="{EEED6279-5EAB-4F58-9DF9-DF42785D45EF}"/>
                </a:ext>
              </a:extLst>
            </p:cNvPr>
            <p:cNvSpPr>
              <a:spLocks/>
            </p:cNvSpPr>
            <p:nvPr/>
          </p:nvSpPr>
          <p:spPr bwMode="auto">
            <a:xfrm>
              <a:off x="3470" y="2612"/>
              <a:ext cx="533" cy="434"/>
            </a:xfrm>
            <a:custGeom>
              <a:avLst/>
              <a:gdLst>
                <a:gd name="T0" fmla="*/ 0 w 533"/>
                <a:gd name="T1" fmla="*/ 143 h 434"/>
                <a:gd name="T2" fmla="*/ 26 w 533"/>
                <a:gd name="T3" fmla="*/ 119 h 434"/>
                <a:gd name="T4" fmla="*/ 43 w 533"/>
                <a:gd name="T5" fmla="*/ 75 h 434"/>
                <a:gd name="T6" fmla="*/ 61 w 533"/>
                <a:gd name="T7" fmla="*/ 75 h 434"/>
                <a:gd name="T8" fmla="*/ 68 w 533"/>
                <a:gd name="T9" fmla="*/ 25 h 434"/>
                <a:gd name="T10" fmla="*/ 97 w 533"/>
                <a:gd name="T11" fmla="*/ 25 h 434"/>
                <a:gd name="T12" fmla="*/ 115 w 533"/>
                <a:gd name="T13" fmla="*/ 0 h 434"/>
                <a:gd name="T14" fmla="*/ 148 w 533"/>
                <a:gd name="T15" fmla="*/ 15 h 434"/>
                <a:gd name="T16" fmla="*/ 233 w 533"/>
                <a:gd name="T17" fmla="*/ 15 h 434"/>
                <a:gd name="T18" fmla="*/ 244 w 533"/>
                <a:gd name="T19" fmla="*/ 25 h 434"/>
                <a:gd name="T20" fmla="*/ 252 w 533"/>
                <a:gd name="T21" fmla="*/ 25 h 434"/>
                <a:gd name="T22" fmla="*/ 262 w 533"/>
                <a:gd name="T23" fmla="*/ 25 h 434"/>
                <a:gd name="T24" fmla="*/ 280 w 533"/>
                <a:gd name="T25" fmla="*/ 49 h 434"/>
                <a:gd name="T26" fmla="*/ 366 w 533"/>
                <a:gd name="T27" fmla="*/ 85 h 434"/>
                <a:gd name="T28" fmla="*/ 428 w 533"/>
                <a:gd name="T29" fmla="*/ 100 h 434"/>
                <a:gd name="T30" fmla="*/ 478 w 533"/>
                <a:gd name="T31" fmla="*/ 75 h 434"/>
                <a:gd name="T32" fmla="*/ 506 w 533"/>
                <a:gd name="T33" fmla="*/ 100 h 434"/>
                <a:gd name="T34" fmla="*/ 532 w 533"/>
                <a:gd name="T35" fmla="*/ 100 h 434"/>
                <a:gd name="T36" fmla="*/ 478 w 533"/>
                <a:gd name="T37" fmla="*/ 219 h 434"/>
                <a:gd name="T38" fmla="*/ 409 w 533"/>
                <a:gd name="T39" fmla="*/ 219 h 434"/>
                <a:gd name="T40" fmla="*/ 374 w 533"/>
                <a:gd name="T41" fmla="*/ 269 h 434"/>
                <a:gd name="T42" fmla="*/ 330 w 533"/>
                <a:gd name="T43" fmla="*/ 254 h 434"/>
                <a:gd name="T44" fmla="*/ 305 w 533"/>
                <a:gd name="T45" fmla="*/ 269 h 434"/>
                <a:gd name="T46" fmla="*/ 305 w 533"/>
                <a:gd name="T47" fmla="*/ 339 h 434"/>
                <a:gd name="T48" fmla="*/ 287 w 533"/>
                <a:gd name="T49" fmla="*/ 363 h 434"/>
                <a:gd name="T50" fmla="*/ 252 w 533"/>
                <a:gd name="T51" fmla="*/ 373 h 434"/>
                <a:gd name="T52" fmla="*/ 262 w 533"/>
                <a:gd name="T53" fmla="*/ 413 h 434"/>
                <a:gd name="T54" fmla="*/ 244 w 533"/>
                <a:gd name="T55" fmla="*/ 433 h 434"/>
                <a:gd name="T56" fmla="*/ 0 w 533"/>
                <a:gd name="T57" fmla="*/ 143 h 4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3"/>
                <a:gd name="T88" fmla="*/ 0 h 434"/>
                <a:gd name="T89" fmla="*/ 533 w 533"/>
                <a:gd name="T90" fmla="*/ 434 h 4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3" h="434">
                  <a:moveTo>
                    <a:pt x="0" y="143"/>
                  </a:moveTo>
                  <a:lnTo>
                    <a:pt x="26" y="119"/>
                  </a:lnTo>
                  <a:lnTo>
                    <a:pt x="43" y="75"/>
                  </a:lnTo>
                  <a:lnTo>
                    <a:pt x="61" y="75"/>
                  </a:lnTo>
                  <a:lnTo>
                    <a:pt x="68" y="25"/>
                  </a:lnTo>
                  <a:lnTo>
                    <a:pt x="97" y="25"/>
                  </a:lnTo>
                  <a:lnTo>
                    <a:pt x="115" y="0"/>
                  </a:lnTo>
                  <a:lnTo>
                    <a:pt x="148" y="15"/>
                  </a:lnTo>
                  <a:lnTo>
                    <a:pt x="233" y="15"/>
                  </a:lnTo>
                  <a:lnTo>
                    <a:pt x="244" y="25"/>
                  </a:lnTo>
                  <a:lnTo>
                    <a:pt x="252" y="25"/>
                  </a:lnTo>
                  <a:lnTo>
                    <a:pt x="262" y="25"/>
                  </a:lnTo>
                  <a:lnTo>
                    <a:pt x="280" y="49"/>
                  </a:lnTo>
                  <a:lnTo>
                    <a:pt x="366" y="85"/>
                  </a:lnTo>
                  <a:lnTo>
                    <a:pt x="428" y="100"/>
                  </a:lnTo>
                  <a:lnTo>
                    <a:pt x="478" y="75"/>
                  </a:lnTo>
                  <a:lnTo>
                    <a:pt x="506" y="100"/>
                  </a:lnTo>
                  <a:lnTo>
                    <a:pt x="532" y="100"/>
                  </a:lnTo>
                  <a:lnTo>
                    <a:pt x="478" y="219"/>
                  </a:lnTo>
                  <a:lnTo>
                    <a:pt x="409" y="219"/>
                  </a:lnTo>
                  <a:lnTo>
                    <a:pt x="374" y="269"/>
                  </a:lnTo>
                  <a:lnTo>
                    <a:pt x="330" y="254"/>
                  </a:lnTo>
                  <a:lnTo>
                    <a:pt x="305" y="269"/>
                  </a:lnTo>
                  <a:lnTo>
                    <a:pt x="305" y="339"/>
                  </a:lnTo>
                  <a:lnTo>
                    <a:pt x="287" y="363"/>
                  </a:lnTo>
                  <a:lnTo>
                    <a:pt x="252" y="373"/>
                  </a:lnTo>
                  <a:lnTo>
                    <a:pt x="262" y="413"/>
                  </a:lnTo>
                  <a:lnTo>
                    <a:pt x="244" y="433"/>
                  </a:lnTo>
                  <a:lnTo>
                    <a:pt x="0"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4" name="Freeform 32">
              <a:extLst>
                <a:ext uri="{FF2B5EF4-FFF2-40B4-BE49-F238E27FC236}">
                  <a16:creationId xmlns:a16="http://schemas.microsoft.com/office/drawing/2014/main" id="{BA86CA79-9C2D-49C5-9B49-A682A1B8DB25}"/>
                </a:ext>
              </a:extLst>
            </p:cNvPr>
            <p:cNvSpPr>
              <a:spLocks/>
            </p:cNvSpPr>
            <p:nvPr/>
          </p:nvSpPr>
          <p:spPr bwMode="auto">
            <a:xfrm>
              <a:off x="4400" y="1864"/>
              <a:ext cx="489" cy="460"/>
            </a:xfrm>
            <a:custGeom>
              <a:avLst/>
              <a:gdLst>
                <a:gd name="T0" fmla="*/ 287 w 489"/>
                <a:gd name="T1" fmla="*/ 279 h 460"/>
                <a:gd name="T2" fmla="*/ 244 w 489"/>
                <a:gd name="T3" fmla="*/ 220 h 460"/>
                <a:gd name="T4" fmla="*/ 237 w 489"/>
                <a:gd name="T5" fmla="*/ 204 h 460"/>
                <a:gd name="T6" fmla="*/ 226 w 489"/>
                <a:gd name="T7" fmla="*/ 220 h 460"/>
                <a:gd name="T8" fmla="*/ 280 w 489"/>
                <a:gd name="T9" fmla="*/ 324 h 460"/>
                <a:gd name="T10" fmla="*/ 323 w 489"/>
                <a:gd name="T11" fmla="*/ 363 h 460"/>
                <a:gd name="T12" fmla="*/ 323 w 489"/>
                <a:gd name="T13" fmla="*/ 388 h 460"/>
                <a:gd name="T14" fmla="*/ 330 w 489"/>
                <a:gd name="T15" fmla="*/ 363 h 460"/>
                <a:gd name="T16" fmla="*/ 358 w 489"/>
                <a:gd name="T17" fmla="*/ 388 h 460"/>
                <a:gd name="T18" fmla="*/ 383 w 489"/>
                <a:gd name="T19" fmla="*/ 374 h 460"/>
                <a:gd name="T20" fmla="*/ 408 w 489"/>
                <a:gd name="T21" fmla="*/ 388 h 460"/>
                <a:gd name="T22" fmla="*/ 402 w 489"/>
                <a:gd name="T23" fmla="*/ 408 h 460"/>
                <a:gd name="T24" fmla="*/ 445 w 489"/>
                <a:gd name="T25" fmla="*/ 363 h 460"/>
                <a:gd name="T26" fmla="*/ 469 w 489"/>
                <a:gd name="T27" fmla="*/ 388 h 460"/>
                <a:gd name="T28" fmla="*/ 469 w 489"/>
                <a:gd name="T29" fmla="*/ 399 h 460"/>
                <a:gd name="T30" fmla="*/ 488 w 489"/>
                <a:gd name="T31" fmla="*/ 408 h 460"/>
                <a:gd name="T32" fmla="*/ 419 w 489"/>
                <a:gd name="T33" fmla="*/ 459 h 460"/>
                <a:gd name="T34" fmla="*/ 244 w 489"/>
                <a:gd name="T35" fmla="*/ 459 h 460"/>
                <a:gd name="T36" fmla="*/ 208 w 489"/>
                <a:gd name="T37" fmla="*/ 459 h 460"/>
                <a:gd name="T38" fmla="*/ 208 w 489"/>
                <a:gd name="T39" fmla="*/ 264 h 460"/>
                <a:gd name="T40" fmla="*/ 200 w 489"/>
                <a:gd name="T41" fmla="*/ 264 h 460"/>
                <a:gd name="T42" fmla="*/ 193 w 489"/>
                <a:gd name="T43" fmla="*/ 288 h 460"/>
                <a:gd name="T44" fmla="*/ 165 w 489"/>
                <a:gd name="T45" fmla="*/ 279 h 460"/>
                <a:gd name="T46" fmla="*/ 158 w 489"/>
                <a:gd name="T47" fmla="*/ 264 h 460"/>
                <a:gd name="T48" fmla="*/ 43 w 489"/>
                <a:gd name="T49" fmla="*/ 194 h 460"/>
                <a:gd name="T50" fmla="*/ 0 w 489"/>
                <a:gd name="T51" fmla="*/ 145 h 460"/>
                <a:gd name="T52" fmla="*/ 35 w 489"/>
                <a:gd name="T53" fmla="*/ 120 h 460"/>
                <a:gd name="T54" fmla="*/ 18 w 489"/>
                <a:gd name="T55" fmla="*/ 94 h 460"/>
                <a:gd name="T56" fmla="*/ 18 w 489"/>
                <a:gd name="T57" fmla="*/ 75 h 460"/>
                <a:gd name="T58" fmla="*/ 53 w 489"/>
                <a:gd name="T59" fmla="*/ 51 h 460"/>
                <a:gd name="T60" fmla="*/ 72 w 489"/>
                <a:gd name="T61" fmla="*/ 60 h 460"/>
                <a:gd name="T62" fmla="*/ 104 w 489"/>
                <a:gd name="T63" fmla="*/ 25 h 460"/>
                <a:gd name="T64" fmla="*/ 122 w 489"/>
                <a:gd name="T65" fmla="*/ 51 h 460"/>
                <a:gd name="T66" fmla="*/ 139 w 489"/>
                <a:gd name="T67" fmla="*/ 34 h 460"/>
                <a:gd name="T68" fmla="*/ 139 w 489"/>
                <a:gd name="T69" fmla="*/ 25 h 460"/>
                <a:gd name="T70" fmla="*/ 158 w 489"/>
                <a:gd name="T71" fmla="*/ 0 h 460"/>
                <a:gd name="T72" fmla="*/ 183 w 489"/>
                <a:gd name="T73" fmla="*/ 11 h 460"/>
                <a:gd name="T74" fmla="*/ 269 w 489"/>
                <a:gd name="T75" fmla="*/ 75 h 460"/>
                <a:gd name="T76" fmla="*/ 330 w 489"/>
                <a:gd name="T77" fmla="*/ 120 h 460"/>
                <a:gd name="T78" fmla="*/ 304 w 489"/>
                <a:gd name="T79" fmla="*/ 145 h 460"/>
                <a:gd name="T80" fmla="*/ 280 w 489"/>
                <a:gd name="T81" fmla="*/ 204 h 460"/>
                <a:gd name="T82" fmla="*/ 315 w 489"/>
                <a:gd name="T83" fmla="*/ 239 h 460"/>
                <a:gd name="T84" fmla="*/ 315 w 489"/>
                <a:gd name="T85" fmla="*/ 264 h 460"/>
                <a:gd name="T86" fmla="*/ 287 w 489"/>
                <a:gd name="T87" fmla="*/ 279 h 4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9"/>
                <a:gd name="T133" fmla="*/ 0 h 460"/>
                <a:gd name="T134" fmla="*/ 489 w 489"/>
                <a:gd name="T135" fmla="*/ 460 h 4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9" h="460">
                  <a:moveTo>
                    <a:pt x="287" y="279"/>
                  </a:moveTo>
                  <a:lnTo>
                    <a:pt x="244" y="220"/>
                  </a:lnTo>
                  <a:lnTo>
                    <a:pt x="237" y="204"/>
                  </a:lnTo>
                  <a:lnTo>
                    <a:pt x="226" y="220"/>
                  </a:lnTo>
                  <a:lnTo>
                    <a:pt x="280" y="324"/>
                  </a:lnTo>
                  <a:lnTo>
                    <a:pt x="323" y="363"/>
                  </a:lnTo>
                  <a:lnTo>
                    <a:pt x="323" y="388"/>
                  </a:lnTo>
                  <a:lnTo>
                    <a:pt x="330" y="363"/>
                  </a:lnTo>
                  <a:lnTo>
                    <a:pt x="358" y="388"/>
                  </a:lnTo>
                  <a:lnTo>
                    <a:pt x="383" y="374"/>
                  </a:lnTo>
                  <a:lnTo>
                    <a:pt x="408" y="388"/>
                  </a:lnTo>
                  <a:lnTo>
                    <a:pt x="402" y="408"/>
                  </a:lnTo>
                  <a:lnTo>
                    <a:pt x="445" y="363"/>
                  </a:lnTo>
                  <a:lnTo>
                    <a:pt x="469" y="388"/>
                  </a:lnTo>
                  <a:lnTo>
                    <a:pt x="469" y="399"/>
                  </a:lnTo>
                  <a:lnTo>
                    <a:pt x="488" y="408"/>
                  </a:lnTo>
                  <a:lnTo>
                    <a:pt x="419" y="459"/>
                  </a:lnTo>
                  <a:lnTo>
                    <a:pt x="244" y="459"/>
                  </a:lnTo>
                  <a:lnTo>
                    <a:pt x="208" y="459"/>
                  </a:lnTo>
                  <a:lnTo>
                    <a:pt x="208" y="264"/>
                  </a:lnTo>
                  <a:lnTo>
                    <a:pt x="200" y="264"/>
                  </a:lnTo>
                  <a:lnTo>
                    <a:pt x="193" y="288"/>
                  </a:lnTo>
                  <a:lnTo>
                    <a:pt x="165" y="279"/>
                  </a:lnTo>
                  <a:lnTo>
                    <a:pt x="158" y="264"/>
                  </a:lnTo>
                  <a:lnTo>
                    <a:pt x="43" y="194"/>
                  </a:lnTo>
                  <a:lnTo>
                    <a:pt x="0" y="145"/>
                  </a:lnTo>
                  <a:lnTo>
                    <a:pt x="35" y="120"/>
                  </a:lnTo>
                  <a:lnTo>
                    <a:pt x="18" y="94"/>
                  </a:lnTo>
                  <a:lnTo>
                    <a:pt x="18" y="75"/>
                  </a:lnTo>
                  <a:lnTo>
                    <a:pt x="53" y="51"/>
                  </a:lnTo>
                  <a:lnTo>
                    <a:pt x="72" y="60"/>
                  </a:lnTo>
                  <a:lnTo>
                    <a:pt x="104" y="25"/>
                  </a:lnTo>
                  <a:lnTo>
                    <a:pt x="122" y="51"/>
                  </a:lnTo>
                  <a:lnTo>
                    <a:pt x="139" y="34"/>
                  </a:lnTo>
                  <a:lnTo>
                    <a:pt x="139" y="25"/>
                  </a:lnTo>
                  <a:lnTo>
                    <a:pt x="158" y="0"/>
                  </a:lnTo>
                  <a:lnTo>
                    <a:pt x="183" y="11"/>
                  </a:lnTo>
                  <a:lnTo>
                    <a:pt x="269" y="75"/>
                  </a:lnTo>
                  <a:lnTo>
                    <a:pt x="330" y="120"/>
                  </a:lnTo>
                  <a:lnTo>
                    <a:pt x="304" y="145"/>
                  </a:lnTo>
                  <a:lnTo>
                    <a:pt x="280" y="204"/>
                  </a:lnTo>
                  <a:lnTo>
                    <a:pt x="315" y="239"/>
                  </a:lnTo>
                  <a:lnTo>
                    <a:pt x="315" y="264"/>
                  </a:lnTo>
                  <a:lnTo>
                    <a:pt x="287" y="27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5" name="Freeform 33">
              <a:extLst>
                <a:ext uri="{FF2B5EF4-FFF2-40B4-BE49-F238E27FC236}">
                  <a16:creationId xmlns:a16="http://schemas.microsoft.com/office/drawing/2014/main" id="{D42087AB-9522-41F4-B869-EF5E91D4314E}"/>
                </a:ext>
              </a:extLst>
            </p:cNvPr>
            <p:cNvSpPr>
              <a:spLocks/>
            </p:cNvSpPr>
            <p:nvPr/>
          </p:nvSpPr>
          <p:spPr bwMode="auto">
            <a:xfrm>
              <a:off x="3444" y="1984"/>
              <a:ext cx="356" cy="340"/>
            </a:xfrm>
            <a:custGeom>
              <a:avLst/>
              <a:gdLst>
                <a:gd name="T0" fmla="*/ 348 w 356"/>
                <a:gd name="T1" fmla="*/ 339 h 340"/>
                <a:gd name="T2" fmla="*/ 208 w 356"/>
                <a:gd name="T3" fmla="*/ 328 h 340"/>
                <a:gd name="T4" fmla="*/ 123 w 356"/>
                <a:gd name="T5" fmla="*/ 339 h 340"/>
                <a:gd name="T6" fmla="*/ 104 w 356"/>
                <a:gd name="T7" fmla="*/ 288 h 340"/>
                <a:gd name="T8" fmla="*/ 51 w 356"/>
                <a:gd name="T9" fmla="*/ 243 h 340"/>
                <a:gd name="T10" fmla="*/ 19 w 356"/>
                <a:gd name="T11" fmla="*/ 168 h 340"/>
                <a:gd name="T12" fmla="*/ 0 w 356"/>
                <a:gd name="T13" fmla="*/ 109 h 340"/>
                <a:gd name="T14" fmla="*/ 19 w 356"/>
                <a:gd name="T15" fmla="*/ 74 h 340"/>
                <a:gd name="T16" fmla="*/ 19 w 356"/>
                <a:gd name="T17" fmla="*/ 49 h 340"/>
                <a:gd name="T18" fmla="*/ 111 w 356"/>
                <a:gd name="T19" fmla="*/ 25 h 340"/>
                <a:gd name="T20" fmla="*/ 190 w 356"/>
                <a:gd name="T21" fmla="*/ 0 h 340"/>
                <a:gd name="T22" fmla="*/ 208 w 356"/>
                <a:gd name="T23" fmla="*/ 0 h 340"/>
                <a:gd name="T24" fmla="*/ 227 w 356"/>
                <a:gd name="T25" fmla="*/ 0 h 340"/>
                <a:gd name="T26" fmla="*/ 294 w 356"/>
                <a:gd name="T27" fmla="*/ 14 h 340"/>
                <a:gd name="T28" fmla="*/ 286 w 356"/>
                <a:gd name="T29" fmla="*/ 49 h 340"/>
                <a:gd name="T30" fmla="*/ 277 w 356"/>
                <a:gd name="T31" fmla="*/ 49 h 340"/>
                <a:gd name="T32" fmla="*/ 286 w 356"/>
                <a:gd name="T33" fmla="*/ 74 h 340"/>
                <a:gd name="T34" fmla="*/ 277 w 356"/>
                <a:gd name="T35" fmla="*/ 119 h 340"/>
                <a:gd name="T36" fmla="*/ 258 w 356"/>
                <a:gd name="T37" fmla="*/ 144 h 340"/>
                <a:gd name="T38" fmla="*/ 277 w 356"/>
                <a:gd name="T39" fmla="*/ 219 h 340"/>
                <a:gd name="T40" fmla="*/ 355 w 356"/>
                <a:gd name="T41" fmla="*/ 328 h 340"/>
                <a:gd name="T42" fmla="*/ 348 w 356"/>
                <a:gd name="T43" fmla="*/ 339 h 3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6"/>
                <a:gd name="T67" fmla="*/ 0 h 340"/>
                <a:gd name="T68" fmla="*/ 356 w 356"/>
                <a:gd name="T69" fmla="*/ 340 h 3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6" h="340">
                  <a:moveTo>
                    <a:pt x="348" y="339"/>
                  </a:moveTo>
                  <a:lnTo>
                    <a:pt x="208" y="328"/>
                  </a:lnTo>
                  <a:lnTo>
                    <a:pt x="123" y="339"/>
                  </a:lnTo>
                  <a:lnTo>
                    <a:pt x="104" y="288"/>
                  </a:lnTo>
                  <a:lnTo>
                    <a:pt x="51" y="243"/>
                  </a:lnTo>
                  <a:lnTo>
                    <a:pt x="19" y="168"/>
                  </a:lnTo>
                  <a:lnTo>
                    <a:pt x="0" y="109"/>
                  </a:lnTo>
                  <a:lnTo>
                    <a:pt x="19" y="74"/>
                  </a:lnTo>
                  <a:lnTo>
                    <a:pt x="19" y="49"/>
                  </a:lnTo>
                  <a:lnTo>
                    <a:pt x="111" y="25"/>
                  </a:lnTo>
                  <a:lnTo>
                    <a:pt x="190" y="0"/>
                  </a:lnTo>
                  <a:lnTo>
                    <a:pt x="208" y="0"/>
                  </a:lnTo>
                  <a:lnTo>
                    <a:pt x="227" y="0"/>
                  </a:lnTo>
                  <a:lnTo>
                    <a:pt x="294" y="14"/>
                  </a:lnTo>
                  <a:lnTo>
                    <a:pt x="286" y="49"/>
                  </a:lnTo>
                  <a:lnTo>
                    <a:pt x="277" y="49"/>
                  </a:lnTo>
                  <a:lnTo>
                    <a:pt x="286" y="74"/>
                  </a:lnTo>
                  <a:lnTo>
                    <a:pt x="277" y="119"/>
                  </a:lnTo>
                  <a:lnTo>
                    <a:pt x="258" y="144"/>
                  </a:lnTo>
                  <a:lnTo>
                    <a:pt x="277" y="219"/>
                  </a:lnTo>
                  <a:lnTo>
                    <a:pt x="355" y="328"/>
                  </a:lnTo>
                  <a:lnTo>
                    <a:pt x="348"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6" name="Freeform 34">
              <a:extLst>
                <a:ext uri="{FF2B5EF4-FFF2-40B4-BE49-F238E27FC236}">
                  <a16:creationId xmlns:a16="http://schemas.microsoft.com/office/drawing/2014/main" id="{E87CCBBF-1310-4BDF-9112-8D2B64AA29FF}"/>
                </a:ext>
              </a:extLst>
            </p:cNvPr>
            <p:cNvSpPr>
              <a:spLocks/>
            </p:cNvSpPr>
            <p:nvPr/>
          </p:nvSpPr>
          <p:spPr bwMode="auto">
            <a:xfrm>
              <a:off x="5073" y="965"/>
              <a:ext cx="306" cy="366"/>
            </a:xfrm>
            <a:custGeom>
              <a:avLst/>
              <a:gdLst>
                <a:gd name="T0" fmla="*/ 165 w 306"/>
                <a:gd name="T1" fmla="*/ 0 h 384"/>
                <a:gd name="T2" fmla="*/ 165 w 306"/>
                <a:gd name="T3" fmla="*/ 23 h 384"/>
                <a:gd name="T4" fmla="*/ 148 w 306"/>
                <a:gd name="T5" fmla="*/ 10 h 384"/>
                <a:gd name="T6" fmla="*/ 148 w 306"/>
                <a:gd name="T7" fmla="*/ 23 h 384"/>
                <a:gd name="T8" fmla="*/ 140 w 306"/>
                <a:gd name="T9" fmla="*/ 23 h 384"/>
                <a:gd name="T10" fmla="*/ 129 w 306"/>
                <a:gd name="T11" fmla="*/ 34 h 384"/>
                <a:gd name="T12" fmla="*/ 158 w 306"/>
                <a:gd name="T13" fmla="*/ 23 h 384"/>
                <a:gd name="T14" fmla="*/ 172 w 306"/>
                <a:gd name="T15" fmla="*/ 70 h 384"/>
                <a:gd name="T16" fmla="*/ 190 w 306"/>
                <a:gd name="T17" fmla="*/ 83 h 384"/>
                <a:gd name="T18" fmla="*/ 202 w 306"/>
                <a:gd name="T19" fmla="*/ 83 h 384"/>
                <a:gd name="T20" fmla="*/ 202 w 306"/>
                <a:gd name="T21" fmla="*/ 94 h 384"/>
                <a:gd name="T22" fmla="*/ 190 w 306"/>
                <a:gd name="T23" fmla="*/ 94 h 384"/>
                <a:gd name="T24" fmla="*/ 183 w 306"/>
                <a:gd name="T25" fmla="*/ 94 h 384"/>
                <a:gd name="T26" fmla="*/ 209 w 306"/>
                <a:gd name="T27" fmla="*/ 144 h 384"/>
                <a:gd name="T28" fmla="*/ 202 w 306"/>
                <a:gd name="T29" fmla="*/ 119 h 384"/>
                <a:gd name="T30" fmla="*/ 215 w 306"/>
                <a:gd name="T31" fmla="*/ 119 h 384"/>
                <a:gd name="T32" fmla="*/ 209 w 306"/>
                <a:gd name="T33" fmla="*/ 83 h 384"/>
                <a:gd name="T34" fmla="*/ 215 w 306"/>
                <a:gd name="T35" fmla="*/ 94 h 384"/>
                <a:gd name="T36" fmla="*/ 215 w 306"/>
                <a:gd name="T37" fmla="*/ 144 h 384"/>
                <a:gd name="T38" fmla="*/ 252 w 306"/>
                <a:gd name="T39" fmla="*/ 213 h 384"/>
                <a:gd name="T40" fmla="*/ 252 w 306"/>
                <a:gd name="T41" fmla="*/ 238 h 384"/>
                <a:gd name="T42" fmla="*/ 305 w 306"/>
                <a:gd name="T43" fmla="*/ 383 h 384"/>
                <a:gd name="T44" fmla="*/ 294 w 306"/>
                <a:gd name="T45" fmla="*/ 383 h 384"/>
                <a:gd name="T46" fmla="*/ 270 w 306"/>
                <a:gd name="T47" fmla="*/ 373 h 384"/>
                <a:gd name="T48" fmla="*/ 252 w 306"/>
                <a:gd name="T49" fmla="*/ 347 h 384"/>
                <a:gd name="T50" fmla="*/ 262 w 306"/>
                <a:gd name="T51" fmla="*/ 313 h 384"/>
                <a:gd name="T52" fmla="*/ 233 w 306"/>
                <a:gd name="T53" fmla="*/ 278 h 384"/>
                <a:gd name="T54" fmla="*/ 233 w 306"/>
                <a:gd name="T55" fmla="*/ 238 h 384"/>
                <a:gd name="T56" fmla="*/ 209 w 306"/>
                <a:gd name="T57" fmla="*/ 238 h 384"/>
                <a:gd name="T58" fmla="*/ 209 w 306"/>
                <a:gd name="T59" fmla="*/ 213 h 384"/>
                <a:gd name="T60" fmla="*/ 183 w 306"/>
                <a:gd name="T61" fmla="*/ 179 h 384"/>
                <a:gd name="T62" fmla="*/ 158 w 306"/>
                <a:gd name="T63" fmla="*/ 153 h 384"/>
                <a:gd name="T64" fmla="*/ 140 w 306"/>
                <a:gd name="T65" fmla="*/ 168 h 384"/>
                <a:gd name="T66" fmla="*/ 122 w 306"/>
                <a:gd name="T67" fmla="*/ 153 h 384"/>
                <a:gd name="T68" fmla="*/ 97 w 306"/>
                <a:gd name="T69" fmla="*/ 119 h 384"/>
                <a:gd name="T70" fmla="*/ 97 w 306"/>
                <a:gd name="T71" fmla="*/ 94 h 384"/>
                <a:gd name="T72" fmla="*/ 0 w 306"/>
                <a:gd name="T73" fmla="*/ 0 h 384"/>
                <a:gd name="T74" fmla="*/ 165 w 306"/>
                <a:gd name="T75" fmla="*/ 0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6"/>
                <a:gd name="T115" fmla="*/ 0 h 384"/>
                <a:gd name="T116" fmla="*/ 306 w 306"/>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6" h="384">
                  <a:moveTo>
                    <a:pt x="165" y="0"/>
                  </a:moveTo>
                  <a:lnTo>
                    <a:pt x="165" y="23"/>
                  </a:lnTo>
                  <a:lnTo>
                    <a:pt x="148" y="10"/>
                  </a:lnTo>
                  <a:lnTo>
                    <a:pt x="148" y="23"/>
                  </a:lnTo>
                  <a:lnTo>
                    <a:pt x="140" y="23"/>
                  </a:lnTo>
                  <a:lnTo>
                    <a:pt x="129" y="34"/>
                  </a:lnTo>
                  <a:lnTo>
                    <a:pt x="158" y="23"/>
                  </a:lnTo>
                  <a:lnTo>
                    <a:pt x="172" y="70"/>
                  </a:lnTo>
                  <a:lnTo>
                    <a:pt x="190" y="83"/>
                  </a:lnTo>
                  <a:lnTo>
                    <a:pt x="202" y="83"/>
                  </a:lnTo>
                  <a:lnTo>
                    <a:pt x="202" y="94"/>
                  </a:lnTo>
                  <a:lnTo>
                    <a:pt x="190" y="94"/>
                  </a:lnTo>
                  <a:lnTo>
                    <a:pt x="183" y="94"/>
                  </a:lnTo>
                  <a:lnTo>
                    <a:pt x="209" y="144"/>
                  </a:lnTo>
                  <a:lnTo>
                    <a:pt x="202" y="119"/>
                  </a:lnTo>
                  <a:lnTo>
                    <a:pt x="215" y="119"/>
                  </a:lnTo>
                  <a:lnTo>
                    <a:pt x="209" y="83"/>
                  </a:lnTo>
                  <a:lnTo>
                    <a:pt x="215" y="94"/>
                  </a:lnTo>
                  <a:lnTo>
                    <a:pt x="215" y="144"/>
                  </a:lnTo>
                  <a:lnTo>
                    <a:pt x="252" y="213"/>
                  </a:lnTo>
                  <a:lnTo>
                    <a:pt x="252" y="238"/>
                  </a:lnTo>
                  <a:lnTo>
                    <a:pt x="305" y="383"/>
                  </a:lnTo>
                  <a:lnTo>
                    <a:pt x="294" y="383"/>
                  </a:lnTo>
                  <a:lnTo>
                    <a:pt x="270" y="373"/>
                  </a:lnTo>
                  <a:lnTo>
                    <a:pt x="252" y="347"/>
                  </a:lnTo>
                  <a:lnTo>
                    <a:pt x="262" y="313"/>
                  </a:lnTo>
                  <a:lnTo>
                    <a:pt x="233" y="278"/>
                  </a:lnTo>
                  <a:lnTo>
                    <a:pt x="233" y="238"/>
                  </a:lnTo>
                  <a:lnTo>
                    <a:pt x="209" y="238"/>
                  </a:lnTo>
                  <a:lnTo>
                    <a:pt x="209" y="213"/>
                  </a:lnTo>
                  <a:lnTo>
                    <a:pt x="183" y="179"/>
                  </a:lnTo>
                  <a:lnTo>
                    <a:pt x="158" y="153"/>
                  </a:lnTo>
                  <a:lnTo>
                    <a:pt x="140" y="168"/>
                  </a:lnTo>
                  <a:lnTo>
                    <a:pt x="122" y="153"/>
                  </a:lnTo>
                  <a:lnTo>
                    <a:pt x="97" y="119"/>
                  </a:lnTo>
                  <a:lnTo>
                    <a:pt x="97" y="94"/>
                  </a:lnTo>
                  <a:lnTo>
                    <a:pt x="0" y="0"/>
                  </a:lnTo>
                  <a:lnTo>
                    <a:pt x="16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7" name="Freeform 35">
              <a:extLst>
                <a:ext uri="{FF2B5EF4-FFF2-40B4-BE49-F238E27FC236}">
                  <a16:creationId xmlns:a16="http://schemas.microsoft.com/office/drawing/2014/main" id="{B2433F7F-38C9-4139-A229-76B9C5445A82}"/>
                </a:ext>
              </a:extLst>
            </p:cNvPr>
            <p:cNvSpPr>
              <a:spLocks/>
            </p:cNvSpPr>
            <p:nvPr/>
          </p:nvSpPr>
          <p:spPr bwMode="auto">
            <a:xfrm>
              <a:off x="5315" y="947"/>
              <a:ext cx="64" cy="253"/>
            </a:xfrm>
            <a:custGeom>
              <a:avLst/>
              <a:gdLst>
                <a:gd name="T0" fmla="*/ 26 w 64"/>
                <a:gd name="T1" fmla="*/ 94 h 253"/>
                <a:gd name="T2" fmla="*/ 8 w 64"/>
                <a:gd name="T3" fmla="*/ 83 h 253"/>
                <a:gd name="T4" fmla="*/ 0 w 64"/>
                <a:gd name="T5" fmla="*/ 0 h 253"/>
                <a:gd name="T6" fmla="*/ 8 w 64"/>
                <a:gd name="T7" fmla="*/ 0 h 253"/>
                <a:gd name="T8" fmla="*/ 18 w 64"/>
                <a:gd name="T9" fmla="*/ 23 h 253"/>
                <a:gd name="T10" fmla="*/ 63 w 64"/>
                <a:gd name="T11" fmla="*/ 252 h 253"/>
                <a:gd name="T12" fmla="*/ 34 w 64"/>
                <a:gd name="T13" fmla="*/ 192 h 253"/>
                <a:gd name="T14" fmla="*/ 26 w 64"/>
                <a:gd name="T15" fmla="*/ 94 h 253"/>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53"/>
                <a:gd name="T26" fmla="*/ 64 w 64"/>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53">
                  <a:moveTo>
                    <a:pt x="26" y="94"/>
                  </a:moveTo>
                  <a:lnTo>
                    <a:pt x="8" y="83"/>
                  </a:lnTo>
                  <a:lnTo>
                    <a:pt x="0" y="0"/>
                  </a:lnTo>
                  <a:lnTo>
                    <a:pt x="8" y="0"/>
                  </a:lnTo>
                  <a:lnTo>
                    <a:pt x="18" y="23"/>
                  </a:lnTo>
                  <a:lnTo>
                    <a:pt x="63" y="252"/>
                  </a:lnTo>
                  <a:lnTo>
                    <a:pt x="34" y="192"/>
                  </a:lnTo>
                  <a:lnTo>
                    <a:pt x="26" y="9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8" name="Freeform 36">
              <a:extLst>
                <a:ext uri="{FF2B5EF4-FFF2-40B4-BE49-F238E27FC236}">
                  <a16:creationId xmlns:a16="http://schemas.microsoft.com/office/drawing/2014/main" id="{965BDE7E-B4E3-4575-8894-DAD97F795D60}"/>
                </a:ext>
              </a:extLst>
            </p:cNvPr>
            <p:cNvSpPr>
              <a:spLocks/>
            </p:cNvSpPr>
            <p:nvPr/>
          </p:nvSpPr>
          <p:spPr bwMode="auto">
            <a:xfrm>
              <a:off x="5255" y="947"/>
              <a:ext cx="50" cy="50"/>
            </a:xfrm>
            <a:custGeom>
              <a:avLst/>
              <a:gdLst>
                <a:gd name="T0" fmla="*/ 7 w 50"/>
                <a:gd name="T1" fmla="*/ 34 h 50"/>
                <a:gd name="T2" fmla="*/ 7 w 50"/>
                <a:gd name="T3" fmla="*/ 23 h 50"/>
                <a:gd name="T4" fmla="*/ 18 w 50"/>
                <a:gd name="T5" fmla="*/ 10 h 50"/>
                <a:gd name="T6" fmla="*/ 0 w 50"/>
                <a:gd name="T7" fmla="*/ 0 h 50"/>
                <a:gd name="T8" fmla="*/ 49 w 50"/>
                <a:gd name="T9" fmla="*/ 0 h 50"/>
                <a:gd name="T10" fmla="*/ 49 w 50"/>
                <a:gd name="T11" fmla="*/ 34 h 50"/>
                <a:gd name="T12" fmla="*/ 32 w 50"/>
                <a:gd name="T13" fmla="*/ 49 h 50"/>
                <a:gd name="T14" fmla="*/ 18 w 50"/>
                <a:gd name="T15" fmla="*/ 23 h 50"/>
                <a:gd name="T16" fmla="*/ 7 w 50"/>
                <a:gd name="T17" fmla="*/ 34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7" y="34"/>
                  </a:moveTo>
                  <a:lnTo>
                    <a:pt x="7" y="23"/>
                  </a:lnTo>
                  <a:lnTo>
                    <a:pt x="18" y="10"/>
                  </a:lnTo>
                  <a:lnTo>
                    <a:pt x="0" y="0"/>
                  </a:lnTo>
                  <a:lnTo>
                    <a:pt x="49" y="0"/>
                  </a:lnTo>
                  <a:lnTo>
                    <a:pt x="49" y="34"/>
                  </a:lnTo>
                  <a:lnTo>
                    <a:pt x="32" y="49"/>
                  </a:lnTo>
                  <a:lnTo>
                    <a:pt x="18" y="23"/>
                  </a:lnTo>
                  <a:lnTo>
                    <a:pt x="7" y="3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9" name="Freeform 37">
              <a:extLst>
                <a:ext uri="{FF2B5EF4-FFF2-40B4-BE49-F238E27FC236}">
                  <a16:creationId xmlns:a16="http://schemas.microsoft.com/office/drawing/2014/main" id="{5D58EFF5-5237-4E79-A016-4B8147E41CC9}"/>
                </a:ext>
              </a:extLst>
            </p:cNvPr>
            <p:cNvSpPr>
              <a:spLocks/>
            </p:cNvSpPr>
            <p:nvPr/>
          </p:nvSpPr>
          <p:spPr bwMode="auto">
            <a:xfrm>
              <a:off x="5404" y="1575"/>
              <a:ext cx="165" cy="468"/>
            </a:xfrm>
            <a:custGeom>
              <a:avLst/>
              <a:gdLst>
                <a:gd name="T0" fmla="*/ 25 w 165"/>
                <a:gd name="T1" fmla="*/ 457 h 468"/>
                <a:gd name="T2" fmla="*/ 25 w 165"/>
                <a:gd name="T3" fmla="*/ 433 h 468"/>
                <a:gd name="T4" fmla="*/ 43 w 165"/>
                <a:gd name="T5" fmla="*/ 442 h 468"/>
                <a:gd name="T6" fmla="*/ 61 w 165"/>
                <a:gd name="T7" fmla="*/ 433 h 468"/>
                <a:gd name="T8" fmla="*/ 86 w 165"/>
                <a:gd name="T9" fmla="*/ 408 h 468"/>
                <a:gd name="T10" fmla="*/ 97 w 165"/>
                <a:gd name="T11" fmla="*/ 408 h 468"/>
                <a:gd name="T12" fmla="*/ 128 w 165"/>
                <a:gd name="T13" fmla="*/ 399 h 468"/>
                <a:gd name="T14" fmla="*/ 164 w 165"/>
                <a:gd name="T15" fmla="*/ 145 h 468"/>
                <a:gd name="T16" fmla="*/ 128 w 165"/>
                <a:gd name="T17" fmla="*/ 0 h 468"/>
                <a:gd name="T18" fmla="*/ 146 w 165"/>
                <a:gd name="T19" fmla="*/ 25 h 468"/>
                <a:gd name="T20" fmla="*/ 164 w 165"/>
                <a:gd name="T21" fmla="*/ 145 h 468"/>
                <a:gd name="T22" fmla="*/ 128 w 165"/>
                <a:gd name="T23" fmla="*/ 422 h 468"/>
                <a:gd name="T24" fmla="*/ 128 w 165"/>
                <a:gd name="T25" fmla="*/ 433 h 468"/>
                <a:gd name="T26" fmla="*/ 97 w 165"/>
                <a:gd name="T27" fmla="*/ 433 h 468"/>
                <a:gd name="T28" fmla="*/ 0 w 165"/>
                <a:gd name="T29" fmla="*/ 467 h 468"/>
                <a:gd name="T30" fmla="*/ 0 w 165"/>
                <a:gd name="T31" fmla="*/ 457 h 468"/>
                <a:gd name="T32" fmla="*/ 25 w 165"/>
                <a:gd name="T33" fmla="*/ 457 h 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468"/>
                <a:gd name="T53" fmla="*/ 165 w 165"/>
                <a:gd name="T54" fmla="*/ 468 h 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468">
                  <a:moveTo>
                    <a:pt x="25" y="457"/>
                  </a:moveTo>
                  <a:lnTo>
                    <a:pt x="25" y="433"/>
                  </a:lnTo>
                  <a:lnTo>
                    <a:pt x="43" y="442"/>
                  </a:lnTo>
                  <a:lnTo>
                    <a:pt x="61" y="433"/>
                  </a:lnTo>
                  <a:lnTo>
                    <a:pt x="86" y="408"/>
                  </a:lnTo>
                  <a:lnTo>
                    <a:pt x="97" y="408"/>
                  </a:lnTo>
                  <a:lnTo>
                    <a:pt x="128" y="399"/>
                  </a:lnTo>
                  <a:lnTo>
                    <a:pt x="164" y="145"/>
                  </a:lnTo>
                  <a:lnTo>
                    <a:pt x="128" y="0"/>
                  </a:lnTo>
                  <a:lnTo>
                    <a:pt x="146" y="25"/>
                  </a:lnTo>
                  <a:lnTo>
                    <a:pt x="164" y="145"/>
                  </a:lnTo>
                  <a:lnTo>
                    <a:pt x="128" y="422"/>
                  </a:lnTo>
                  <a:lnTo>
                    <a:pt x="128" y="433"/>
                  </a:lnTo>
                  <a:lnTo>
                    <a:pt x="97" y="433"/>
                  </a:lnTo>
                  <a:lnTo>
                    <a:pt x="0" y="467"/>
                  </a:lnTo>
                  <a:lnTo>
                    <a:pt x="0" y="457"/>
                  </a:lnTo>
                  <a:lnTo>
                    <a:pt x="25" y="457"/>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0" name="Freeform 38">
              <a:extLst>
                <a:ext uri="{FF2B5EF4-FFF2-40B4-BE49-F238E27FC236}">
                  <a16:creationId xmlns:a16="http://schemas.microsoft.com/office/drawing/2014/main" id="{09449FFC-BE32-4868-BC6F-E89FE77BB57C}"/>
                </a:ext>
              </a:extLst>
            </p:cNvPr>
            <p:cNvSpPr>
              <a:spLocks/>
            </p:cNvSpPr>
            <p:nvPr/>
          </p:nvSpPr>
          <p:spPr bwMode="auto">
            <a:xfrm>
              <a:off x="5255" y="1406"/>
              <a:ext cx="174" cy="324"/>
            </a:xfrm>
            <a:custGeom>
              <a:avLst/>
              <a:gdLst>
                <a:gd name="T0" fmla="*/ 7 w 174"/>
                <a:gd name="T1" fmla="*/ 70 h 324"/>
                <a:gd name="T2" fmla="*/ 50 w 174"/>
                <a:gd name="T3" fmla="*/ 49 h 324"/>
                <a:gd name="T4" fmla="*/ 50 w 174"/>
                <a:gd name="T5" fmla="*/ 70 h 324"/>
                <a:gd name="T6" fmla="*/ 69 w 174"/>
                <a:gd name="T7" fmla="*/ 70 h 324"/>
                <a:gd name="T8" fmla="*/ 87 w 174"/>
                <a:gd name="T9" fmla="*/ 94 h 324"/>
                <a:gd name="T10" fmla="*/ 87 w 174"/>
                <a:gd name="T11" fmla="*/ 70 h 324"/>
                <a:gd name="T12" fmla="*/ 69 w 174"/>
                <a:gd name="T13" fmla="*/ 70 h 324"/>
                <a:gd name="T14" fmla="*/ 50 w 174"/>
                <a:gd name="T15" fmla="*/ 49 h 324"/>
                <a:gd name="T16" fmla="*/ 69 w 174"/>
                <a:gd name="T17" fmla="*/ 34 h 324"/>
                <a:gd name="T18" fmla="*/ 87 w 174"/>
                <a:gd name="T19" fmla="*/ 49 h 324"/>
                <a:gd name="T20" fmla="*/ 111 w 174"/>
                <a:gd name="T21" fmla="*/ 49 h 324"/>
                <a:gd name="T22" fmla="*/ 79 w 174"/>
                <a:gd name="T23" fmla="*/ 25 h 324"/>
                <a:gd name="T24" fmla="*/ 87 w 174"/>
                <a:gd name="T25" fmla="*/ 25 h 324"/>
                <a:gd name="T26" fmla="*/ 87 w 174"/>
                <a:gd name="T27" fmla="*/ 0 h 324"/>
                <a:gd name="T28" fmla="*/ 122 w 174"/>
                <a:gd name="T29" fmla="*/ 25 h 324"/>
                <a:gd name="T30" fmla="*/ 111 w 174"/>
                <a:gd name="T31" fmla="*/ 25 h 324"/>
                <a:gd name="T32" fmla="*/ 130 w 174"/>
                <a:gd name="T33" fmla="*/ 49 h 324"/>
                <a:gd name="T34" fmla="*/ 147 w 174"/>
                <a:gd name="T35" fmla="*/ 84 h 324"/>
                <a:gd name="T36" fmla="*/ 147 w 174"/>
                <a:gd name="T37" fmla="*/ 109 h 324"/>
                <a:gd name="T38" fmla="*/ 173 w 174"/>
                <a:gd name="T39" fmla="*/ 144 h 324"/>
                <a:gd name="T40" fmla="*/ 154 w 174"/>
                <a:gd name="T41" fmla="*/ 169 h 324"/>
                <a:gd name="T42" fmla="*/ 173 w 174"/>
                <a:gd name="T43" fmla="*/ 228 h 324"/>
                <a:gd name="T44" fmla="*/ 154 w 174"/>
                <a:gd name="T45" fmla="*/ 239 h 324"/>
                <a:gd name="T46" fmla="*/ 147 w 174"/>
                <a:gd name="T47" fmla="*/ 218 h 324"/>
                <a:gd name="T48" fmla="*/ 130 w 174"/>
                <a:gd name="T49" fmla="*/ 239 h 324"/>
                <a:gd name="T50" fmla="*/ 154 w 174"/>
                <a:gd name="T51" fmla="*/ 288 h 324"/>
                <a:gd name="T52" fmla="*/ 130 w 174"/>
                <a:gd name="T53" fmla="*/ 313 h 324"/>
                <a:gd name="T54" fmla="*/ 130 w 174"/>
                <a:gd name="T55" fmla="*/ 323 h 324"/>
                <a:gd name="T56" fmla="*/ 87 w 174"/>
                <a:gd name="T57" fmla="*/ 323 h 324"/>
                <a:gd name="T58" fmla="*/ 104 w 174"/>
                <a:gd name="T59" fmla="*/ 313 h 324"/>
                <a:gd name="T60" fmla="*/ 104 w 174"/>
                <a:gd name="T61" fmla="*/ 297 h 324"/>
                <a:gd name="T62" fmla="*/ 87 w 174"/>
                <a:gd name="T63" fmla="*/ 313 h 324"/>
                <a:gd name="T64" fmla="*/ 87 w 174"/>
                <a:gd name="T65" fmla="*/ 288 h 324"/>
                <a:gd name="T66" fmla="*/ 69 w 174"/>
                <a:gd name="T67" fmla="*/ 288 h 324"/>
                <a:gd name="T68" fmla="*/ 50 w 174"/>
                <a:gd name="T69" fmla="*/ 253 h 324"/>
                <a:gd name="T70" fmla="*/ 0 w 174"/>
                <a:gd name="T71" fmla="*/ 253 h 324"/>
                <a:gd name="T72" fmla="*/ 7 w 174"/>
                <a:gd name="T73" fmla="*/ 70 h 3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324"/>
                <a:gd name="T113" fmla="*/ 174 w 174"/>
                <a:gd name="T114" fmla="*/ 324 h 3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324">
                  <a:moveTo>
                    <a:pt x="7" y="70"/>
                  </a:moveTo>
                  <a:lnTo>
                    <a:pt x="50" y="49"/>
                  </a:lnTo>
                  <a:lnTo>
                    <a:pt x="50" y="70"/>
                  </a:lnTo>
                  <a:lnTo>
                    <a:pt x="69" y="70"/>
                  </a:lnTo>
                  <a:lnTo>
                    <a:pt x="87" y="94"/>
                  </a:lnTo>
                  <a:lnTo>
                    <a:pt x="87" y="70"/>
                  </a:lnTo>
                  <a:lnTo>
                    <a:pt x="69" y="70"/>
                  </a:lnTo>
                  <a:lnTo>
                    <a:pt x="50" y="49"/>
                  </a:lnTo>
                  <a:lnTo>
                    <a:pt x="69" y="34"/>
                  </a:lnTo>
                  <a:lnTo>
                    <a:pt x="87" y="49"/>
                  </a:lnTo>
                  <a:lnTo>
                    <a:pt x="111" y="49"/>
                  </a:lnTo>
                  <a:lnTo>
                    <a:pt x="79" y="25"/>
                  </a:lnTo>
                  <a:lnTo>
                    <a:pt x="87" y="25"/>
                  </a:lnTo>
                  <a:lnTo>
                    <a:pt x="87" y="0"/>
                  </a:lnTo>
                  <a:lnTo>
                    <a:pt x="122" y="25"/>
                  </a:lnTo>
                  <a:lnTo>
                    <a:pt x="111" y="25"/>
                  </a:lnTo>
                  <a:lnTo>
                    <a:pt x="130" y="49"/>
                  </a:lnTo>
                  <a:lnTo>
                    <a:pt x="147" y="84"/>
                  </a:lnTo>
                  <a:lnTo>
                    <a:pt x="147" y="109"/>
                  </a:lnTo>
                  <a:lnTo>
                    <a:pt x="173" y="144"/>
                  </a:lnTo>
                  <a:lnTo>
                    <a:pt x="154" y="169"/>
                  </a:lnTo>
                  <a:lnTo>
                    <a:pt x="173" y="228"/>
                  </a:lnTo>
                  <a:lnTo>
                    <a:pt x="154" y="239"/>
                  </a:lnTo>
                  <a:lnTo>
                    <a:pt x="147" y="218"/>
                  </a:lnTo>
                  <a:lnTo>
                    <a:pt x="130" y="239"/>
                  </a:lnTo>
                  <a:lnTo>
                    <a:pt x="154" y="288"/>
                  </a:lnTo>
                  <a:lnTo>
                    <a:pt x="130" y="313"/>
                  </a:lnTo>
                  <a:lnTo>
                    <a:pt x="130" y="323"/>
                  </a:lnTo>
                  <a:lnTo>
                    <a:pt x="87" y="323"/>
                  </a:lnTo>
                  <a:lnTo>
                    <a:pt x="104" y="313"/>
                  </a:lnTo>
                  <a:lnTo>
                    <a:pt x="104" y="297"/>
                  </a:lnTo>
                  <a:lnTo>
                    <a:pt x="87" y="313"/>
                  </a:lnTo>
                  <a:lnTo>
                    <a:pt x="87" y="288"/>
                  </a:lnTo>
                  <a:lnTo>
                    <a:pt x="69" y="288"/>
                  </a:lnTo>
                  <a:lnTo>
                    <a:pt x="50" y="253"/>
                  </a:lnTo>
                  <a:lnTo>
                    <a:pt x="0" y="253"/>
                  </a:lnTo>
                  <a:lnTo>
                    <a:pt x="7"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1" name="Freeform 39">
              <a:extLst>
                <a:ext uri="{FF2B5EF4-FFF2-40B4-BE49-F238E27FC236}">
                  <a16:creationId xmlns:a16="http://schemas.microsoft.com/office/drawing/2014/main" id="{554792A3-8FA7-4847-87B6-F9C8D7A8AF89}"/>
                </a:ext>
              </a:extLst>
            </p:cNvPr>
            <p:cNvSpPr>
              <a:spLocks/>
            </p:cNvSpPr>
            <p:nvPr/>
          </p:nvSpPr>
          <p:spPr bwMode="auto">
            <a:xfrm>
              <a:off x="5397" y="1211"/>
              <a:ext cx="135" cy="350"/>
            </a:xfrm>
            <a:custGeom>
              <a:avLst/>
              <a:gdLst>
                <a:gd name="T0" fmla="*/ 92 w 135"/>
                <a:gd name="T1" fmla="*/ 264 h 350"/>
                <a:gd name="T2" fmla="*/ 74 w 135"/>
                <a:gd name="T3" fmla="*/ 229 h 350"/>
                <a:gd name="T4" fmla="*/ 50 w 135"/>
                <a:gd name="T5" fmla="*/ 204 h 350"/>
                <a:gd name="T6" fmla="*/ 42 w 135"/>
                <a:gd name="T7" fmla="*/ 134 h 350"/>
                <a:gd name="T8" fmla="*/ 24 w 135"/>
                <a:gd name="T9" fmla="*/ 144 h 350"/>
                <a:gd name="T10" fmla="*/ 14 w 135"/>
                <a:gd name="T11" fmla="*/ 144 h 350"/>
                <a:gd name="T12" fmla="*/ 0 w 135"/>
                <a:gd name="T13" fmla="*/ 0 h 350"/>
                <a:gd name="T14" fmla="*/ 134 w 135"/>
                <a:gd name="T15" fmla="*/ 349 h 350"/>
                <a:gd name="T16" fmla="*/ 103 w 135"/>
                <a:gd name="T17" fmla="*/ 304 h 350"/>
                <a:gd name="T18" fmla="*/ 92 w 135"/>
                <a:gd name="T19" fmla="*/ 264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350"/>
                <a:gd name="T32" fmla="*/ 135 w 135"/>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350">
                  <a:moveTo>
                    <a:pt x="92" y="264"/>
                  </a:moveTo>
                  <a:lnTo>
                    <a:pt x="74" y="229"/>
                  </a:lnTo>
                  <a:lnTo>
                    <a:pt x="50" y="204"/>
                  </a:lnTo>
                  <a:lnTo>
                    <a:pt x="42" y="134"/>
                  </a:lnTo>
                  <a:lnTo>
                    <a:pt x="24" y="144"/>
                  </a:lnTo>
                  <a:lnTo>
                    <a:pt x="14" y="144"/>
                  </a:lnTo>
                  <a:lnTo>
                    <a:pt x="0" y="0"/>
                  </a:lnTo>
                  <a:lnTo>
                    <a:pt x="134" y="349"/>
                  </a:lnTo>
                  <a:lnTo>
                    <a:pt x="103" y="304"/>
                  </a:lnTo>
                  <a:lnTo>
                    <a:pt x="92"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2" name="Freeform 40">
              <a:extLst>
                <a:ext uri="{FF2B5EF4-FFF2-40B4-BE49-F238E27FC236}">
                  <a16:creationId xmlns:a16="http://schemas.microsoft.com/office/drawing/2014/main" id="{F8BE616D-E892-4584-9000-8D0376A6DAB0}"/>
                </a:ext>
              </a:extLst>
            </p:cNvPr>
            <p:cNvSpPr>
              <a:spLocks/>
            </p:cNvSpPr>
            <p:nvPr/>
          </p:nvSpPr>
          <p:spPr bwMode="auto">
            <a:xfrm>
              <a:off x="5420" y="1440"/>
              <a:ext cx="63" cy="99"/>
            </a:xfrm>
            <a:custGeom>
              <a:avLst/>
              <a:gdLst>
                <a:gd name="T0" fmla="*/ 0 w 63"/>
                <a:gd name="T1" fmla="*/ 0 h 99"/>
                <a:gd name="T2" fmla="*/ 37 w 63"/>
                <a:gd name="T3" fmla="*/ 15 h 99"/>
                <a:gd name="T4" fmla="*/ 37 w 63"/>
                <a:gd name="T5" fmla="*/ 35 h 99"/>
                <a:gd name="T6" fmla="*/ 44 w 63"/>
                <a:gd name="T7" fmla="*/ 24 h 99"/>
                <a:gd name="T8" fmla="*/ 44 w 63"/>
                <a:gd name="T9" fmla="*/ 35 h 99"/>
                <a:gd name="T10" fmla="*/ 62 w 63"/>
                <a:gd name="T11" fmla="*/ 74 h 99"/>
                <a:gd name="T12" fmla="*/ 44 w 63"/>
                <a:gd name="T13" fmla="*/ 59 h 99"/>
                <a:gd name="T14" fmla="*/ 62 w 63"/>
                <a:gd name="T15" fmla="*/ 83 h 99"/>
                <a:gd name="T16" fmla="*/ 62 w 63"/>
                <a:gd name="T17" fmla="*/ 98 h 99"/>
                <a:gd name="T18" fmla="*/ 44 w 63"/>
                <a:gd name="T19" fmla="*/ 83 h 99"/>
                <a:gd name="T20" fmla="*/ 0 w 63"/>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99"/>
                <a:gd name="T35" fmla="*/ 63 w 63"/>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99">
                  <a:moveTo>
                    <a:pt x="0" y="0"/>
                  </a:moveTo>
                  <a:lnTo>
                    <a:pt x="37" y="15"/>
                  </a:lnTo>
                  <a:lnTo>
                    <a:pt x="37" y="35"/>
                  </a:lnTo>
                  <a:lnTo>
                    <a:pt x="44" y="24"/>
                  </a:lnTo>
                  <a:lnTo>
                    <a:pt x="44" y="35"/>
                  </a:lnTo>
                  <a:lnTo>
                    <a:pt x="62" y="74"/>
                  </a:lnTo>
                  <a:lnTo>
                    <a:pt x="44" y="59"/>
                  </a:lnTo>
                  <a:lnTo>
                    <a:pt x="62" y="83"/>
                  </a:lnTo>
                  <a:lnTo>
                    <a:pt x="62" y="98"/>
                  </a:lnTo>
                  <a:lnTo>
                    <a:pt x="44" y="83"/>
                  </a:lnTo>
                  <a:lnTo>
                    <a:pt x="0"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3" name="Freeform 41">
              <a:extLst>
                <a:ext uri="{FF2B5EF4-FFF2-40B4-BE49-F238E27FC236}">
                  <a16:creationId xmlns:a16="http://schemas.microsoft.com/office/drawing/2014/main" id="{3AC2CBA0-67D6-4465-AE32-04A704DA944D}"/>
                </a:ext>
              </a:extLst>
            </p:cNvPr>
            <p:cNvSpPr>
              <a:spLocks/>
            </p:cNvSpPr>
            <p:nvPr/>
          </p:nvSpPr>
          <p:spPr bwMode="auto">
            <a:xfrm>
              <a:off x="2649" y="1369"/>
              <a:ext cx="257" cy="421"/>
            </a:xfrm>
            <a:custGeom>
              <a:avLst/>
              <a:gdLst>
                <a:gd name="T0" fmla="*/ 72 w 257"/>
                <a:gd name="T1" fmla="*/ 106 h 421"/>
                <a:gd name="T2" fmla="*/ 43 w 257"/>
                <a:gd name="T3" fmla="*/ 106 h 421"/>
                <a:gd name="T4" fmla="*/ 54 w 257"/>
                <a:gd name="T5" fmla="*/ 130 h 421"/>
                <a:gd name="T6" fmla="*/ 61 w 257"/>
                <a:gd name="T7" fmla="*/ 145 h 421"/>
                <a:gd name="T8" fmla="*/ 36 w 257"/>
                <a:gd name="T9" fmla="*/ 130 h 421"/>
                <a:gd name="T10" fmla="*/ 29 w 257"/>
                <a:gd name="T11" fmla="*/ 155 h 421"/>
                <a:gd name="T12" fmla="*/ 18 w 257"/>
                <a:gd name="T13" fmla="*/ 155 h 421"/>
                <a:gd name="T14" fmla="*/ 11 w 257"/>
                <a:gd name="T15" fmla="*/ 145 h 421"/>
                <a:gd name="T16" fmla="*/ 0 w 257"/>
                <a:gd name="T17" fmla="*/ 155 h 421"/>
                <a:gd name="T18" fmla="*/ 18 w 257"/>
                <a:gd name="T19" fmla="*/ 231 h 421"/>
                <a:gd name="T20" fmla="*/ 43 w 257"/>
                <a:gd name="T21" fmla="*/ 240 h 421"/>
                <a:gd name="T22" fmla="*/ 90 w 257"/>
                <a:gd name="T23" fmla="*/ 255 h 421"/>
                <a:gd name="T24" fmla="*/ 90 w 257"/>
                <a:gd name="T25" fmla="*/ 276 h 421"/>
                <a:gd name="T26" fmla="*/ 165 w 257"/>
                <a:gd name="T27" fmla="*/ 351 h 421"/>
                <a:gd name="T28" fmla="*/ 176 w 257"/>
                <a:gd name="T29" fmla="*/ 420 h 421"/>
                <a:gd name="T30" fmla="*/ 244 w 257"/>
                <a:gd name="T31" fmla="*/ 420 h 421"/>
                <a:gd name="T32" fmla="*/ 256 w 257"/>
                <a:gd name="T33" fmla="*/ 85 h 421"/>
                <a:gd name="T34" fmla="*/ 256 w 257"/>
                <a:gd name="T35" fmla="*/ 11 h 421"/>
                <a:gd name="T36" fmla="*/ 159 w 257"/>
                <a:gd name="T37" fmla="*/ 0 h 421"/>
                <a:gd name="T38" fmla="*/ 159 w 257"/>
                <a:gd name="T39" fmla="*/ 21 h 421"/>
                <a:gd name="T40" fmla="*/ 97 w 257"/>
                <a:gd name="T41" fmla="*/ 21 h 421"/>
                <a:gd name="T42" fmla="*/ 54 w 257"/>
                <a:gd name="T43" fmla="*/ 36 h 421"/>
                <a:gd name="T44" fmla="*/ 72 w 257"/>
                <a:gd name="T45" fmla="*/ 106 h 4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421"/>
                <a:gd name="T71" fmla="*/ 257 w 257"/>
                <a:gd name="T72" fmla="*/ 421 h 4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421">
                  <a:moveTo>
                    <a:pt x="72" y="106"/>
                  </a:moveTo>
                  <a:lnTo>
                    <a:pt x="43" y="106"/>
                  </a:lnTo>
                  <a:lnTo>
                    <a:pt x="54" y="130"/>
                  </a:lnTo>
                  <a:lnTo>
                    <a:pt x="61" y="145"/>
                  </a:lnTo>
                  <a:lnTo>
                    <a:pt x="36" y="130"/>
                  </a:lnTo>
                  <a:lnTo>
                    <a:pt x="29" y="155"/>
                  </a:lnTo>
                  <a:lnTo>
                    <a:pt x="18" y="155"/>
                  </a:lnTo>
                  <a:lnTo>
                    <a:pt x="11" y="145"/>
                  </a:lnTo>
                  <a:lnTo>
                    <a:pt x="0" y="155"/>
                  </a:lnTo>
                  <a:lnTo>
                    <a:pt x="18" y="231"/>
                  </a:lnTo>
                  <a:lnTo>
                    <a:pt x="43" y="240"/>
                  </a:lnTo>
                  <a:lnTo>
                    <a:pt x="90" y="255"/>
                  </a:lnTo>
                  <a:lnTo>
                    <a:pt x="90" y="276"/>
                  </a:lnTo>
                  <a:lnTo>
                    <a:pt x="165" y="351"/>
                  </a:lnTo>
                  <a:lnTo>
                    <a:pt x="176" y="420"/>
                  </a:lnTo>
                  <a:lnTo>
                    <a:pt x="244" y="420"/>
                  </a:lnTo>
                  <a:lnTo>
                    <a:pt x="256" y="85"/>
                  </a:lnTo>
                  <a:lnTo>
                    <a:pt x="256" y="11"/>
                  </a:lnTo>
                  <a:lnTo>
                    <a:pt x="159" y="0"/>
                  </a:lnTo>
                  <a:lnTo>
                    <a:pt x="159" y="21"/>
                  </a:lnTo>
                  <a:lnTo>
                    <a:pt x="97" y="21"/>
                  </a:lnTo>
                  <a:lnTo>
                    <a:pt x="54" y="36"/>
                  </a:lnTo>
                  <a:lnTo>
                    <a:pt x="72" y="10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9639D"/>
                  </a:solidFill>
                  <a:effectLst/>
                  <a:uLnTx/>
                  <a:uFillTx/>
                  <a:latin typeface="Calibri"/>
                  <a:ea typeface="+mn-ea"/>
                  <a:cs typeface="+mn-cs"/>
                </a:rPr>
                <a:t> </a:t>
              </a:r>
            </a:p>
          </p:txBody>
        </p:sp>
        <p:sp>
          <p:nvSpPr>
            <p:cNvPr id="44" name="Freeform 42">
              <a:extLst>
                <a:ext uri="{FF2B5EF4-FFF2-40B4-BE49-F238E27FC236}">
                  <a16:creationId xmlns:a16="http://schemas.microsoft.com/office/drawing/2014/main" id="{4BB9BDC4-DCAA-4BA8-BCAE-E94954B53572}"/>
                </a:ext>
              </a:extLst>
            </p:cNvPr>
            <p:cNvSpPr>
              <a:spLocks/>
            </p:cNvSpPr>
            <p:nvPr/>
          </p:nvSpPr>
          <p:spPr bwMode="auto">
            <a:xfrm>
              <a:off x="2519" y="1330"/>
              <a:ext cx="204" cy="270"/>
            </a:xfrm>
            <a:custGeom>
              <a:avLst/>
              <a:gdLst>
                <a:gd name="T0" fmla="*/ 203 w 204"/>
                <a:gd name="T1" fmla="*/ 145 h 270"/>
                <a:gd name="T2" fmla="*/ 174 w 204"/>
                <a:gd name="T3" fmla="*/ 145 h 270"/>
                <a:gd name="T4" fmla="*/ 185 w 204"/>
                <a:gd name="T5" fmla="*/ 169 h 270"/>
                <a:gd name="T6" fmla="*/ 192 w 204"/>
                <a:gd name="T7" fmla="*/ 184 h 270"/>
                <a:gd name="T8" fmla="*/ 167 w 204"/>
                <a:gd name="T9" fmla="*/ 169 h 270"/>
                <a:gd name="T10" fmla="*/ 159 w 204"/>
                <a:gd name="T11" fmla="*/ 194 h 270"/>
                <a:gd name="T12" fmla="*/ 148 w 204"/>
                <a:gd name="T13" fmla="*/ 194 h 270"/>
                <a:gd name="T14" fmla="*/ 141 w 204"/>
                <a:gd name="T15" fmla="*/ 184 h 270"/>
                <a:gd name="T16" fmla="*/ 130 w 204"/>
                <a:gd name="T17" fmla="*/ 194 h 270"/>
                <a:gd name="T18" fmla="*/ 148 w 204"/>
                <a:gd name="T19" fmla="*/ 269 h 270"/>
                <a:gd name="T20" fmla="*/ 141 w 204"/>
                <a:gd name="T21" fmla="*/ 244 h 270"/>
                <a:gd name="T22" fmla="*/ 130 w 204"/>
                <a:gd name="T23" fmla="*/ 244 h 270"/>
                <a:gd name="T24" fmla="*/ 123 w 204"/>
                <a:gd name="T25" fmla="*/ 229 h 270"/>
                <a:gd name="T26" fmla="*/ 112 w 204"/>
                <a:gd name="T27" fmla="*/ 244 h 270"/>
                <a:gd name="T28" fmla="*/ 105 w 204"/>
                <a:gd name="T29" fmla="*/ 229 h 270"/>
                <a:gd name="T30" fmla="*/ 43 w 204"/>
                <a:gd name="T31" fmla="*/ 184 h 270"/>
                <a:gd name="T32" fmla="*/ 25 w 204"/>
                <a:gd name="T33" fmla="*/ 184 h 270"/>
                <a:gd name="T34" fmla="*/ 18 w 204"/>
                <a:gd name="T35" fmla="*/ 169 h 270"/>
                <a:gd name="T36" fmla="*/ 0 w 204"/>
                <a:gd name="T37" fmla="*/ 169 h 270"/>
                <a:gd name="T38" fmla="*/ 7 w 204"/>
                <a:gd name="T39" fmla="*/ 15 h 270"/>
                <a:gd name="T40" fmla="*/ 123 w 204"/>
                <a:gd name="T41" fmla="*/ 25 h 270"/>
                <a:gd name="T42" fmla="*/ 141 w 204"/>
                <a:gd name="T43" fmla="*/ 0 h 270"/>
                <a:gd name="T44" fmla="*/ 174 w 204"/>
                <a:gd name="T45" fmla="*/ 51 h 270"/>
                <a:gd name="T46" fmla="*/ 167 w 204"/>
                <a:gd name="T47" fmla="*/ 75 h 270"/>
                <a:gd name="T48" fmla="*/ 185 w 204"/>
                <a:gd name="T49" fmla="*/ 75 h 270"/>
                <a:gd name="T50" fmla="*/ 203 w 204"/>
                <a:gd name="T51" fmla="*/ 145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
                <a:gd name="T79" fmla="*/ 0 h 270"/>
                <a:gd name="T80" fmla="*/ 204 w 204"/>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 h="270">
                  <a:moveTo>
                    <a:pt x="203" y="145"/>
                  </a:moveTo>
                  <a:lnTo>
                    <a:pt x="174" y="145"/>
                  </a:lnTo>
                  <a:lnTo>
                    <a:pt x="185" y="169"/>
                  </a:lnTo>
                  <a:lnTo>
                    <a:pt x="192" y="184"/>
                  </a:lnTo>
                  <a:lnTo>
                    <a:pt x="167" y="169"/>
                  </a:lnTo>
                  <a:lnTo>
                    <a:pt x="159" y="194"/>
                  </a:lnTo>
                  <a:lnTo>
                    <a:pt x="148" y="194"/>
                  </a:lnTo>
                  <a:lnTo>
                    <a:pt x="141" y="184"/>
                  </a:lnTo>
                  <a:lnTo>
                    <a:pt x="130" y="194"/>
                  </a:lnTo>
                  <a:lnTo>
                    <a:pt x="148" y="269"/>
                  </a:lnTo>
                  <a:lnTo>
                    <a:pt x="141" y="244"/>
                  </a:lnTo>
                  <a:lnTo>
                    <a:pt x="130" y="244"/>
                  </a:lnTo>
                  <a:lnTo>
                    <a:pt x="123" y="229"/>
                  </a:lnTo>
                  <a:lnTo>
                    <a:pt x="112" y="244"/>
                  </a:lnTo>
                  <a:lnTo>
                    <a:pt x="105" y="229"/>
                  </a:lnTo>
                  <a:lnTo>
                    <a:pt x="43" y="184"/>
                  </a:lnTo>
                  <a:lnTo>
                    <a:pt x="25" y="184"/>
                  </a:lnTo>
                  <a:lnTo>
                    <a:pt x="18" y="169"/>
                  </a:lnTo>
                  <a:lnTo>
                    <a:pt x="0" y="169"/>
                  </a:lnTo>
                  <a:lnTo>
                    <a:pt x="7" y="15"/>
                  </a:lnTo>
                  <a:lnTo>
                    <a:pt x="123" y="25"/>
                  </a:lnTo>
                  <a:lnTo>
                    <a:pt x="141" y="0"/>
                  </a:lnTo>
                  <a:lnTo>
                    <a:pt x="174" y="51"/>
                  </a:lnTo>
                  <a:lnTo>
                    <a:pt x="167" y="75"/>
                  </a:lnTo>
                  <a:lnTo>
                    <a:pt x="185" y="75"/>
                  </a:lnTo>
                  <a:lnTo>
                    <a:pt x="203" y="1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5" name="Freeform 43">
              <a:extLst>
                <a:ext uri="{FF2B5EF4-FFF2-40B4-BE49-F238E27FC236}">
                  <a16:creationId xmlns:a16="http://schemas.microsoft.com/office/drawing/2014/main" id="{C4384BB6-19EB-469E-8C25-80171FB08D38}"/>
                </a:ext>
              </a:extLst>
            </p:cNvPr>
            <p:cNvSpPr>
              <a:spLocks/>
            </p:cNvSpPr>
            <p:nvPr/>
          </p:nvSpPr>
          <p:spPr bwMode="auto">
            <a:xfrm>
              <a:off x="3983" y="2033"/>
              <a:ext cx="314" cy="385"/>
            </a:xfrm>
            <a:custGeom>
              <a:avLst/>
              <a:gdLst>
                <a:gd name="T0" fmla="*/ 263 w 314"/>
                <a:gd name="T1" fmla="*/ 154 h 385"/>
                <a:gd name="T2" fmla="*/ 245 w 314"/>
                <a:gd name="T3" fmla="*/ 51 h 385"/>
                <a:gd name="T4" fmla="*/ 209 w 314"/>
                <a:gd name="T5" fmla="*/ 25 h 385"/>
                <a:gd name="T6" fmla="*/ 173 w 314"/>
                <a:gd name="T7" fmla="*/ 25 h 385"/>
                <a:gd name="T8" fmla="*/ 173 w 314"/>
                <a:gd name="T9" fmla="*/ 51 h 385"/>
                <a:gd name="T10" fmla="*/ 158 w 314"/>
                <a:gd name="T11" fmla="*/ 25 h 385"/>
                <a:gd name="T12" fmla="*/ 122 w 314"/>
                <a:gd name="T13" fmla="*/ 25 h 385"/>
                <a:gd name="T14" fmla="*/ 122 w 314"/>
                <a:gd name="T15" fmla="*/ 10 h 385"/>
                <a:gd name="T16" fmla="*/ 97 w 314"/>
                <a:gd name="T17" fmla="*/ 0 h 385"/>
                <a:gd name="T18" fmla="*/ 69 w 314"/>
                <a:gd name="T19" fmla="*/ 25 h 385"/>
                <a:gd name="T20" fmla="*/ 19 w 314"/>
                <a:gd name="T21" fmla="*/ 10 h 385"/>
                <a:gd name="T22" fmla="*/ 26 w 314"/>
                <a:gd name="T23" fmla="*/ 239 h 385"/>
                <a:gd name="T24" fmla="*/ 0 w 314"/>
                <a:gd name="T25" fmla="*/ 364 h 385"/>
                <a:gd name="T26" fmla="*/ 36 w 314"/>
                <a:gd name="T27" fmla="*/ 384 h 385"/>
                <a:gd name="T28" fmla="*/ 43 w 314"/>
                <a:gd name="T29" fmla="*/ 384 h 385"/>
                <a:gd name="T30" fmla="*/ 104 w 314"/>
                <a:gd name="T31" fmla="*/ 374 h 385"/>
                <a:gd name="T32" fmla="*/ 122 w 314"/>
                <a:gd name="T33" fmla="*/ 384 h 385"/>
                <a:gd name="T34" fmla="*/ 295 w 314"/>
                <a:gd name="T35" fmla="*/ 384 h 385"/>
                <a:gd name="T36" fmla="*/ 313 w 314"/>
                <a:gd name="T37" fmla="*/ 219 h 385"/>
                <a:gd name="T38" fmla="*/ 295 w 314"/>
                <a:gd name="T39" fmla="*/ 179 h 385"/>
                <a:gd name="T40" fmla="*/ 263 w 314"/>
                <a:gd name="T41" fmla="*/ 154 h 3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4"/>
                <a:gd name="T64" fmla="*/ 0 h 385"/>
                <a:gd name="T65" fmla="*/ 314 w 314"/>
                <a:gd name="T66" fmla="*/ 385 h 3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4" h="385">
                  <a:moveTo>
                    <a:pt x="263" y="154"/>
                  </a:moveTo>
                  <a:lnTo>
                    <a:pt x="245" y="51"/>
                  </a:lnTo>
                  <a:lnTo>
                    <a:pt x="209" y="25"/>
                  </a:lnTo>
                  <a:lnTo>
                    <a:pt x="173" y="25"/>
                  </a:lnTo>
                  <a:lnTo>
                    <a:pt x="173" y="51"/>
                  </a:lnTo>
                  <a:lnTo>
                    <a:pt x="158" y="25"/>
                  </a:lnTo>
                  <a:lnTo>
                    <a:pt x="122" y="25"/>
                  </a:lnTo>
                  <a:lnTo>
                    <a:pt x="122" y="10"/>
                  </a:lnTo>
                  <a:lnTo>
                    <a:pt x="97" y="0"/>
                  </a:lnTo>
                  <a:lnTo>
                    <a:pt x="69" y="25"/>
                  </a:lnTo>
                  <a:lnTo>
                    <a:pt x="19" y="10"/>
                  </a:lnTo>
                  <a:lnTo>
                    <a:pt x="26" y="239"/>
                  </a:lnTo>
                  <a:lnTo>
                    <a:pt x="0" y="364"/>
                  </a:lnTo>
                  <a:lnTo>
                    <a:pt x="36" y="384"/>
                  </a:lnTo>
                  <a:lnTo>
                    <a:pt x="43" y="384"/>
                  </a:lnTo>
                  <a:lnTo>
                    <a:pt x="104" y="374"/>
                  </a:lnTo>
                  <a:lnTo>
                    <a:pt x="122" y="384"/>
                  </a:lnTo>
                  <a:lnTo>
                    <a:pt x="295" y="384"/>
                  </a:lnTo>
                  <a:lnTo>
                    <a:pt x="313" y="219"/>
                  </a:lnTo>
                  <a:lnTo>
                    <a:pt x="295" y="179"/>
                  </a:lnTo>
                  <a:lnTo>
                    <a:pt x="263" y="1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6" name="Freeform 44">
              <a:extLst>
                <a:ext uri="{FF2B5EF4-FFF2-40B4-BE49-F238E27FC236}">
                  <a16:creationId xmlns:a16="http://schemas.microsoft.com/office/drawing/2014/main" id="{2DCDB652-3C37-42F6-A63F-A4ED848FBEFB}"/>
                </a:ext>
              </a:extLst>
            </p:cNvPr>
            <p:cNvSpPr>
              <a:spLocks/>
            </p:cNvSpPr>
            <p:nvPr/>
          </p:nvSpPr>
          <p:spPr bwMode="auto">
            <a:xfrm>
              <a:off x="3504" y="1199"/>
              <a:ext cx="186" cy="301"/>
            </a:xfrm>
            <a:custGeom>
              <a:avLst/>
              <a:gdLst>
                <a:gd name="T0" fmla="*/ 0 w 186"/>
                <a:gd name="T1" fmla="*/ 300 h 301"/>
                <a:gd name="T2" fmla="*/ 33 w 186"/>
                <a:gd name="T3" fmla="*/ 0 h 301"/>
                <a:gd name="T4" fmla="*/ 124 w 186"/>
                <a:gd name="T5" fmla="*/ 0 h 301"/>
                <a:gd name="T6" fmla="*/ 124 w 186"/>
                <a:gd name="T7" fmla="*/ 121 h 301"/>
                <a:gd name="T8" fmla="*/ 131 w 186"/>
                <a:gd name="T9" fmla="*/ 130 h 301"/>
                <a:gd name="T10" fmla="*/ 155 w 186"/>
                <a:gd name="T11" fmla="*/ 130 h 301"/>
                <a:gd name="T12" fmla="*/ 148 w 186"/>
                <a:gd name="T13" fmla="*/ 155 h 301"/>
                <a:gd name="T14" fmla="*/ 155 w 186"/>
                <a:gd name="T15" fmla="*/ 181 h 301"/>
                <a:gd name="T16" fmla="*/ 167 w 186"/>
                <a:gd name="T17" fmla="*/ 155 h 301"/>
                <a:gd name="T18" fmla="*/ 185 w 186"/>
                <a:gd name="T19" fmla="*/ 181 h 301"/>
                <a:gd name="T20" fmla="*/ 167 w 186"/>
                <a:gd name="T21" fmla="*/ 230 h 301"/>
                <a:gd name="T22" fmla="*/ 148 w 186"/>
                <a:gd name="T23" fmla="*/ 255 h 301"/>
                <a:gd name="T24" fmla="*/ 124 w 186"/>
                <a:gd name="T25" fmla="*/ 255 h 301"/>
                <a:gd name="T26" fmla="*/ 105 w 186"/>
                <a:gd name="T27" fmla="*/ 300 h 301"/>
                <a:gd name="T28" fmla="*/ 62 w 186"/>
                <a:gd name="T29" fmla="*/ 300 h 301"/>
                <a:gd name="T30" fmla="*/ 0 w 186"/>
                <a:gd name="T31" fmla="*/ 300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301"/>
                <a:gd name="T50" fmla="*/ 186 w 186"/>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301">
                  <a:moveTo>
                    <a:pt x="0" y="300"/>
                  </a:moveTo>
                  <a:lnTo>
                    <a:pt x="33" y="0"/>
                  </a:lnTo>
                  <a:lnTo>
                    <a:pt x="124" y="0"/>
                  </a:lnTo>
                  <a:lnTo>
                    <a:pt x="124" y="121"/>
                  </a:lnTo>
                  <a:lnTo>
                    <a:pt x="131" y="130"/>
                  </a:lnTo>
                  <a:lnTo>
                    <a:pt x="155" y="130"/>
                  </a:lnTo>
                  <a:lnTo>
                    <a:pt x="148" y="155"/>
                  </a:lnTo>
                  <a:lnTo>
                    <a:pt x="155" y="181"/>
                  </a:lnTo>
                  <a:lnTo>
                    <a:pt x="167" y="155"/>
                  </a:lnTo>
                  <a:lnTo>
                    <a:pt x="185" y="181"/>
                  </a:lnTo>
                  <a:lnTo>
                    <a:pt x="167" y="230"/>
                  </a:lnTo>
                  <a:lnTo>
                    <a:pt x="148" y="255"/>
                  </a:lnTo>
                  <a:lnTo>
                    <a:pt x="124" y="255"/>
                  </a:lnTo>
                  <a:lnTo>
                    <a:pt x="105" y="300"/>
                  </a:lnTo>
                  <a:lnTo>
                    <a:pt x="62" y="300"/>
                  </a:lnTo>
                  <a:lnTo>
                    <a:pt x="0" y="3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7" name="Freeform 45">
              <a:extLst>
                <a:ext uri="{FF2B5EF4-FFF2-40B4-BE49-F238E27FC236}">
                  <a16:creationId xmlns:a16="http://schemas.microsoft.com/office/drawing/2014/main" id="{B2015966-4497-4B38-8F76-07DCA8690DE3}"/>
                </a:ext>
              </a:extLst>
            </p:cNvPr>
            <p:cNvSpPr>
              <a:spLocks/>
            </p:cNvSpPr>
            <p:nvPr/>
          </p:nvSpPr>
          <p:spPr bwMode="auto">
            <a:xfrm>
              <a:off x="4192" y="1260"/>
              <a:ext cx="280" cy="385"/>
            </a:xfrm>
            <a:custGeom>
              <a:avLst/>
              <a:gdLst>
                <a:gd name="T0" fmla="*/ 236 w 280"/>
                <a:gd name="T1" fmla="*/ 120 h 385"/>
                <a:gd name="T2" fmla="*/ 208 w 280"/>
                <a:gd name="T3" fmla="*/ 94 h 385"/>
                <a:gd name="T4" fmla="*/ 183 w 280"/>
                <a:gd name="T5" fmla="*/ 94 h 385"/>
                <a:gd name="T6" fmla="*/ 164 w 280"/>
                <a:gd name="T7" fmla="*/ 51 h 385"/>
                <a:gd name="T8" fmla="*/ 121 w 280"/>
                <a:gd name="T9" fmla="*/ 34 h 385"/>
                <a:gd name="T10" fmla="*/ 115 w 280"/>
                <a:gd name="T11" fmla="*/ 25 h 385"/>
                <a:gd name="T12" fmla="*/ 78 w 280"/>
                <a:gd name="T13" fmla="*/ 0 h 385"/>
                <a:gd name="T14" fmla="*/ 0 w 280"/>
                <a:gd name="T15" fmla="*/ 239 h 385"/>
                <a:gd name="T16" fmla="*/ 43 w 280"/>
                <a:gd name="T17" fmla="*/ 264 h 385"/>
                <a:gd name="T18" fmla="*/ 61 w 280"/>
                <a:gd name="T19" fmla="*/ 339 h 385"/>
                <a:gd name="T20" fmla="*/ 104 w 280"/>
                <a:gd name="T21" fmla="*/ 384 h 385"/>
                <a:gd name="T22" fmla="*/ 208 w 280"/>
                <a:gd name="T23" fmla="*/ 290 h 385"/>
                <a:gd name="T24" fmla="*/ 236 w 280"/>
                <a:gd name="T25" fmla="*/ 290 h 385"/>
                <a:gd name="T26" fmla="*/ 251 w 280"/>
                <a:gd name="T27" fmla="*/ 264 h 385"/>
                <a:gd name="T28" fmla="*/ 279 w 280"/>
                <a:gd name="T29" fmla="*/ 279 h 385"/>
                <a:gd name="T30" fmla="*/ 279 w 280"/>
                <a:gd name="T31" fmla="*/ 194 h 385"/>
                <a:gd name="T32" fmla="*/ 260 w 280"/>
                <a:gd name="T33" fmla="*/ 169 h 385"/>
                <a:gd name="T34" fmla="*/ 243 w 280"/>
                <a:gd name="T35" fmla="*/ 120 h 385"/>
                <a:gd name="T36" fmla="*/ 236 w 280"/>
                <a:gd name="T37" fmla="*/ 120 h 3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385"/>
                <a:gd name="T59" fmla="*/ 280 w 280"/>
                <a:gd name="T60" fmla="*/ 385 h 3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385">
                  <a:moveTo>
                    <a:pt x="236" y="120"/>
                  </a:moveTo>
                  <a:lnTo>
                    <a:pt x="208" y="94"/>
                  </a:lnTo>
                  <a:lnTo>
                    <a:pt x="183" y="94"/>
                  </a:lnTo>
                  <a:lnTo>
                    <a:pt x="164" y="51"/>
                  </a:lnTo>
                  <a:lnTo>
                    <a:pt x="121" y="34"/>
                  </a:lnTo>
                  <a:lnTo>
                    <a:pt x="115" y="25"/>
                  </a:lnTo>
                  <a:lnTo>
                    <a:pt x="78" y="0"/>
                  </a:lnTo>
                  <a:lnTo>
                    <a:pt x="0" y="239"/>
                  </a:lnTo>
                  <a:lnTo>
                    <a:pt x="43" y="264"/>
                  </a:lnTo>
                  <a:lnTo>
                    <a:pt x="61" y="339"/>
                  </a:lnTo>
                  <a:lnTo>
                    <a:pt x="104" y="384"/>
                  </a:lnTo>
                  <a:lnTo>
                    <a:pt x="208" y="290"/>
                  </a:lnTo>
                  <a:lnTo>
                    <a:pt x="236" y="290"/>
                  </a:lnTo>
                  <a:lnTo>
                    <a:pt x="251" y="264"/>
                  </a:lnTo>
                  <a:lnTo>
                    <a:pt x="279" y="279"/>
                  </a:lnTo>
                  <a:lnTo>
                    <a:pt x="279" y="194"/>
                  </a:lnTo>
                  <a:lnTo>
                    <a:pt x="260" y="169"/>
                  </a:lnTo>
                  <a:lnTo>
                    <a:pt x="243" y="120"/>
                  </a:lnTo>
                  <a:lnTo>
                    <a:pt x="236" y="12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8" name="Freeform 46">
              <a:extLst>
                <a:ext uri="{FF2B5EF4-FFF2-40B4-BE49-F238E27FC236}">
                  <a16:creationId xmlns:a16="http://schemas.microsoft.com/office/drawing/2014/main" id="{AC796841-3634-4E27-B54A-8C280BA89F4C}"/>
                </a:ext>
              </a:extLst>
            </p:cNvPr>
            <p:cNvSpPr>
              <a:spLocks/>
            </p:cNvSpPr>
            <p:nvPr/>
          </p:nvSpPr>
          <p:spPr bwMode="auto">
            <a:xfrm>
              <a:off x="2642" y="1176"/>
              <a:ext cx="271" cy="231"/>
            </a:xfrm>
            <a:custGeom>
              <a:avLst/>
              <a:gdLst>
                <a:gd name="T0" fmla="*/ 166 w 271"/>
                <a:gd name="T1" fmla="*/ 194 h 231"/>
                <a:gd name="T2" fmla="*/ 166 w 271"/>
                <a:gd name="T3" fmla="*/ 215 h 231"/>
                <a:gd name="T4" fmla="*/ 104 w 271"/>
                <a:gd name="T5" fmla="*/ 215 h 231"/>
                <a:gd name="T6" fmla="*/ 61 w 271"/>
                <a:gd name="T7" fmla="*/ 230 h 231"/>
                <a:gd name="T8" fmla="*/ 43 w 271"/>
                <a:gd name="T9" fmla="*/ 230 h 231"/>
                <a:gd name="T10" fmla="*/ 50 w 271"/>
                <a:gd name="T11" fmla="*/ 205 h 231"/>
                <a:gd name="T12" fmla="*/ 18 w 271"/>
                <a:gd name="T13" fmla="*/ 155 h 231"/>
                <a:gd name="T14" fmla="*/ 0 w 271"/>
                <a:gd name="T15" fmla="*/ 179 h 231"/>
                <a:gd name="T16" fmla="*/ 0 w 271"/>
                <a:gd name="T17" fmla="*/ 136 h 231"/>
                <a:gd name="T18" fmla="*/ 18 w 271"/>
                <a:gd name="T19" fmla="*/ 119 h 231"/>
                <a:gd name="T20" fmla="*/ 35 w 271"/>
                <a:gd name="T21" fmla="*/ 110 h 231"/>
                <a:gd name="T22" fmla="*/ 35 w 271"/>
                <a:gd name="T23" fmla="*/ 36 h 231"/>
                <a:gd name="T24" fmla="*/ 25 w 271"/>
                <a:gd name="T25" fmla="*/ 10 h 231"/>
                <a:gd name="T26" fmla="*/ 25 w 271"/>
                <a:gd name="T27" fmla="*/ 0 h 231"/>
                <a:gd name="T28" fmla="*/ 270 w 271"/>
                <a:gd name="T29" fmla="*/ 10 h 231"/>
                <a:gd name="T30" fmla="*/ 263 w 271"/>
                <a:gd name="T31" fmla="*/ 205 h 231"/>
                <a:gd name="T32" fmla="*/ 166 w 271"/>
                <a:gd name="T33" fmla="*/ 194 h 2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1"/>
                <a:gd name="T52" fmla="*/ 0 h 231"/>
                <a:gd name="T53" fmla="*/ 271 w 271"/>
                <a:gd name="T54" fmla="*/ 231 h 2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1" h="231">
                  <a:moveTo>
                    <a:pt x="166" y="194"/>
                  </a:moveTo>
                  <a:lnTo>
                    <a:pt x="166" y="215"/>
                  </a:lnTo>
                  <a:lnTo>
                    <a:pt x="104" y="215"/>
                  </a:lnTo>
                  <a:lnTo>
                    <a:pt x="61" y="230"/>
                  </a:lnTo>
                  <a:lnTo>
                    <a:pt x="43" y="230"/>
                  </a:lnTo>
                  <a:lnTo>
                    <a:pt x="50" y="205"/>
                  </a:lnTo>
                  <a:lnTo>
                    <a:pt x="18" y="155"/>
                  </a:lnTo>
                  <a:lnTo>
                    <a:pt x="0" y="179"/>
                  </a:lnTo>
                  <a:lnTo>
                    <a:pt x="0" y="136"/>
                  </a:lnTo>
                  <a:lnTo>
                    <a:pt x="18" y="119"/>
                  </a:lnTo>
                  <a:lnTo>
                    <a:pt x="35" y="110"/>
                  </a:lnTo>
                  <a:lnTo>
                    <a:pt x="35" y="36"/>
                  </a:lnTo>
                  <a:lnTo>
                    <a:pt x="25" y="10"/>
                  </a:lnTo>
                  <a:lnTo>
                    <a:pt x="25" y="0"/>
                  </a:lnTo>
                  <a:lnTo>
                    <a:pt x="270" y="10"/>
                  </a:lnTo>
                  <a:lnTo>
                    <a:pt x="263" y="205"/>
                  </a:lnTo>
                  <a:lnTo>
                    <a:pt x="166" y="19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9" name="Freeform 47">
              <a:extLst>
                <a:ext uri="{FF2B5EF4-FFF2-40B4-BE49-F238E27FC236}">
                  <a16:creationId xmlns:a16="http://schemas.microsoft.com/office/drawing/2014/main" id="{31284666-15F3-472F-BD08-7167C99B302C}"/>
                </a:ext>
              </a:extLst>
            </p:cNvPr>
            <p:cNvSpPr>
              <a:spLocks/>
            </p:cNvSpPr>
            <p:nvPr/>
          </p:nvSpPr>
          <p:spPr bwMode="auto">
            <a:xfrm>
              <a:off x="3774" y="1176"/>
              <a:ext cx="314" cy="363"/>
            </a:xfrm>
            <a:custGeom>
              <a:avLst/>
              <a:gdLst>
                <a:gd name="T0" fmla="*/ 0 w 314"/>
                <a:gd name="T1" fmla="*/ 144 h 363"/>
                <a:gd name="T2" fmla="*/ 0 w 314"/>
                <a:gd name="T3" fmla="*/ 193 h 363"/>
                <a:gd name="T4" fmla="*/ 69 w 314"/>
                <a:gd name="T5" fmla="*/ 229 h 363"/>
                <a:gd name="T6" fmla="*/ 87 w 314"/>
                <a:gd name="T7" fmla="*/ 263 h 363"/>
                <a:gd name="T8" fmla="*/ 111 w 314"/>
                <a:gd name="T9" fmla="*/ 263 h 363"/>
                <a:gd name="T10" fmla="*/ 111 w 314"/>
                <a:gd name="T11" fmla="*/ 287 h 363"/>
                <a:gd name="T12" fmla="*/ 155 w 314"/>
                <a:gd name="T13" fmla="*/ 313 h 363"/>
                <a:gd name="T14" fmla="*/ 173 w 314"/>
                <a:gd name="T15" fmla="*/ 362 h 363"/>
                <a:gd name="T16" fmla="*/ 313 w 314"/>
                <a:gd name="T17" fmla="*/ 49 h 363"/>
                <a:gd name="T18" fmla="*/ 295 w 314"/>
                <a:gd name="T19" fmla="*/ 35 h 363"/>
                <a:gd name="T20" fmla="*/ 263 w 314"/>
                <a:gd name="T21" fmla="*/ 35 h 363"/>
                <a:gd name="T22" fmla="*/ 245 w 314"/>
                <a:gd name="T23" fmla="*/ 10 h 363"/>
                <a:gd name="T24" fmla="*/ 216 w 314"/>
                <a:gd name="T25" fmla="*/ 10 h 363"/>
                <a:gd name="T26" fmla="*/ 209 w 314"/>
                <a:gd name="T27" fmla="*/ 10 h 363"/>
                <a:gd name="T28" fmla="*/ 141 w 314"/>
                <a:gd name="T29" fmla="*/ 0 h 363"/>
                <a:gd name="T30" fmla="*/ 123 w 314"/>
                <a:gd name="T31" fmla="*/ 24 h 363"/>
                <a:gd name="T32" fmla="*/ 97 w 314"/>
                <a:gd name="T33" fmla="*/ 24 h 363"/>
                <a:gd name="T34" fmla="*/ 69 w 314"/>
                <a:gd name="T35" fmla="*/ 84 h 363"/>
                <a:gd name="T36" fmla="*/ 51 w 314"/>
                <a:gd name="T37" fmla="*/ 84 h 363"/>
                <a:gd name="T38" fmla="*/ 36 w 314"/>
                <a:gd name="T39" fmla="*/ 59 h 363"/>
                <a:gd name="T40" fmla="*/ 36 w 314"/>
                <a:gd name="T41" fmla="*/ 69 h 363"/>
                <a:gd name="T42" fmla="*/ 0 w 314"/>
                <a:gd name="T43" fmla="*/ 144 h 3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4"/>
                <a:gd name="T67" fmla="*/ 0 h 363"/>
                <a:gd name="T68" fmla="*/ 314 w 314"/>
                <a:gd name="T69" fmla="*/ 363 h 3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4" h="363">
                  <a:moveTo>
                    <a:pt x="0" y="144"/>
                  </a:moveTo>
                  <a:lnTo>
                    <a:pt x="0" y="193"/>
                  </a:lnTo>
                  <a:lnTo>
                    <a:pt x="69" y="229"/>
                  </a:lnTo>
                  <a:lnTo>
                    <a:pt x="87" y="263"/>
                  </a:lnTo>
                  <a:lnTo>
                    <a:pt x="111" y="263"/>
                  </a:lnTo>
                  <a:lnTo>
                    <a:pt x="111" y="287"/>
                  </a:lnTo>
                  <a:lnTo>
                    <a:pt x="155" y="313"/>
                  </a:lnTo>
                  <a:lnTo>
                    <a:pt x="173" y="362"/>
                  </a:lnTo>
                  <a:lnTo>
                    <a:pt x="313" y="49"/>
                  </a:lnTo>
                  <a:lnTo>
                    <a:pt x="295" y="35"/>
                  </a:lnTo>
                  <a:lnTo>
                    <a:pt x="263" y="35"/>
                  </a:lnTo>
                  <a:lnTo>
                    <a:pt x="245" y="10"/>
                  </a:lnTo>
                  <a:lnTo>
                    <a:pt x="216" y="10"/>
                  </a:lnTo>
                  <a:lnTo>
                    <a:pt x="209" y="10"/>
                  </a:lnTo>
                  <a:lnTo>
                    <a:pt x="141" y="0"/>
                  </a:lnTo>
                  <a:lnTo>
                    <a:pt x="123" y="24"/>
                  </a:lnTo>
                  <a:lnTo>
                    <a:pt x="97" y="24"/>
                  </a:lnTo>
                  <a:lnTo>
                    <a:pt x="69" y="84"/>
                  </a:lnTo>
                  <a:lnTo>
                    <a:pt x="51" y="84"/>
                  </a:lnTo>
                  <a:lnTo>
                    <a:pt x="36" y="59"/>
                  </a:lnTo>
                  <a:lnTo>
                    <a:pt x="36" y="69"/>
                  </a:lnTo>
                  <a:lnTo>
                    <a:pt x="0"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0" name="Freeform 48">
              <a:extLst>
                <a:ext uri="{FF2B5EF4-FFF2-40B4-BE49-F238E27FC236}">
                  <a16:creationId xmlns:a16="http://schemas.microsoft.com/office/drawing/2014/main" id="{C85A1E96-1626-4562-9F69-01DAABAF6ADE}"/>
                </a:ext>
              </a:extLst>
            </p:cNvPr>
            <p:cNvSpPr>
              <a:spLocks/>
            </p:cNvSpPr>
            <p:nvPr/>
          </p:nvSpPr>
          <p:spPr bwMode="auto">
            <a:xfrm>
              <a:off x="2084" y="1864"/>
              <a:ext cx="316" cy="220"/>
            </a:xfrm>
            <a:custGeom>
              <a:avLst/>
              <a:gdLst>
                <a:gd name="T0" fmla="*/ 79 w 316"/>
                <a:gd name="T1" fmla="*/ 193 h 220"/>
                <a:gd name="T2" fmla="*/ 79 w 316"/>
                <a:gd name="T3" fmla="*/ 120 h 220"/>
                <a:gd name="T4" fmla="*/ 61 w 316"/>
                <a:gd name="T5" fmla="*/ 94 h 220"/>
                <a:gd name="T6" fmla="*/ 61 w 316"/>
                <a:gd name="T7" fmla="*/ 60 h 220"/>
                <a:gd name="T8" fmla="*/ 33 w 316"/>
                <a:gd name="T9" fmla="*/ 50 h 220"/>
                <a:gd name="T10" fmla="*/ 0 w 316"/>
                <a:gd name="T11" fmla="*/ 0 h 220"/>
                <a:gd name="T12" fmla="*/ 296 w 316"/>
                <a:gd name="T13" fmla="*/ 0 h 220"/>
                <a:gd name="T14" fmla="*/ 278 w 316"/>
                <a:gd name="T15" fmla="*/ 34 h 220"/>
                <a:gd name="T16" fmla="*/ 296 w 316"/>
                <a:gd name="T17" fmla="*/ 24 h 220"/>
                <a:gd name="T18" fmla="*/ 315 w 316"/>
                <a:gd name="T19" fmla="*/ 34 h 220"/>
                <a:gd name="T20" fmla="*/ 278 w 316"/>
                <a:gd name="T21" fmla="*/ 60 h 220"/>
                <a:gd name="T22" fmla="*/ 261 w 316"/>
                <a:gd name="T23" fmla="*/ 120 h 220"/>
                <a:gd name="T24" fmla="*/ 261 w 316"/>
                <a:gd name="T25" fmla="*/ 193 h 220"/>
                <a:gd name="T26" fmla="*/ 246 w 316"/>
                <a:gd name="T27" fmla="*/ 219 h 220"/>
                <a:gd name="T28" fmla="*/ 79 w 316"/>
                <a:gd name="T29" fmla="*/ 193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220"/>
                <a:gd name="T47" fmla="*/ 316 w 316"/>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220">
                  <a:moveTo>
                    <a:pt x="79" y="193"/>
                  </a:moveTo>
                  <a:lnTo>
                    <a:pt x="79" y="120"/>
                  </a:lnTo>
                  <a:lnTo>
                    <a:pt x="61" y="94"/>
                  </a:lnTo>
                  <a:lnTo>
                    <a:pt x="61" y="60"/>
                  </a:lnTo>
                  <a:lnTo>
                    <a:pt x="33" y="50"/>
                  </a:lnTo>
                  <a:lnTo>
                    <a:pt x="0" y="0"/>
                  </a:lnTo>
                  <a:lnTo>
                    <a:pt x="296" y="0"/>
                  </a:lnTo>
                  <a:lnTo>
                    <a:pt x="278" y="34"/>
                  </a:lnTo>
                  <a:lnTo>
                    <a:pt x="296" y="24"/>
                  </a:lnTo>
                  <a:lnTo>
                    <a:pt x="315" y="34"/>
                  </a:lnTo>
                  <a:lnTo>
                    <a:pt x="278" y="60"/>
                  </a:lnTo>
                  <a:lnTo>
                    <a:pt x="261" y="120"/>
                  </a:lnTo>
                  <a:lnTo>
                    <a:pt x="261" y="193"/>
                  </a:lnTo>
                  <a:lnTo>
                    <a:pt x="246" y="219"/>
                  </a:lnTo>
                  <a:lnTo>
                    <a:pt x="79"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1" name="Freeform 49">
              <a:extLst>
                <a:ext uri="{FF2B5EF4-FFF2-40B4-BE49-F238E27FC236}">
                  <a16:creationId xmlns:a16="http://schemas.microsoft.com/office/drawing/2014/main" id="{B667CAA9-A8CD-4592-A762-6942D62DC1B7}"/>
                </a:ext>
              </a:extLst>
            </p:cNvPr>
            <p:cNvSpPr>
              <a:spLocks/>
            </p:cNvSpPr>
            <p:nvPr/>
          </p:nvSpPr>
          <p:spPr bwMode="auto">
            <a:xfrm>
              <a:off x="4698" y="947"/>
              <a:ext cx="296" cy="205"/>
            </a:xfrm>
            <a:custGeom>
              <a:avLst/>
              <a:gdLst>
                <a:gd name="T0" fmla="*/ 154 w 296"/>
                <a:gd name="T1" fmla="*/ 204 h 205"/>
                <a:gd name="T2" fmla="*/ 104 w 296"/>
                <a:gd name="T3" fmla="*/ 144 h 205"/>
                <a:gd name="T4" fmla="*/ 79 w 296"/>
                <a:gd name="T5" fmla="*/ 144 h 205"/>
                <a:gd name="T6" fmla="*/ 7 w 296"/>
                <a:gd name="T7" fmla="*/ 110 h 205"/>
                <a:gd name="T8" fmla="*/ 0 w 296"/>
                <a:gd name="T9" fmla="*/ 59 h 205"/>
                <a:gd name="T10" fmla="*/ 32 w 296"/>
                <a:gd name="T11" fmla="*/ 34 h 205"/>
                <a:gd name="T12" fmla="*/ 26 w 296"/>
                <a:gd name="T13" fmla="*/ 0 h 205"/>
                <a:gd name="T14" fmla="*/ 244 w 296"/>
                <a:gd name="T15" fmla="*/ 0 h 205"/>
                <a:gd name="T16" fmla="*/ 269 w 296"/>
                <a:gd name="T17" fmla="*/ 23 h 205"/>
                <a:gd name="T18" fmla="*/ 269 w 296"/>
                <a:gd name="T19" fmla="*/ 70 h 205"/>
                <a:gd name="T20" fmla="*/ 295 w 296"/>
                <a:gd name="T21" fmla="*/ 144 h 205"/>
                <a:gd name="T22" fmla="*/ 233 w 296"/>
                <a:gd name="T23" fmla="*/ 153 h 205"/>
                <a:gd name="T24" fmla="*/ 226 w 296"/>
                <a:gd name="T25" fmla="*/ 168 h 205"/>
                <a:gd name="T26" fmla="*/ 208 w 296"/>
                <a:gd name="T27" fmla="*/ 179 h 205"/>
                <a:gd name="T28" fmla="*/ 191 w 296"/>
                <a:gd name="T29" fmla="*/ 179 h 205"/>
                <a:gd name="T30" fmla="*/ 154 w 296"/>
                <a:gd name="T31" fmla="*/ 193 h 205"/>
                <a:gd name="T32" fmla="*/ 154 w 296"/>
                <a:gd name="T33" fmla="*/ 204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205"/>
                <a:gd name="T53" fmla="*/ 296 w 296"/>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205">
                  <a:moveTo>
                    <a:pt x="154" y="204"/>
                  </a:moveTo>
                  <a:lnTo>
                    <a:pt x="104" y="144"/>
                  </a:lnTo>
                  <a:lnTo>
                    <a:pt x="79" y="144"/>
                  </a:lnTo>
                  <a:lnTo>
                    <a:pt x="7" y="110"/>
                  </a:lnTo>
                  <a:lnTo>
                    <a:pt x="0" y="59"/>
                  </a:lnTo>
                  <a:lnTo>
                    <a:pt x="32" y="34"/>
                  </a:lnTo>
                  <a:lnTo>
                    <a:pt x="26" y="0"/>
                  </a:lnTo>
                  <a:lnTo>
                    <a:pt x="244" y="0"/>
                  </a:lnTo>
                  <a:lnTo>
                    <a:pt x="269" y="23"/>
                  </a:lnTo>
                  <a:lnTo>
                    <a:pt x="269" y="70"/>
                  </a:lnTo>
                  <a:lnTo>
                    <a:pt x="295" y="144"/>
                  </a:lnTo>
                  <a:lnTo>
                    <a:pt x="233" y="153"/>
                  </a:lnTo>
                  <a:lnTo>
                    <a:pt x="226" y="168"/>
                  </a:lnTo>
                  <a:lnTo>
                    <a:pt x="208" y="179"/>
                  </a:lnTo>
                  <a:lnTo>
                    <a:pt x="191" y="179"/>
                  </a:lnTo>
                  <a:lnTo>
                    <a:pt x="154" y="193"/>
                  </a:lnTo>
                  <a:lnTo>
                    <a:pt x="154" y="20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2" name="Freeform 50">
              <a:extLst>
                <a:ext uri="{FF2B5EF4-FFF2-40B4-BE49-F238E27FC236}">
                  <a16:creationId xmlns:a16="http://schemas.microsoft.com/office/drawing/2014/main" id="{471F6211-CB07-4DBF-9128-F4EAB970992C}"/>
                </a:ext>
              </a:extLst>
            </p:cNvPr>
            <p:cNvSpPr>
              <a:spLocks/>
            </p:cNvSpPr>
            <p:nvPr/>
          </p:nvSpPr>
          <p:spPr bwMode="auto">
            <a:xfrm>
              <a:off x="592" y="1813"/>
              <a:ext cx="257" cy="206"/>
            </a:xfrm>
            <a:custGeom>
              <a:avLst/>
              <a:gdLst>
                <a:gd name="T0" fmla="*/ 11 w 257"/>
                <a:gd name="T1" fmla="*/ 50 h 206"/>
                <a:gd name="T2" fmla="*/ 47 w 257"/>
                <a:gd name="T3" fmla="*/ 0 h 206"/>
                <a:gd name="T4" fmla="*/ 54 w 257"/>
                <a:gd name="T5" fmla="*/ 25 h 206"/>
                <a:gd name="T6" fmla="*/ 61 w 257"/>
                <a:gd name="T7" fmla="*/ 0 h 206"/>
                <a:gd name="T8" fmla="*/ 98 w 257"/>
                <a:gd name="T9" fmla="*/ 25 h 206"/>
                <a:gd name="T10" fmla="*/ 133 w 257"/>
                <a:gd name="T11" fmla="*/ 25 h 206"/>
                <a:gd name="T12" fmla="*/ 133 w 257"/>
                <a:gd name="T13" fmla="*/ 15 h 206"/>
                <a:gd name="T14" fmla="*/ 220 w 257"/>
                <a:gd name="T15" fmla="*/ 40 h 206"/>
                <a:gd name="T16" fmla="*/ 220 w 257"/>
                <a:gd name="T17" fmla="*/ 25 h 206"/>
                <a:gd name="T18" fmla="*/ 238 w 257"/>
                <a:gd name="T19" fmla="*/ 40 h 206"/>
                <a:gd name="T20" fmla="*/ 256 w 257"/>
                <a:gd name="T21" fmla="*/ 25 h 206"/>
                <a:gd name="T22" fmla="*/ 256 w 257"/>
                <a:gd name="T23" fmla="*/ 74 h 206"/>
                <a:gd name="T24" fmla="*/ 238 w 257"/>
                <a:gd name="T25" fmla="*/ 100 h 206"/>
                <a:gd name="T26" fmla="*/ 195 w 257"/>
                <a:gd name="T27" fmla="*/ 125 h 206"/>
                <a:gd name="T28" fmla="*/ 203 w 257"/>
                <a:gd name="T29" fmla="*/ 161 h 206"/>
                <a:gd name="T30" fmla="*/ 184 w 257"/>
                <a:gd name="T31" fmla="*/ 171 h 206"/>
                <a:gd name="T32" fmla="*/ 166 w 257"/>
                <a:gd name="T33" fmla="*/ 184 h 206"/>
                <a:gd name="T34" fmla="*/ 133 w 257"/>
                <a:gd name="T35" fmla="*/ 171 h 206"/>
                <a:gd name="T36" fmla="*/ 108 w 257"/>
                <a:gd name="T37" fmla="*/ 171 h 206"/>
                <a:gd name="T38" fmla="*/ 36 w 257"/>
                <a:gd name="T39" fmla="*/ 205 h 206"/>
                <a:gd name="T40" fmla="*/ 11 w 257"/>
                <a:gd name="T41" fmla="*/ 195 h 206"/>
                <a:gd name="T42" fmla="*/ 0 w 257"/>
                <a:gd name="T43" fmla="*/ 144 h 206"/>
                <a:gd name="T44" fmla="*/ 11 w 257"/>
                <a:gd name="T45" fmla="*/ 50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06"/>
                <a:gd name="T71" fmla="*/ 257 w 257"/>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06">
                  <a:moveTo>
                    <a:pt x="11" y="50"/>
                  </a:moveTo>
                  <a:lnTo>
                    <a:pt x="47" y="0"/>
                  </a:lnTo>
                  <a:lnTo>
                    <a:pt x="54" y="25"/>
                  </a:lnTo>
                  <a:lnTo>
                    <a:pt x="61" y="0"/>
                  </a:lnTo>
                  <a:lnTo>
                    <a:pt x="98" y="25"/>
                  </a:lnTo>
                  <a:lnTo>
                    <a:pt x="133" y="25"/>
                  </a:lnTo>
                  <a:lnTo>
                    <a:pt x="133" y="15"/>
                  </a:lnTo>
                  <a:lnTo>
                    <a:pt x="220" y="40"/>
                  </a:lnTo>
                  <a:lnTo>
                    <a:pt x="220" y="25"/>
                  </a:lnTo>
                  <a:lnTo>
                    <a:pt x="238" y="40"/>
                  </a:lnTo>
                  <a:lnTo>
                    <a:pt x="256" y="25"/>
                  </a:lnTo>
                  <a:lnTo>
                    <a:pt x="256" y="74"/>
                  </a:lnTo>
                  <a:lnTo>
                    <a:pt x="238" y="100"/>
                  </a:lnTo>
                  <a:lnTo>
                    <a:pt x="195" y="125"/>
                  </a:lnTo>
                  <a:lnTo>
                    <a:pt x="203" y="161"/>
                  </a:lnTo>
                  <a:lnTo>
                    <a:pt x="184" y="171"/>
                  </a:lnTo>
                  <a:lnTo>
                    <a:pt x="166" y="184"/>
                  </a:lnTo>
                  <a:lnTo>
                    <a:pt x="133" y="171"/>
                  </a:lnTo>
                  <a:lnTo>
                    <a:pt x="108" y="171"/>
                  </a:lnTo>
                  <a:lnTo>
                    <a:pt x="36" y="205"/>
                  </a:lnTo>
                  <a:lnTo>
                    <a:pt x="11" y="195"/>
                  </a:lnTo>
                  <a:lnTo>
                    <a:pt x="0" y="144"/>
                  </a:lnTo>
                  <a:lnTo>
                    <a:pt x="11" y="5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3" name="Freeform 51">
              <a:extLst>
                <a:ext uri="{FF2B5EF4-FFF2-40B4-BE49-F238E27FC236}">
                  <a16:creationId xmlns:a16="http://schemas.microsoft.com/office/drawing/2014/main" id="{83E47BDA-D817-475C-81E5-01D250E50010}"/>
                </a:ext>
              </a:extLst>
            </p:cNvPr>
            <p:cNvSpPr>
              <a:spLocks/>
            </p:cNvSpPr>
            <p:nvPr/>
          </p:nvSpPr>
          <p:spPr bwMode="auto">
            <a:xfrm>
              <a:off x="3627" y="947"/>
              <a:ext cx="199" cy="423"/>
            </a:xfrm>
            <a:custGeom>
              <a:avLst/>
              <a:gdLst>
                <a:gd name="T0" fmla="*/ 198 w 199"/>
                <a:gd name="T1" fmla="*/ 0 h 423"/>
                <a:gd name="T2" fmla="*/ 183 w 199"/>
                <a:gd name="T3" fmla="*/ 23 h 423"/>
                <a:gd name="T4" fmla="*/ 165 w 199"/>
                <a:gd name="T5" fmla="*/ 70 h 423"/>
                <a:gd name="T6" fmla="*/ 183 w 199"/>
                <a:gd name="T7" fmla="*/ 298 h 423"/>
                <a:gd name="T8" fmla="*/ 147 w 199"/>
                <a:gd name="T9" fmla="*/ 373 h 423"/>
                <a:gd name="T10" fmla="*/ 147 w 199"/>
                <a:gd name="T11" fmla="*/ 422 h 423"/>
                <a:gd name="T12" fmla="*/ 68 w 199"/>
                <a:gd name="T13" fmla="*/ 382 h 423"/>
                <a:gd name="T14" fmla="*/ 32 w 199"/>
                <a:gd name="T15" fmla="*/ 382 h 423"/>
                <a:gd name="T16" fmla="*/ 7 w 199"/>
                <a:gd name="T17" fmla="*/ 382 h 423"/>
                <a:gd name="T18" fmla="*/ 0 w 199"/>
                <a:gd name="T19" fmla="*/ 373 h 423"/>
                <a:gd name="T20" fmla="*/ 0 w 199"/>
                <a:gd name="T21" fmla="*/ 253 h 423"/>
                <a:gd name="T22" fmla="*/ 7 w 199"/>
                <a:gd name="T23" fmla="*/ 0 h 423"/>
                <a:gd name="T24" fmla="*/ 198 w 199"/>
                <a:gd name="T25" fmla="*/ 0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
                <a:gd name="T40" fmla="*/ 0 h 423"/>
                <a:gd name="T41" fmla="*/ 199 w 199"/>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 h="423">
                  <a:moveTo>
                    <a:pt x="198" y="0"/>
                  </a:moveTo>
                  <a:lnTo>
                    <a:pt x="183" y="23"/>
                  </a:lnTo>
                  <a:lnTo>
                    <a:pt x="165" y="70"/>
                  </a:lnTo>
                  <a:lnTo>
                    <a:pt x="183" y="298"/>
                  </a:lnTo>
                  <a:lnTo>
                    <a:pt x="147" y="373"/>
                  </a:lnTo>
                  <a:lnTo>
                    <a:pt x="147" y="422"/>
                  </a:lnTo>
                  <a:lnTo>
                    <a:pt x="68" y="382"/>
                  </a:lnTo>
                  <a:lnTo>
                    <a:pt x="32" y="382"/>
                  </a:lnTo>
                  <a:lnTo>
                    <a:pt x="7" y="382"/>
                  </a:lnTo>
                  <a:lnTo>
                    <a:pt x="0" y="373"/>
                  </a:lnTo>
                  <a:lnTo>
                    <a:pt x="0" y="253"/>
                  </a:lnTo>
                  <a:lnTo>
                    <a:pt x="7" y="0"/>
                  </a:lnTo>
                  <a:lnTo>
                    <a:pt x="19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4" name="Freeform 52">
              <a:extLst>
                <a:ext uri="{FF2B5EF4-FFF2-40B4-BE49-F238E27FC236}">
                  <a16:creationId xmlns:a16="http://schemas.microsoft.com/office/drawing/2014/main" id="{9EE53DD9-5E5C-4AF2-9211-26A8CF9A94FE}"/>
                </a:ext>
              </a:extLst>
            </p:cNvPr>
            <p:cNvSpPr>
              <a:spLocks/>
            </p:cNvSpPr>
            <p:nvPr/>
          </p:nvSpPr>
          <p:spPr bwMode="auto">
            <a:xfrm>
              <a:off x="4192" y="1669"/>
              <a:ext cx="209" cy="245"/>
            </a:xfrm>
            <a:custGeom>
              <a:avLst/>
              <a:gdLst>
                <a:gd name="T0" fmla="*/ 72 w 209"/>
                <a:gd name="T1" fmla="*/ 218 h 245"/>
                <a:gd name="T2" fmla="*/ 86 w 209"/>
                <a:gd name="T3" fmla="*/ 244 h 245"/>
                <a:gd name="T4" fmla="*/ 115 w 209"/>
                <a:gd name="T5" fmla="*/ 244 h 245"/>
                <a:gd name="T6" fmla="*/ 122 w 209"/>
                <a:gd name="T7" fmla="*/ 218 h 245"/>
                <a:gd name="T8" fmla="*/ 147 w 209"/>
                <a:gd name="T9" fmla="*/ 218 h 245"/>
                <a:gd name="T10" fmla="*/ 183 w 209"/>
                <a:gd name="T11" fmla="*/ 194 h 245"/>
                <a:gd name="T12" fmla="*/ 201 w 209"/>
                <a:gd name="T13" fmla="*/ 194 h 245"/>
                <a:gd name="T14" fmla="*/ 208 w 209"/>
                <a:gd name="T15" fmla="*/ 184 h 245"/>
                <a:gd name="T16" fmla="*/ 183 w 209"/>
                <a:gd name="T17" fmla="*/ 109 h 245"/>
                <a:gd name="T18" fmla="*/ 122 w 209"/>
                <a:gd name="T19" fmla="*/ 50 h 245"/>
                <a:gd name="T20" fmla="*/ 78 w 209"/>
                <a:gd name="T21" fmla="*/ 0 h 245"/>
                <a:gd name="T22" fmla="*/ 0 w 209"/>
                <a:gd name="T23" fmla="*/ 60 h 245"/>
                <a:gd name="T24" fmla="*/ 0 w 209"/>
                <a:gd name="T25" fmla="*/ 184 h 245"/>
                <a:gd name="T26" fmla="*/ 18 w 209"/>
                <a:gd name="T27" fmla="*/ 228 h 245"/>
                <a:gd name="T28" fmla="*/ 72 w 209"/>
                <a:gd name="T29" fmla="*/ 218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45"/>
                <a:gd name="T47" fmla="*/ 209 w 209"/>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45">
                  <a:moveTo>
                    <a:pt x="72" y="218"/>
                  </a:moveTo>
                  <a:lnTo>
                    <a:pt x="86" y="244"/>
                  </a:lnTo>
                  <a:lnTo>
                    <a:pt x="115" y="244"/>
                  </a:lnTo>
                  <a:lnTo>
                    <a:pt x="122" y="218"/>
                  </a:lnTo>
                  <a:lnTo>
                    <a:pt x="147" y="218"/>
                  </a:lnTo>
                  <a:lnTo>
                    <a:pt x="183" y="194"/>
                  </a:lnTo>
                  <a:lnTo>
                    <a:pt x="201" y="194"/>
                  </a:lnTo>
                  <a:lnTo>
                    <a:pt x="208" y="184"/>
                  </a:lnTo>
                  <a:lnTo>
                    <a:pt x="183" y="109"/>
                  </a:lnTo>
                  <a:lnTo>
                    <a:pt x="122" y="50"/>
                  </a:lnTo>
                  <a:lnTo>
                    <a:pt x="78" y="0"/>
                  </a:lnTo>
                  <a:lnTo>
                    <a:pt x="0" y="60"/>
                  </a:lnTo>
                  <a:lnTo>
                    <a:pt x="0" y="184"/>
                  </a:lnTo>
                  <a:lnTo>
                    <a:pt x="18" y="228"/>
                  </a:lnTo>
                  <a:lnTo>
                    <a:pt x="72" y="21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5" name="Freeform 53">
              <a:extLst>
                <a:ext uri="{FF2B5EF4-FFF2-40B4-BE49-F238E27FC236}">
                  <a16:creationId xmlns:a16="http://schemas.microsoft.com/office/drawing/2014/main" id="{5D64122F-F960-437E-8479-59C9FC822A7D}"/>
                </a:ext>
              </a:extLst>
            </p:cNvPr>
            <p:cNvSpPr>
              <a:spLocks/>
            </p:cNvSpPr>
            <p:nvPr/>
          </p:nvSpPr>
          <p:spPr bwMode="auto">
            <a:xfrm>
              <a:off x="2905" y="1185"/>
              <a:ext cx="295" cy="290"/>
            </a:xfrm>
            <a:custGeom>
              <a:avLst/>
              <a:gdLst>
                <a:gd name="T0" fmla="*/ 294 w 295"/>
                <a:gd name="T1" fmla="*/ 289 h 290"/>
                <a:gd name="T2" fmla="*/ 0 w 295"/>
                <a:gd name="T3" fmla="*/ 269 h 290"/>
                <a:gd name="T4" fmla="*/ 0 w 295"/>
                <a:gd name="T5" fmla="*/ 195 h 290"/>
                <a:gd name="T6" fmla="*/ 7 w 295"/>
                <a:gd name="T7" fmla="*/ 0 h 290"/>
                <a:gd name="T8" fmla="*/ 294 w 295"/>
                <a:gd name="T9" fmla="*/ 0 h 290"/>
                <a:gd name="T10" fmla="*/ 294 w 295"/>
                <a:gd name="T11" fmla="*/ 289 h 290"/>
                <a:gd name="T12" fmla="*/ 0 60000 65536"/>
                <a:gd name="T13" fmla="*/ 0 60000 65536"/>
                <a:gd name="T14" fmla="*/ 0 60000 65536"/>
                <a:gd name="T15" fmla="*/ 0 60000 65536"/>
                <a:gd name="T16" fmla="*/ 0 60000 65536"/>
                <a:gd name="T17" fmla="*/ 0 60000 65536"/>
                <a:gd name="T18" fmla="*/ 0 w 295"/>
                <a:gd name="T19" fmla="*/ 0 h 290"/>
                <a:gd name="T20" fmla="*/ 295 w 295"/>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295" h="290">
                  <a:moveTo>
                    <a:pt x="294" y="289"/>
                  </a:moveTo>
                  <a:lnTo>
                    <a:pt x="0" y="269"/>
                  </a:lnTo>
                  <a:lnTo>
                    <a:pt x="0" y="195"/>
                  </a:lnTo>
                  <a:lnTo>
                    <a:pt x="7" y="0"/>
                  </a:lnTo>
                  <a:lnTo>
                    <a:pt x="294" y="0"/>
                  </a:lnTo>
                  <a:lnTo>
                    <a:pt x="294" y="28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6" name="Freeform 54">
              <a:extLst>
                <a:ext uri="{FF2B5EF4-FFF2-40B4-BE49-F238E27FC236}">
                  <a16:creationId xmlns:a16="http://schemas.microsoft.com/office/drawing/2014/main" id="{83D8F70C-4A69-434F-856D-ACDF638AF620}"/>
                </a:ext>
              </a:extLst>
            </p:cNvPr>
            <p:cNvSpPr>
              <a:spLocks/>
            </p:cNvSpPr>
            <p:nvPr/>
          </p:nvSpPr>
          <p:spPr bwMode="auto">
            <a:xfrm>
              <a:off x="4087" y="982"/>
              <a:ext cx="454" cy="399"/>
            </a:xfrm>
            <a:custGeom>
              <a:avLst/>
              <a:gdLst>
                <a:gd name="T0" fmla="*/ 453 w 454"/>
                <a:gd name="T1" fmla="*/ 328 h 399"/>
                <a:gd name="T2" fmla="*/ 403 w 454"/>
                <a:gd name="T3" fmla="*/ 348 h 399"/>
                <a:gd name="T4" fmla="*/ 349 w 454"/>
                <a:gd name="T5" fmla="*/ 398 h 399"/>
                <a:gd name="T6" fmla="*/ 342 w 454"/>
                <a:gd name="T7" fmla="*/ 398 h 399"/>
                <a:gd name="T8" fmla="*/ 313 w 454"/>
                <a:gd name="T9" fmla="*/ 372 h 399"/>
                <a:gd name="T10" fmla="*/ 289 w 454"/>
                <a:gd name="T11" fmla="*/ 372 h 399"/>
                <a:gd name="T12" fmla="*/ 270 w 454"/>
                <a:gd name="T13" fmla="*/ 328 h 399"/>
                <a:gd name="T14" fmla="*/ 227 w 454"/>
                <a:gd name="T15" fmla="*/ 312 h 399"/>
                <a:gd name="T16" fmla="*/ 220 w 454"/>
                <a:gd name="T17" fmla="*/ 303 h 399"/>
                <a:gd name="T18" fmla="*/ 183 w 454"/>
                <a:gd name="T19" fmla="*/ 278 h 399"/>
                <a:gd name="T20" fmla="*/ 165 w 454"/>
                <a:gd name="T21" fmla="*/ 303 h 399"/>
                <a:gd name="T22" fmla="*/ 148 w 454"/>
                <a:gd name="T23" fmla="*/ 278 h 399"/>
                <a:gd name="T24" fmla="*/ 130 w 454"/>
                <a:gd name="T25" fmla="*/ 288 h 399"/>
                <a:gd name="T26" fmla="*/ 69 w 454"/>
                <a:gd name="T27" fmla="*/ 288 h 399"/>
                <a:gd name="T28" fmla="*/ 54 w 454"/>
                <a:gd name="T29" fmla="*/ 252 h 399"/>
                <a:gd name="T30" fmla="*/ 36 w 454"/>
                <a:gd name="T31" fmla="*/ 252 h 399"/>
                <a:gd name="T32" fmla="*/ 26 w 454"/>
                <a:gd name="T33" fmla="*/ 252 h 399"/>
                <a:gd name="T34" fmla="*/ 18 w 454"/>
                <a:gd name="T35" fmla="*/ 263 h 399"/>
                <a:gd name="T36" fmla="*/ 0 w 454"/>
                <a:gd name="T37" fmla="*/ 243 h 399"/>
                <a:gd name="T38" fmla="*/ 54 w 454"/>
                <a:gd name="T39" fmla="*/ 94 h 399"/>
                <a:gd name="T40" fmla="*/ 69 w 454"/>
                <a:gd name="T41" fmla="*/ 0 h 399"/>
                <a:gd name="T42" fmla="*/ 115 w 454"/>
                <a:gd name="T43" fmla="*/ 0 h 399"/>
                <a:gd name="T44" fmla="*/ 148 w 454"/>
                <a:gd name="T45" fmla="*/ 25 h 399"/>
                <a:gd name="T46" fmla="*/ 165 w 454"/>
                <a:gd name="T47" fmla="*/ 15 h 399"/>
                <a:gd name="T48" fmla="*/ 209 w 454"/>
                <a:gd name="T49" fmla="*/ 25 h 399"/>
                <a:gd name="T50" fmla="*/ 227 w 454"/>
                <a:gd name="T51" fmla="*/ 49 h 399"/>
                <a:gd name="T52" fmla="*/ 270 w 454"/>
                <a:gd name="T53" fmla="*/ 85 h 399"/>
                <a:gd name="T54" fmla="*/ 270 w 454"/>
                <a:gd name="T55" fmla="*/ 109 h 399"/>
                <a:gd name="T56" fmla="*/ 245 w 454"/>
                <a:gd name="T57" fmla="*/ 134 h 399"/>
                <a:gd name="T58" fmla="*/ 252 w 454"/>
                <a:gd name="T59" fmla="*/ 158 h 399"/>
                <a:gd name="T60" fmla="*/ 281 w 454"/>
                <a:gd name="T61" fmla="*/ 158 h 399"/>
                <a:gd name="T62" fmla="*/ 331 w 454"/>
                <a:gd name="T63" fmla="*/ 144 h 399"/>
                <a:gd name="T64" fmla="*/ 349 w 454"/>
                <a:gd name="T65" fmla="*/ 194 h 399"/>
                <a:gd name="T66" fmla="*/ 366 w 454"/>
                <a:gd name="T67" fmla="*/ 203 h 399"/>
                <a:gd name="T68" fmla="*/ 366 w 454"/>
                <a:gd name="T69" fmla="*/ 229 h 399"/>
                <a:gd name="T70" fmla="*/ 418 w 454"/>
                <a:gd name="T71" fmla="*/ 278 h 399"/>
                <a:gd name="T72" fmla="*/ 453 w 454"/>
                <a:gd name="T73" fmla="*/ 328 h 3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4"/>
                <a:gd name="T112" fmla="*/ 0 h 399"/>
                <a:gd name="T113" fmla="*/ 454 w 454"/>
                <a:gd name="T114" fmla="*/ 399 h 3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4" h="399">
                  <a:moveTo>
                    <a:pt x="453" y="328"/>
                  </a:moveTo>
                  <a:lnTo>
                    <a:pt x="403" y="348"/>
                  </a:lnTo>
                  <a:lnTo>
                    <a:pt x="349" y="398"/>
                  </a:lnTo>
                  <a:lnTo>
                    <a:pt x="342" y="398"/>
                  </a:lnTo>
                  <a:lnTo>
                    <a:pt x="313" y="372"/>
                  </a:lnTo>
                  <a:lnTo>
                    <a:pt x="289" y="372"/>
                  </a:lnTo>
                  <a:lnTo>
                    <a:pt x="270" y="328"/>
                  </a:lnTo>
                  <a:lnTo>
                    <a:pt x="227" y="312"/>
                  </a:lnTo>
                  <a:lnTo>
                    <a:pt x="220" y="303"/>
                  </a:lnTo>
                  <a:lnTo>
                    <a:pt x="183" y="278"/>
                  </a:lnTo>
                  <a:lnTo>
                    <a:pt x="165" y="303"/>
                  </a:lnTo>
                  <a:lnTo>
                    <a:pt x="148" y="278"/>
                  </a:lnTo>
                  <a:lnTo>
                    <a:pt x="130" y="288"/>
                  </a:lnTo>
                  <a:lnTo>
                    <a:pt x="69" y="288"/>
                  </a:lnTo>
                  <a:lnTo>
                    <a:pt x="54" y="252"/>
                  </a:lnTo>
                  <a:lnTo>
                    <a:pt x="36" y="252"/>
                  </a:lnTo>
                  <a:lnTo>
                    <a:pt x="26" y="252"/>
                  </a:lnTo>
                  <a:lnTo>
                    <a:pt x="18" y="263"/>
                  </a:lnTo>
                  <a:lnTo>
                    <a:pt x="0" y="243"/>
                  </a:lnTo>
                  <a:lnTo>
                    <a:pt x="54" y="94"/>
                  </a:lnTo>
                  <a:lnTo>
                    <a:pt x="69" y="0"/>
                  </a:lnTo>
                  <a:lnTo>
                    <a:pt x="115" y="0"/>
                  </a:lnTo>
                  <a:lnTo>
                    <a:pt x="148" y="25"/>
                  </a:lnTo>
                  <a:lnTo>
                    <a:pt x="165" y="15"/>
                  </a:lnTo>
                  <a:lnTo>
                    <a:pt x="209" y="25"/>
                  </a:lnTo>
                  <a:lnTo>
                    <a:pt x="227" y="49"/>
                  </a:lnTo>
                  <a:lnTo>
                    <a:pt x="270" y="85"/>
                  </a:lnTo>
                  <a:lnTo>
                    <a:pt x="270" y="109"/>
                  </a:lnTo>
                  <a:lnTo>
                    <a:pt x="245" y="134"/>
                  </a:lnTo>
                  <a:lnTo>
                    <a:pt x="252" y="158"/>
                  </a:lnTo>
                  <a:lnTo>
                    <a:pt x="281" y="158"/>
                  </a:lnTo>
                  <a:lnTo>
                    <a:pt x="331" y="144"/>
                  </a:lnTo>
                  <a:lnTo>
                    <a:pt x="349" y="194"/>
                  </a:lnTo>
                  <a:lnTo>
                    <a:pt x="366" y="203"/>
                  </a:lnTo>
                  <a:lnTo>
                    <a:pt x="366" y="229"/>
                  </a:lnTo>
                  <a:lnTo>
                    <a:pt x="418" y="278"/>
                  </a:lnTo>
                  <a:lnTo>
                    <a:pt x="453" y="328"/>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7" name="Freeform 55">
              <a:extLst>
                <a:ext uri="{FF2B5EF4-FFF2-40B4-BE49-F238E27FC236}">
                  <a16:creationId xmlns:a16="http://schemas.microsoft.com/office/drawing/2014/main" id="{567B0BD5-DB95-42D7-AD9A-73509BC1A9E9}"/>
                </a:ext>
              </a:extLst>
            </p:cNvPr>
            <p:cNvSpPr>
              <a:spLocks/>
            </p:cNvSpPr>
            <p:nvPr/>
          </p:nvSpPr>
          <p:spPr bwMode="auto">
            <a:xfrm>
              <a:off x="3381" y="1719"/>
              <a:ext cx="402" cy="315"/>
            </a:xfrm>
            <a:custGeom>
              <a:avLst/>
              <a:gdLst>
                <a:gd name="T0" fmla="*/ 185 w 402"/>
                <a:gd name="T1" fmla="*/ 0 h 315"/>
                <a:gd name="T2" fmla="*/ 307 w 402"/>
                <a:gd name="T3" fmla="*/ 59 h 315"/>
                <a:gd name="T4" fmla="*/ 350 w 402"/>
                <a:gd name="T5" fmla="*/ 110 h 315"/>
                <a:gd name="T6" fmla="*/ 401 w 402"/>
                <a:gd name="T7" fmla="*/ 204 h 315"/>
                <a:gd name="T8" fmla="*/ 393 w 402"/>
                <a:gd name="T9" fmla="*/ 219 h 315"/>
                <a:gd name="T10" fmla="*/ 375 w 402"/>
                <a:gd name="T11" fmla="*/ 239 h 315"/>
                <a:gd name="T12" fmla="*/ 358 w 402"/>
                <a:gd name="T13" fmla="*/ 278 h 315"/>
                <a:gd name="T14" fmla="*/ 289 w 402"/>
                <a:gd name="T15" fmla="*/ 265 h 315"/>
                <a:gd name="T16" fmla="*/ 271 w 402"/>
                <a:gd name="T17" fmla="*/ 265 h 315"/>
                <a:gd name="T18" fmla="*/ 253 w 402"/>
                <a:gd name="T19" fmla="*/ 265 h 315"/>
                <a:gd name="T20" fmla="*/ 173 w 402"/>
                <a:gd name="T21" fmla="*/ 289 h 315"/>
                <a:gd name="T22" fmla="*/ 80 w 402"/>
                <a:gd name="T23" fmla="*/ 314 h 315"/>
                <a:gd name="T24" fmla="*/ 0 w 402"/>
                <a:gd name="T25" fmla="*/ 265 h 315"/>
                <a:gd name="T26" fmla="*/ 26 w 402"/>
                <a:gd name="T27" fmla="*/ 229 h 315"/>
                <a:gd name="T28" fmla="*/ 148 w 402"/>
                <a:gd name="T29" fmla="*/ 49 h 315"/>
                <a:gd name="T30" fmla="*/ 185 w 402"/>
                <a:gd name="T31" fmla="*/ 0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2"/>
                <a:gd name="T49" fmla="*/ 0 h 315"/>
                <a:gd name="T50" fmla="*/ 402 w 402"/>
                <a:gd name="T51" fmla="*/ 315 h 3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2" h="315">
                  <a:moveTo>
                    <a:pt x="185" y="0"/>
                  </a:moveTo>
                  <a:lnTo>
                    <a:pt x="307" y="59"/>
                  </a:lnTo>
                  <a:lnTo>
                    <a:pt x="350" y="110"/>
                  </a:lnTo>
                  <a:lnTo>
                    <a:pt x="401" y="204"/>
                  </a:lnTo>
                  <a:lnTo>
                    <a:pt x="393" y="219"/>
                  </a:lnTo>
                  <a:lnTo>
                    <a:pt x="375" y="239"/>
                  </a:lnTo>
                  <a:lnTo>
                    <a:pt x="358" y="278"/>
                  </a:lnTo>
                  <a:lnTo>
                    <a:pt x="289" y="265"/>
                  </a:lnTo>
                  <a:lnTo>
                    <a:pt x="271" y="265"/>
                  </a:lnTo>
                  <a:lnTo>
                    <a:pt x="253" y="265"/>
                  </a:lnTo>
                  <a:lnTo>
                    <a:pt x="173" y="289"/>
                  </a:lnTo>
                  <a:lnTo>
                    <a:pt x="80" y="314"/>
                  </a:lnTo>
                  <a:lnTo>
                    <a:pt x="0" y="265"/>
                  </a:lnTo>
                  <a:lnTo>
                    <a:pt x="26" y="229"/>
                  </a:lnTo>
                  <a:lnTo>
                    <a:pt x="148" y="49"/>
                  </a:lnTo>
                  <a:lnTo>
                    <a:pt x="18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8" name="Freeform 56">
              <a:extLst>
                <a:ext uri="{FF2B5EF4-FFF2-40B4-BE49-F238E27FC236}">
                  <a16:creationId xmlns:a16="http://schemas.microsoft.com/office/drawing/2014/main" id="{A3A1CDAC-3754-4870-BA8E-B23F2F7192ED}"/>
                </a:ext>
              </a:extLst>
            </p:cNvPr>
            <p:cNvSpPr>
              <a:spLocks/>
            </p:cNvSpPr>
            <p:nvPr/>
          </p:nvSpPr>
          <p:spPr bwMode="auto">
            <a:xfrm>
              <a:off x="1039" y="1550"/>
              <a:ext cx="294" cy="409"/>
            </a:xfrm>
            <a:custGeom>
              <a:avLst/>
              <a:gdLst>
                <a:gd name="T0" fmla="*/ 0 w 294"/>
                <a:gd name="T1" fmla="*/ 74 h 409"/>
                <a:gd name="T2" fmla="*/ 35 w 294"/>
                <a:gd name="T3" fmla="*/ 59 h 409"/>
                <a:gd name="T4" fmla="*/ 61 w 294"/>
                <a:gd name="T5" fmla="*/ 25 h 409"/>
                <a:gd name="T6" fmla="*/ 104 w 294"/>
                <a:gd name="T7" fmla="*/ 10 h 409"/>
                <a:gd name="T8" fmla="*/ 158 w 294"/>
                <a:gd name="T9" fmla="*/ 25 h 409"/>
                <a:gd name="T10" fmla="*/ 171 w 294"/>
                <a:gd name="T11" fmla="*/ 0 h 409"/>
                <a:gd name="T12" fmla="*/ 171 w 294"/>
                <a:gd name="T13" fmla="*/ 49 h 409"/>
                <a:gd name="T14" fmla="*/ 200 w 294"/>
                <a:gd name="T15" fmla="*/ 49 h 409"/>
                <a:gd name="T16" fmla="*/ 219 w 294"/>
                <a:gd name="T17" fmla="*/ 94 h 409"/>
                <a:gd name="T18" fmla="*/ 232 w 294"/>
                <a:gd name="T19" fmla="*/ 144 h 409"/>
                <a:gd name="T20" fmla="*/ 262 w 294"/>
                <a:gd name="T21" fmla="*/ 144 h 409"/>
                <a:gd name="T22" fmla="*/ 279 w 294"/>
                <a:gd name="T23" fmla="*/ 179 h 409"/>
                <a:gd name="T24" fmla="*/ 269 w 294"/>
                <a:gd name="T25" fmla="*/ 264 h 409"/>
                <a:gd name="T26" fmla="*/ 279 w 294"/>
                <a:gd name="T27" fmla="*/ 289 h 409"/>
                <a:gd name="T28" fmla="*/ 293 w 294"/>
                <a:gd name="T29" fmla="*/ 304 h 409"/>
                <a:gd name="T30" fmla="*/ 243 w 294"/>
                <a:gd name="T31" fmla="*/ 389 h 409"/>
                <a:gd name="T32" fmla="*/ 225 w 294"/>
                <a:gd name="T33" fmla="*/ 389 h 409"/>
                <a:gd name="T34" fmla="*/ 189 w 294"/>
                <a:gd name="T35" fmla="*/ 408 h 409"/>
                <a:gd name="T36" fmla="*/ 171 w 294"/>
                <a:gd name="T37" fmla="*/ 389 h 409"/>
                <a:gd name="T38" fmla="*/ 158 w 294"/>
                <a:gd name="T39" fmla="*/ 348 h 409"/>
                <a:gd name="T40" fmla="*/ 129 w 294"/>
                <a:gd name="T41" fmla="*/ 324 h 409"/>
                <a:gd name="T42" fmla="*/ 96 w 294"/>
                <a:gd name="T43" fmla="*/ 279 h 409"/>
                <a:gd name="T44" fmla="*/ 68 w 294"/>
                <a:gd name="T45" fmla="*/ 264 h 409"/>
                <a:gd name="T46" fmla="*/ 68 w 294"/>
                <a:gd name="T47" fmla="*/ 238 h 409"/>
                <a:gd name="T48" fmla="*/ 43 w 294"/>
                <a:gd name="T49" fmla="*/ 229 h 409"/>
                <a:gd name="T50" fmla="*/ 61 w 294"/>
                <a:gd name="T51" fmla="*/ 194 h 409"/>
                <a:gd name="T52" fmla="*/ 43 w 294"/>
                <a:gd name="T53" fmla="*/ 170 h 409"/>
                <a:gd name="T54" fmla="*/ 54 w 294"/>
                <a:gd name="T55" fmla="*/ 134 h 409"/>
                <a:gd name="T56" fmla="*/ 35 w 294"/>
                <a:gd name="T57" fmla="*/ 119 h 409"/>
                <a:gd name="T58" fmla="*/ 43 w 294"/>
                <a:gd name="T59" fmla="*/ 94 h 409"/>
                <a:gd name="T60" fmla="*/ 24 w 294"/>
                <a:gd name="T61" fmla="*/ 84 h 409"/>
                <a:gd name="T62" fmla="*/ 0 w 294"/>
                <a:gd name="T63" fmla="*/ 84 h 409"/>
                <a:gd name="T64" fmla="*/ 0 w 294"/>
                <a:gd name="T65" fmla="*/ 74 h 4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4"/>
                <a:gd name="T100" fmla="*/ 0 h 409"/>
                <a:gd name="T101" fmla="*/ 294 w 294"/>
                <a:gd name="T102" fmla="*/ 409 h 4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4" h="409">
                  <a:moveTo>
                    <a:pt x="0" y="74"/>
                  </a:moveTo>
                  <a:lnTo>
                    <a:pt x="35" y="59"/>
                  </a:lnTo>
                  <a:lnTo>
                    <a:pt x="61" y="25"/>
                  </a:lnTo>
                  <a:lnTo>
                    <a:pt x="104" y="10"/>
                  </a:lnTo>
                  <a:lnTo>
                    <a:pt x="158" y="25"/>
                  </a:lnTo>
                  <a:lnTo>
                    <a:pt x="171" y="0"/>
                  </a:lnTo>
                  <a:lnTo>
                    <a:pt x="171" y="49"/>
                  </a:lnTo>
                  <a:lnTo>
                    <a:pt x="200" y="49"/>
                  </a:lnTo>
                  <a:lnTo>
                    <a:pt x="219" y="94"/>
                  </a:lnTo>
                  <a:lnTo>
                    <a:pt x="232" y="144"/>
                  </a:lnTo>
                  <a:lnTo>
                    <a:pt x="262" y="144"/>
                  </a:lnTo>
                  <a:lnTo>
                    <a:pt x="279" y="179"/>
                  </a:lnTo>
                  <a:lnTo>
                    <a:pt x="269" y="264"/>
                  </a:lnTo>
                  <a:lnTo>
                    <a:pt x="279" y="289"/>
                  </a:lnTo>
                  <a:lnTo>
                    <a:pt x="293" y="304"/>
                  </a:lnTo>
                  <a:lnTo>
                    <a:pt x="243" y="389"/>
                  </a:lnTo>
                  <a:lnTo>
                    <a:pt x="225" y="389"/>
                  </a:lnTo>
                  <a:lnTo>
                    <a:pt x="189" y="408"/>
                  </a:lnTo>
                  <a:lnTo>
                    <a:pt x="171" y="389"/>
                  </a:lnTo>
                  <a:lnTo>
                    <a:pt x="158" y="348"/>
                  </a:lnTo>
                  <a:lnTo>
                    <a:pt x="129" y="324"/>
                  </a:lnTo>
                  <a:lnTo>
                    <a:pt x="96" y="279"/>
                  </a:lnTo>
                  <a:lnTo>
                    <a:pt x="68" y="264"/>
                  </a:lnTo>
                  <a:lnTo>
                    <a:pt x="68" y="238"/>
                  </a:lnTo>
                  <a:lnTo>
                    <a:pt x="43" y="229"/>
                  </a:lnTo>
                  <a:lnTo>
                    <a:pt x="61" y="194"/>
                  </a:lnTo>
                  <a:lnTo>
                    <a:pt x="43" y="170"/>
                  </a:lnTo>
                  <a:lnTo>
                    <a:pt x="54" y="134"/>
                  </a:lnTo>
                  <a:lnTo>
                    <a:pt x="35" y="119"/>
                  </a:lnTo>
                  <a:lnTo>
                    <a:pt x="43" y="94"/>
                  </a:lnTo>
                  <a:lnTo>
                    <a:pt x="24" y="84"/>
                  </a:lnTo>
                  <a:lnTo>
                    <a:pt x="0" y="84"/>
                  </a:lnTo>
                  <a:lnTo>
                    <a:pt x="0" y="7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9" name="Freeform 57">
              <a:extLst>
                <a:ext uri="{FF2B5EF4-FFF2-40B4-BE49-F238E27FC236}">
                  <a16:creationId xmlns:a16="http://schemas.microsoft.com/office/drawing/2014/main" id="{BF10EEC9-D3E0-43AC-A6AF-7501061EDF92}"/>
                </a:ext>
              </a:extLst>
            </p:cNvPr>
            <p:cNvSpPr>
              <a:spLocks/>
            </p:cNvSpPr>
            <p:nvPr/>
          </p:nvSpPr>
          <p:spPr bwMode="auto">
            <a:xfrm>
              <a:off x="1332" y="1789"/>
              <a:ext cx="283" cy="295"/>
            </a:xfrm>
            <a:custGeom>
              <a:avLst/>
              <a:gdLst>
                <a:gd name="T0" fmla="*/ 221 w 283"/>
                <a:gd name="T1" fmla="*/ 253 h 295"/>
                <a:gd name="T2" fmla="*/ 214 w 283"/>
                <a:gd name="T3" fmla="*/ 229 h 295"/>
                <a:gd name="T4" fmla="*/ 177 w 283"/>
                <a:gd name="T5" fmla="*/ 268 h 295"/>
                <a:gd name="T6" fmla="*/ 159 w 283"/>
                <a:gd name="T7" fmla="*/ 268 h 295"/>
                <a:gd name="T8" fmla="*/ 105 w 283"/>
                <a:gd name="T9" fmla="*/ 294 h 295"/>
                <a:gd name="T10" fmla="*/ 72 w 283"/>
                <a:gd name="T11" fmla="*/ 159 h 295"/>
                <a:gd name="T12" fmla="*/ 0 w 283"/>
                <a:gd name="T13" fmla="*/ 65 h 295"/>
                <a:gd name="T14" fmla="*/ 30 w 283"/>
                <a:gd name="T15" fmla="*/ 41 h 295"/>
                <a:gd name="T16" fmla="*/ 47 w 283"/>
                <a:gd name="T17" fmla="*/ 41 h 295"/>
                <a:gd name="T18" fmla="*/ 105 w 283"/>
                <a:gd name="T19" fmla="*/ 50 h 295"/>
                <a:gd name="T20" fmla="*/ 124 w 283"/>
                <a:gd name="T21" fmla="*/ 50 h 295"/>
                <a:gd name="T22" fmla="*/ 159 w 283"/>
                <a:gd name="T23" fmla="*/ 50 h 295"/>
                <a:gd name="T24" fmla="*/ 196 w 283"/>
                <a:gd name="T25" fmla="*/ 26 h 295"/>
                <a:gd name="T26" fmla="*/ 221 w 283"/>
                <a:gd name="T27" fmla="*/ 26 h 295"/>
                <a:gd name="T28" fmla="*/ 221 w 283"/>
                <a:gd name="T29" fmla="*/ 15 h 295"/>
                <a:gd name="T30" fmla="*/ 245 w 283"/>
                <a:gd name="T31" fmla="*/ 0 h 295"/>
                <a:gd name="T32" fmla="*/ 282 w 283"/>
                <a:gd name="T33" fmla="*/ 26 h 295"/>
                <a:gd name="T34" fmla="*/ 282 w 283"/>
                <a:gd name="T35" fmla="*/ 50 h 295"/>
                <a:gd name="T36" fmla="*/ 282 w 283"/>
                <a:gd name="T37" fmla="*/ 86 h 295"/>
                <a:gd name="T38" fmla="*/ 238 w 283"/>
                <a:gd name="T39" fmla="*/ 169 h 295"/>
                <a:gd name="T40" fmla="*/ 228 w 283"/>
                <a:gd name="T41" fmla="*/ 244 h 295"/>
                <a:gd name="T42" fmla="*/ 221 w 283"/>
                <a:gd name="T43" fmla="*/ 253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3"/>
                <a:gd name="T67" fmla="*/ 0 h 295"/>
                <a:gd name="T68" fmla="*/ 283 w 283"/>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3" h="295">
                  <a:moveTo>
                    <a:pt x="221" y="253"/>
                  </a:moveTo>
                  <a:lnTo>
                    <a:pt x="214" y="229"/>
                  </a:lnTo>
                  <a:lnTo>
                    <a:pt x="177" y="268"/>
                  </a:lnTo>
                  <a:lnTo>
                    <a:pt x="159" y="268"/>
                  </a:lnTo>
                  <a:lnTo>
                    <a:pt x="105" y="294"/>
                  </a:lnTo>
                  <a:lnTo>
                    <a:pt x="72" y="159"/>
                  </a:lnTo>
                  <a:lnTo>
                    <a:pt x="0" y="65"/>
                  </a:lnTo>
                  <a:lnTo>
                    <a:pt x="30" y="41"/>
                  </a:lnTo>
                  <a:lnTo>
                    <a:pt x="47" y="41"/>
                  </a:lnTo>
                  <a:lnTo>
                    <a:pt x="105" y="50"/>
                  </a:lnTo>
                  <a:lnTo>
                    <a:pt x="124" y="50"/>
                  </a:lnTo>
                  <a:lnTo>
                    <a:pt x="159" y="50"/>
                  </a:lnTo>
                  <a:lnTo>
                    <a:pt x="196" y="26"/>
                  </a:lnTo>
                  <a:lnTo>
                    <a:pt x="221" y="26"/>
                  </a:lnTo>
                  <a:lnTo>
                    <a:pt x="221" y="15"/>
                  </a:lnTo>
                  <a:lnTo>
                    <a:pt x="245" y="0"/>
                  </a:lnTo>
                  <a:lnTo>
                    <a:pt x="282" y="26"/>
                  </a:lnTo>
                  <a:lnTo>
                    <a:pt x="282" y="50"/>
                  </a:lnTo>
                  <a:lnTo>
                    <a:pt x="282" y="86"/>
                  </a:lnTo>
                  <a:lnTo>
                    <a:pt x="238" y="169"/>
                  </a:lnTo>
                  <a:lnTo>
                    <a:pt x="228" y="244"/>
                  </a:lnTo>
                  <a:lnTo>
                    <a:pt x="221" y="253"/>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0" name="Freeform 58">
              <a:extLst>
                <a:ext uri="{FF2B5EF4-FFF2-40B4-BE49-F238E27FC236}">
                  <a16:creationId xmlns:a16="http://schemas.microsoft.com/office/drawing/2014/main" id="{52DBCB1B-1AA8-4094-80A0-A9D0E6FB4855}"/>
                </a:ext>
              </a:extLst>
            </p:cNvPr>
            <p:cNvSpPr>
              <a:spLocks/>
            </p:cNvSpPr>
            <p:nvPr/>
          </p:nvSpPr>
          <p:spPr bwMode="auto">
            <a:xfrm>
              <a:off x="4541" y="947"/>
              <a:ext cx="313" cy="238"/>
            </a:xfrm>
            <a:custGeom>
              <a:avLst/>
              <a:gdLst>
                <a:gd name="T0" fmla="*/ 296 w 297"/>
                <a:gd name="T1" fmla="*/ 213 h 239"/>
                <a:gd name="T2" fmla="*/ 278 w 297"/>
                <a:gd name="T3" fmla="*/ 238 h 239"/>
                <a:gd name="T4" fmla="*/ 0 w 297"/>
                <a:gd name="T5" fmla="*/ 238 h 239"/>
                <a:gd name="T6" fmla="*/ 36 w 297"/>
                <a:gd name="T7" fmla="*/ 70 h 239"/>
                <a:gd name="T8" fmla="*/ 43 w 297"/>
                <a:gd name="T9" fmla="*/ 59 h 239"/>
                <a:gd name="T10" fmla="*/ 79 w 297"/>
                <a:gd name="T11" fmla="*/ 49 h 239"/>
                <a:gd name="T12" fmla="*/ 68 w 297"/>
                <a:gd name="T13" fmla="*/ 23 h 239"/>
                <a:gd name="T14" fmla="*/ 36 w 297"/>
                <a:gd name="T15" fmla="*/ 23 h 239"/>
                <a:gd name="T16" fmla="*/ 18 w 297"/>
                <a:gd name="T17" fmla="*/ 0 h 239"/>
                <a:gd name="T18" fmla="*/ 166 w 297"/>
                <a:gd name="T19" fmla="*/ 0 h 239"/>
                <a:gd name="T20" fmla="*/ 173 w 297"/>
                <a:gd name="T21" fmla="*/ 34 h 239"/>
                <a:gd name="T22" fmla="*/ 141 w 297"/>
                <a:gd name="T23" fmla="*/ 59 h 239"/>
                <a:gd name="T24" fmla="*/ 148 w 297"/>
                <a:gd name="T25" fmla="*/ 109 h 239"/>
                <a:gd name="T26" fmla="*/ 220 w 297"/>
                <a:gd name="T27" fmla="*/ 144 h 239"/>
                <a:gd name="T28" fmla="*/ 246 w 297"/>
                <a:gd name="T29" fmla="*/ 144 h 239"/>
                <a:gd name="T30" fmla="*/ 296 w 297"/>
                <a:gd name="T31" fmla="*/ 204 h 239"/>
                <a:gd name="T32" fmla="*/ 296 w 297"/>
                <a:gd name="T33" fmla="*/ 213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239"/>
                <a:gd name="T53" fmla="*/ 297 w 297"/>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239">
                  <a:moveTo>
                    <a:pt x="296" y="213"/>
                  </a:moveTo>
                  <a:lnTo>
                    <a:pt x="278" y="238"/>
                  </a:lnTo>
                  <a:lnTo>
                    <a:pt x="0" y="238"/>
                  </a:lnTo>
                  <a:lnTo>
                    <a:pt x="36" y="70"/>
                  </a:lnTo>
                  <a:lnTo>
                    <a:pt x="43" y="59"/>
                  </a:lnTo>
                  <a:lnTo>
                    <a:pt x="79" y="49"/>
                  </a:lnTo>
                  <a:lnTo>
                    <a:pt x="68" y="23"/>
                  </a:lnTo>
                  <a:lnTo>
                    <a:pt x="36" y="23"/>
                  </a:lnTo>
                  <a:lnTo>
                    <a:pt x="18" y="0"/>
                  </a:lnTo>
                  <a:lnTo>
                    <a:pt x="166" y="0"/>
                  </a:lnTo>
                  <a:lnTo>
                    <a:pt x="173" y="34"/>
                  </a:lnTo>
                  <a:lnTo>
                    <a:pt x="141" y="59"/>
                  </a:lnTo>
                  <a:lnTo>
                    <a:pt x="148" y="109"/>
                  </a:lnTo>
                  <a:lnTo>
                    <a:pt x="220" y="144"/>
                  </a:lnTo>
                  <a:lnTo>
                    <a:pt x="246" y="144"/>
                  </a:lnTo>
                  <a:lnTo>
                    <a:pt x="296" y="204"/>
                  </a:lnTo>
                  <a:lnTo>
                    <a:pt x="296" y="213"/>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1" name="Freeform 59">
              <a:extLst>
                <a:ext uri="{FF2B5EF4-FFF2-40B4-BE49-F238E27FC236}">
                  <a16:creationId xmlns:a16="http://schemas.microsoft.com/office/drawing/2014/main" id="{ACCFDCA9-BD42-45D9-B661-EF32884AC394}"/>
                </a:ext>
              </a:extLst>
            </p:cNvPr>
            <p:cNvSpPr>
              <a:spLocks/>
            </p:cNvSpPr>
            <p:nvPr/>
          </p:nvSpPr>
          <p:spPr bwMode="auto">
            <a:xfrm>
              <a:off x="3250" y="2018"/>
              <a:ext cx="245" cy="306"/>
            </a:xfrm>
            <a:custGeom>
              <a:avLst/>
              <a:gdLst>
                <a:gd name="T0" fmla="*/ 193 w 245"/>
                <a:gd name="T1" fmla="*/ 75 h 306"/>
                <a:gd name="T2" fmla="*/ 212 w 245"/>
                <a:gd name="T3" fmla="*/ 134 h 306"/>
                <a:gd name="T4" fmla="*/ 244 w 245"/>
                <a:gd name="T5" fmla="*/ 209 h 306"/>
                <a:gd name="T6" fmla="*/ 150 w 245"/>
                <a:gd name="T7" fmla="*/ 305 h 306"/>
                <a:gd name="T8" fmla="*/ 61 w 245"/>
                <a:gd name="T9" fmla="*/ 305 h 306"/>
                <a:gd name="T10" fmla="*/ 54 w 245"/>
                <a:gd name="T11" fmla="*/ 220 h 306"/>
                <a:gd name="T12" fmla="*/ 0 w 245"/>
                <a:gd name="T13" fmla="*/ 134 h 306"/>
                <a:gd name="T14" fmla="*/ 72 w 245"/>
                <a:gd name="T15" fmla="*/ 49 h 306"/>
                <a:gd name="T16" fmla="*/ 122 w 245"/>
                <a:gd name="T17" fmla="*/ 0 h 306"/>
                <a:gd name="T18" fmla="*/ 175 w 245"/>
                <a:gd name="T19" fmla="*/ 40 h 306"/>
                <a:gd name="T20" fmla="*/ 212 w 245"/>
                <a:gd name="T21" fmla="*/ 40 h 306"/>
                <a:gd name="T22" fmla="*/ 193 w 245"/>
                <a:gd name="T23" fmla="*/ 75 h 3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306"/>
                <a:gd name="T38" fmla="*/ 245 w 245"/>
                <a:gd name="T39" fmla="*/ 306 h 3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306">
                  <a:moveTo>
                    <a:pt x="193" y="75"/>
                  </a:moveTo>
                  <a:lnTo>
                    <a:pt x="212" y="134"/>
                  </a:lnTo>
                  <a:lnTo>
                    <a:pt x="244" y="209"/>
                  </a:lnTo>
                  <a:lnTo>
                    <a:pt x="150" y="305"/>
                  </a:lnTo>
                  <a:lnTo>
                    <a:pt x="61" y="305"/>
                  </a:lnTo>
                  <a:lnTo>
                    <a:pt x="54" y="220"/>
                  </a:lnTo>
                  <a:lnTo>
                    <a:pt x="0" y="134"/>
                  </a:lnTo>
                  <a:lnTo>
                    <a:pt x="72" y="49"/>
                  </a:lnTo>
                  <a:lnTo>
                    <a:pt x="122" y="0"/>
                  </a:lnTo>
                  <a:lnTo>
                    <a:pt x="175" y="40"/>
                  </a:lnTo>
                  <a:lnTo>
                    <a:pt x="212" y="40"/>
                  </a:lnTo>
                  <a:lnTo>
                    <a:pt x="193" y="75"/>
                  </a:lnTo>
                </a:path>
              </a:pathLst>
            </a:custGeom>
            <a:solidFill>
              <a:srgbClr val="92D050"/>
            </a:solidFill>
            <a:ln w="12700" cap="rnd" cmpd="sng">
              <a:solidFill>
                <a:srgbClr val="000000"/>
              </a:solidFill>
              <a:prstDash val="solid"/>
              <a:round/>
              <a:headEnd type="none" w="med" len="med"/>
              <a:tailEnd type="none" w="med" len="med"/>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2" name="Freeform 60">
              <a:extLst>
                <a:ext uri="{FF2B5EF4-FFF2-40B4-BE49-F238E27FC236}">
                  <a16:creationId xmlns:a16="http://schemas.microsoft.com/office/drawing/2014/main" id="{B47F9C88-EC17-4F6A-B95A-D11413A75D3B}"/>
                </a:ext>
              </a:extLst>
            </p:cNvPr>
            <p:cNvSpPr>
              <a:spLocks/>
            </p:cNvSpPr>
            <p:nvPr/>
          </p:nvSpPr>
          <p:spPr bwMode="auto">
            <a:xfrm>
              <a:off x="5244" y="2033"/>
              <a:ext cx="154" cy="110"/>
            </a:xfrm>
            <a:custGeom>
              <a:avLst/>
              <a:gdLst>
                <a:gd name="T0" fmla="*/ 44 w 154"/>
                <a:gd name="T1" fmla="*/ 69 h 110"/>
                <a:gd name="T2" fmla="*/ 153 w 154"/>
                <a:gd name="T3" fmla="*/ 0 h 110"/>
                <a:gd name="T4" fmla="*/ 0 w 154"/>
                <a:gd name="T5" fmla="*/ 109 h 110"/>
                <a:gd name="T6" fmla="*/ 18 w 154"/>
                <a:gd name="T7" fmla="*/ 69 h 110"/>
                <a:gd name="T8" fmla="*/ 44 w 154"/>
                <a:gd name="T9" fmla="*/ 69 h 110"/>
                <a:gd name="T10" fmla="*/ 0 60000 65536"/>
                <a:gd name="T11" fmla="*/ 0 60000 65536"/>
                <a:gd name="T12" fmla="*/ 0 60000 65536"/>
                <a:gd name="T13" fmla="*/ 0 60000 65536"/>
                <a:gd name="T14" fmla="*/ 0 60000 65536"/>
                <a:gd name="T15" fmla="*/ 0 w 154"/>
                <a:gd name="T16" fmla="*/ 0 h 110"/>
                <a:gd name="T17" fmla="*/ 154 w 154"/>
                <a:gd name="T18" fmla="*/ 110 h 110"/>
              </a:gdLst>
              <a:ahLst/>
              <a:cxnLst>
                <a:cxn ang="T10">
                  <a:pos x="T0" y="T1"/>
                </a:cxn>
                <a:cxn ang="T11">
                  <a:pos x="T2" y="T3"/>
                </a:cxn>
                <a:cxn ang="T12">
                  <a:pos x="T4" y="T5"/>
                </a:cxn>
                <a:cxn ang="T13">
                  <a:pos x="T6" y="T7"/>
                </a:cxn>
                <a:cxn ang="T14">
                  <a:pos x="T8" y="T9"/>
                </a:cxn>
              </a:cxnLst>
              <a:rect l="T15" t="T16" r="T17" b="T18"/>
              <a:pathLst>
                <a:path w="154" h="110">
                  <a:moveTo>
                    <a:pt x="44" y="69"/>
                  </a:moveTo>
                  <a:lnTo>
                    <a:pt x="153" y="0"/>
                  </a:lnTo>
                  <a:lnTo>
                    <a:pt x="0" y="109"/>
                  </a:lnTo>
                  <a:lnTo>
                    <a:pt x="18" y="69"/>
                  </a:lnTo>
                  <a:lnTo>
                    <a:pt x="44" y="6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3" name="Freeform 61">
              <a:extLst>
                <a:ext uri="{FF2B5EF4-FFF2-40B4-BE49-F238E27FC236}">
                  <a16:creationId xmlns:a16="http://schemas.microsoft.com/office/drawing/2014/main" id="{3E95DB60-DF47-4693-9EEC-D08A965D5A2E}"/>
                </a:ext>
              </a:extLst>
            </p:cNvPr>
            <p:cNvSpPr>
              <a:spLocks/>
            </p:cNvSpPr>
            <p:nvPr/>
          </p:nvSpPr>
          <p:spPr bwMode="auto">
            <a:xfrm>
              <a:off x="4888" y="1624"/>
              <a:ext cx="436" cy="316"/>
            </a:xfrm>
            <a:custGeom>
              <a:avLst/>
              <a:gdLst>
                <a:gd name="T0" fmla="*/ 435 w 436"/>
                <a:gd name="T1" fmla="*/ 105 h 316"/>
                <a:gd name="T2" fmla="*/ 416 w 436"/>
                <a:gd name="T3" fmla="*/ 130 h 316"/>
                <a:gd name="T4" fmla="*/ 385 w 436"/>
                <a:gd name="T5" fmla="*/ 164 h 316"/>
                <a:gd name="T6" fmla="*/ 366 w 436"/>
                <a:gd name="T7" fmla="*/ 205 h 316"/>
                <a:gd name="T8" fmla="*/ 348 w 436"/>
                <a:gd name="T9" fmla="*/ 230 h 316"/>
                <a:gd name="T10" fmla="*/ 323 w 436"/>
                <a:gd name="T11" fmla="*/ 274 h 316"/>
                <a:gd name="T12" fmla="*/ 269 w 436"/>
                <a:gd name="T13" fmla="*/ 315 h 316"/>
                <a:gd name="T14" fmla="*/ 233 w 436"/>
                <a:gd name="T15" fmla="*/ 290 h 316"/>
                <a:gd name="T16" fmla="*/ 226 w 436"/>
                <a:gd name="T17" fmla="*/ 264 h 316"/>
                <a:gd name="T18" fmla="*/ 218 w 436"/>
                <a:gd name="T19" fmla="*/ 290 h 316"/>
                <a:gd name="T20" fmla="*/ 190 w 436"/>
                <a:gd name="T21" fmla="*/ 290 h 316"/>
                <a:gd name="T22" fmla="*/ 172 w 436"/>
                <a:gd name="T23" fmla="*/ 274 h 316"/>
                <a:gd name="T24" fmla="*/ 172 w 436"/>
                <a:gd name="T25" fmla="*/ 264 h 316"/>
                <a:gd name="T26" fmla="*/ 157 w 436"/>
                <a:gd name="T27" fmla="*/ 264 h 316"/>
                <a:gd name="T28" fmla="*/ 129 w 436"/>
                <a:gd name="T29" fmla="*/ 240 h 316"/>
                <a:gd name="T30" fmla="*/ 140 w 436"/>
                <a:gd name="T31" fmla="*/ 230 h 316"/>
                <a:gd name="T32" fmla="*/ 129 w 436"/>
                <a:gd name="T33" fmla="*/ 205 h 316"/>
                <a:gd name="T34" fmla="*/ 129 w 436"/>
                <a:gd name="T35" fmla="*/ 190 h 316"/>
                <a:gd name="T36" fmla="*/ 114 w 436"/>
                <a:gd name="T37" fmla="*/ 205 h 316"/>
                <a:gd name="T38" fmla="*/ 114 w 436"/>
                <a:gd name="T39" fmla="*/ 230 h 316"/>
                <a:gd name="T40" fmla="*/ 104 w 436"/>
                <a:gd name="T41" fmla="*/ 251 h 316"/>
                <a:gd name="T42" fmla="*/ 86 w 436"/>
                <a:gd name="T43" fmla="*/ 240 h 316"/>
                <a:gd name="T44" fmla="*/ 79 w 436"/>
                <a:gd name="T45" fmla="*/ 264 h 316"/>
                <a:gd name="T46" fmla="*/ 68 w 436"/>
                <a:gd name="T47" fmla="*/ 251 h 316"/>
                <a:gd name="T48" fmla="*/ 61 w 436"/>
                <a:gd name="T49" fmla="*/ 215 h 316"/>
                <a:gd name="T50" fmla="*/ 53 w 436"/>
                <a:gd name="T51" fmla="*/ 215 h 316"/>
                <a:gd name="T52" fmla="*/ 53 w 436"/>
                <a:gd name="T53" fmla="*/ 190 h 316"/>
                <a:gd name="T54" fmla="*/ 61 w 436"/>
                <a:gd name="T55" fmla="*/ 179 h 316"/>
                <a:gd name="T56" fmla="*/ 42 w 436"/>
                <a:gd name="T57" fmla="*/ 190 h 316"/>
                <a:gd name="T58" fmla="*/ 79 w 436"/>
                <a:gd name="T59" fmla="*/ 164 h 316"/>
                <a:gd name="T60" fmla="*/ 104 w 436"/>
                <a:gd name="T61" fmla="*/ 121 h 316"/>
                <a:gd name="T62" fmla="*/ 68 w 436"/>
                <a:gd name="T63" fmla="*/ 96 h 316"/>
                <a:gd name="T64" fmla="*/ 18 w 436"/>
                <a:gd name="T65" fmla="*/ 70 h 316"/>
                <a:gd name="T66" fmla="*/ 0 w 436"/>
                <a:gd name="T67" fmla="*/ 0 h 316"/>
                <a:gd name="T68" fmla="*/ 209 w 436"/>
                <a:gd name="T69" fmla="*/ 10 h 316"/>
                <a:gd name="T70" fmla="*/ 244 w 436"/>
                <a:gd name="T71" fmla="*/ 96 h 316"/>
                <a:gd name="T72" fmla="*/ 280 w 436"/>
                <a:gd name="T73" fmla="*/ 0 h 316"/>
                <a:gd name="T74" fmla="*/ 342 w 436"/>
                <a:gd name="T75" fmla="*/ 36 h 316"/>
                <a:gd name="T76" fmla="*/ 416 w 436"/>
                <a:gd name="T77" fmla="*/ 36 h 316"/>
                <a:gd name="T78" fmla="*/ 416 w 436"/>
                <a:gd name="T79" fmla="*/ 79 h 3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6"/>
                <a:gd name="T121" fmla="*/ 0 h 316"/>
                <a:gd name="T122" fmla="*/ 436 w 436"/>
                <a:gd name="T123" fmla="*/ 316 h 3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6" h="316">
                  <a:moveTo>
                    <a:pt x="416" y="79"/>
                  </a:moveTo>
                  <a:lnTo>
                    <a:pt x="435" y="105"/>
                  </a:lnTo>
                  <a:lnTo>
                    <a:pt x="416" y="121"/>
                  </a:lnTo>
                  <a:lnTo>
                    <a:pt x="416" y="130"/>
                  </a:lnTo>
                  <a:lnTo>
                    <a:pt x="373" y="155"/>
                  </a:lnTo>
                  <a:lnTo>
                    <a:pt x="385" y="164"/>
                  </a:lnTo>
                  <a:lnTo>
                    <a:pt x="366" y="190"/>
                  </a:lnTo>
                  <a:lnTo>
                    <a:pt x="366" y="205"/>
                  </a:lnTo>
                  <a:lnTo>
                    <a:pt x="355" y="240"/>
                  </a:lnTo>
                  <a:lnTo>
                    <a:pt x="348" y="230"/>
                  </a:lnTo>
                  <a:lnTo>
                    <a:pt x="331" y="230"/>
                  </a:lnTo>
                  <a:lnTo>
                    <a:pt x="323" y="274"/>
                  </a:lnTo>
                  <a:lnTo>
                    <a:pt x="280" y="290"/>
                  </a:lnTo>
                  <a:lnTo>
                    <a:pt x="269" y="315"/>
                  </a:lnTo>
                  <a:lnTo>
                    <a:pt x="262" y="290"/>
                  </a:lnTo>
                  <a:lnTo>
                    <a:pt x="233" y="290"/>
                  </a:lnTo>
                  <a:lnTo>
                    <a:pt x="218" y="274"/>
                  </a:lnTo>
                  <a:lnTo>
                    <a:pt x="226" y="264"/>
                  </a:lnTo>
                  <a:lnTo>
                    <a:pt x="218" y="264"/>
                  </a:lnTo>
                  <a:lnTo>
                    <a:pt x="218" y="290"/>
                  </a:lnTo>
                  <a:lnTo>
                    <a:pt x="209" y="290"/>
                  </a:lnTo>
                  <a:lnTo>
                    <a:pt x="190" y="290"/>
                  </a:lnTo>
                  <a:lnTo>
                    <a:pt x="201" y="274"/>
                  </a:lnTo>
                  <a:lnTo>
                    <a:pt x="172" y="274"/>
                  </a:lnTo>
                  <a:lnTo>
                    <a:pt x="183" y="251"/>
                  </a:lnTo>
                  <a:lnTo>
                    <a:pt x="172" y="264"/>
                  </a:lnTo>
                  <a:lnTo>
                    <a:pt x="157" y="240"/>
                  </a:lnTo>
                  <a:lnTo>
                    <a:pt x="157" y="264"/>
                  </a:lnTo>
                  <a:lnTo>
                    <a:pt x="140" y="264"/>
                  </a:lnTo>
                  <a:lnTo>
                    <a:pt x="129" y="240"/>
                  </a:lnTo>
                  <a:lnTo>
                    <a:pt x="140" y="240"/>
                  </a:lnTo>
                  <a:lnTo>
                    <a:pt x="140" y="230"/>
                  </a:lnTo>
                  <a:lnTo>
                    <a:pt x="122" y="215"/>
                  </a:lnTo>
                  <a:lnTo>
                    <a:pt x="129" y="205"/>
                  </a:lnTo>
                  <a:lnTo>
                    <a:pt x="140" y="205"/>
                  </a:lnTo>
                  <a:lnTo>
                    <a:pt x="129" y="190"/>
                  </a:lnTo>
                  <a:lnTo>
                    <a:pt x="122" y="205"/>
                  </a:lnTo>
                  <a:lnTo>
                    <a:pt x="114" y="205"/>
                  </a:lnTo>
                  <a:lnTo>
                    <a:pt x="122" y="230"/>
                  </a:lnTo>
                  <a:lnTo>
                    <a:pt x="114" y="230"/>
                  </a:lnTo>
                  <a:lnTo>
                    <a:pt x="114" y="251"/>
                  </a:lnTo>
                  <a:lnTo>
                    <a:pt x="104" y="251"/>
                  </a:lnTo>
                  <a:lnTo>
                    <a:pt x="104" y="230"/>
                  </a:lnTo>
                  <a:lnTo>
                    <a:pt x="86" y="240"/>
                  </a:lnTo>
                  <a:lnTo>
                    <a:pt x="96" y="264"/>
                  </a:lnTo>
                  <a:lnTo>
                    <a:pt x="79" y="264"/>
                  </a:lnTo>
                  <a:lnTo>
                    <a:pt x="68" y="240"/>
                  </a:lnTo>
                  <a:lnTo>
                    <a:pt x="68" y="251"/>
                  </a:lnTo>
                  <a:lnTo>
                    <a:pt x="53" y="240"/>
                  </a:lnTo>
                  <a:lnTo>
                    <a:pt x="61" y="215"/>
                  </a:lnTo>
                  <a:lnTo>
                    <a:pt x="68" y="230"/>
                  </a:lnTo>
                  <a:lnTo>
                    <a:pt x="53" y="215"/>
                  </a:lnTo>
                  <a:lnTo>
                    <a:pt x="35" y="205"/>
                  </a:lnTo>
                  <a:lnTo>
                    <a:pt x="53" y="190"/>
                  </a:lnTo>
                  <a:lnTo>
                    <a:pt x="79" y="205"/>
                  </a:lnTo>
                  <a:lnTo>
                    <a:pt x="61" y="179"/>
                  </a:lnTo>
                  <a:lnTo>
                    <a:pt x="53" y="179"/>
                  </a:lnTo>
                  <a:lnTo>
                    <a:pt x="42" y="190"/>
                  </a:lnTo>
                  <a:lnTo>
                    <a:pt x="25" y="164"/>
                  </a:lnTo>
                  <a:lnTo>
                    <a:pt x="79" y="164"/>
                  </a:lnTo>
                  <a:lnTo>
                    <a:pt x="86" y="155"/>
                  </a:lnTo>
                  <a:lnTo>
                    <a:pt x="104" y="121"/>
                  </a:lnTo>
                  <a:lnTo>
                    <a:pt x="86" y="121"/>
                  </a:lnTo>
                  <a:lnTo>
                    <a:pt x="68" y="96"/>
                  </a:lnTo>
                  <a:lnTo>
                    <a:pt x="53" y="96"/>
                  </a:lnTo>
                  <a:lnTo>
                    <a:pt x="18" y="70"/>
                  </a:lnTo>
                  <a:lnTo>
                    <a:pt x="18" y="36"/>
                  </a:lnTo>
                  <a:lnTo>
                    <a:pt x="0" y="0"/>
                  </a:lnTo>
                  <a:lnTo>
                    <a:pt x="129" y="10"/>
                  </a:lnTo>
                  <a:lnTo>
                    <a:pt x="209" y="10"/>
                  </a:lnTo>
                  <a:lnTo>
                    <a:pt x="190" y="79"/>
                  </a:lnTo>
                  <a:lnTo>
                    <a:pt x="244" y="96"/>
                  </a:lnTo>
                  <a:lnTo>
                    <a:pt x="262" y="10"/>
                  </a:lnTo>
                  <a:lnTo>
                    <a:pt x="280" y="0"/>
                  </a:lnTo>
                  <a:lnTo>
                    <a:pt x="312" y="21"/>
                  </a:lnTo>
                  <a:lnTo>
                    <a:pt x="342" y="36"/>
                  </a:lnTo>
                  <a:lnTo>
                    <a:pt x="366" y="36"/>
                  </a:lnTo>
                  <a:lnTo>
                    <a:pt x="416" y="36"/>
                  </a:lnTo>
                  <a:lnTo>
                    <a:pt x="435" y="70"/>
                  </a:lnTo>
                  <a:lnTo>
                    <a:pt x="416" y="7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4" name="Freeform 62">
              <a:extLst>
                <a:ext uri="{FF2B5EF4-FFF2-40B4-BE49-F238E27FC236}">
                  <a16:creationId xmlns:a16="http://schemas.microsoft.com/office/drawing/2014/main" id="{7568812E-DC06-4BE1-9A3D-B44AE1278F61}"/>
                </a:ext>
              </a:extLst>
            </p:cNvPr>
            <p:cNvSpPr>
              <a:spLocks/>
            </p:cNvSpPr>
            <p:nvPr/>
          </p:nvSpPr>
          <p:spPr bwMode="auto">
            <a:xfrm>
              <a:off x="2287" y="1345"/>
              <a:ext cx="240" cy="445"/>
            </a:xfrm>
            <a:custGeom>
              <a:avLst/>
              <a:gdLst>
                <a:gd name="T0" fmla="*/ 43 w 240"/>
                <a:gd name="T1" fmla="*/ 155 h 445"/>
                <a:gd name="T2" fmla="*/ 58 w 240"/>
                <a:gd name="T3" fmla="*/ 85 h 445"/>
                <a:gd name="T4" fmla="*/ 50 w 240"/>
                <a:gd name="T5" fmla="*/ 10 h 445"/>
                <a:gd name="T6" fmla="*/ 75 w 240"/>
                <a:gd name="T7" fmla="*/ 0 h 445"/>
                <a:gd name="T8" fmla="*/ 129 w 240"/>
                <a:gd name="T9" fmla="*/ 0 h 445"/>
                <a:gd name="T10" fmla="*/ 239 w 240"/>
                <a:gd name="T11" fmla="*/ 0 h 445"/>
                <a:gd name="T12" fmla="*/ 232 w 240"/>
                <a:gd name="T13" fmla="*/ 155 h 445"/>
                <a:gd name="T14" fmla="*/ 196 w 240"/>
                <a:gd name="T15" fmla="*/ 300 h 445"/>
                <a:gd name="T16" fmla="*/ 214 w 240"/>
                <a:gd name="T17" fmla="*/ 444 h 445"/>
                <a:gd name="T18" fmla="*/ 189 w 240"/>
                <a:gd name="T19" fmla="*/ 444 h 445"/>
                <a:gd name="T20" fmla="*/ 93 w 240"/>
                <a:gd name="T21" fmla="*/ 434 h 445"/>
                <a:gd name="T22" fmla="*/ 93 w 240"/>
                <a:gd name="T23" fmla="*/ 425 h 445"/>
                <a:gd name="T24" fmla="*/ 93 w 240"/>
                <a:gd name="T25" fmla="*/ 410 h 445"/>
                <a:gd name="T26" fmla="*/ 111 w 240"/>
                <a:gd name="T27" fmla="*/ 349 h 445"/>
                <a:gd name="T28" fmla="*/ 58 w 240"/>
                <a:gd name="T29" fmla="*/ 280 h 445"/>
                <a:gd name="T30" fmla="*/ 25 w 240"/>
                <a:gd name="T31" fmla="*/ 280 h 445"/>
                <a:gd name="T32" fmla="*/ 0 w 240"/>
                <a:gd name="T33" fmla="*/ 230 h 445"/>
                <a:gd name="T34" fmla="*/ 43 w 240"/>
                <a:gd name="T35" fmla="*/ 155 h 4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0"/>
                <a:gd name="T55" fmla="*/ 0 h 445"/>
                <a:gd name="T56" fmla="*/ 240 w 240"/>
                <a:gd name="T57" fmla="*/ 445 h 4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0" h="445">
                  <a:moveTo>
                    <a:pt x="43" y="155"/>
                  </a:moveTo>
                  <a:lnTo>
                    <a:pt x="58" y="85"/>
                  </a:lnTo>
                  <a:lnTo>
                    <a:pt x="50" y="10"/>
                  </a:lnTo>
                  <a:lnTo>
                    <a:pt x="75" y="0"/>
                  </a:lnTo>
                  <a:lnTo>
                    <a:pt x="129" y="0"/>
                  </a:lnTo>
                  <a:lnTo>
                    <a:pt x="239" y="0"/>
                  </a:lnTo>
                  <a:lnTo>
                    <a:pt x="232" y="155"/>
                  </a:lnTo>
                  <a:lnTo>
                    <a:pt x="196" y="300"/>
                  </a:lnTo>
                  <a:lnTo>
                    <a:pt x="214" y="444"/>
                  </a:lnTo>
                  <a:lnTo>
                    <a:pt x="189" y="444"/>
                  </a:lnTo>
                  <a:lnTo>
                    <a:pt x="93" y="434"/>
                  </a:lnTo>
                  <a:lnTo>
                    <a:pt x="93" y="425"/>
                  </a:lnTo>
                  <a:lnTo>
                    <a:pt x="93" y="410"/>
                  </a:lnTo>
                  <a:lnTo>
                    <a:pt x="111" y="349"/>
                  </a:lnTo>
                  <a:lnTo>
                    <a:pt x="58" y="280"/>
                  </a:lnTo>
                  <a:lnTo>
                    <a:pt x="25" y="280"/>
                  </a:lnTo>
                  <a:lnTo>
                    <a:pt x="0" y="230"/>
                  </a:lnTo>
                  <a:lnTo>
                    <a:pt x="43" y="15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5" name="Freeform 63">
              <a:extLst>
                <a:ext uri="{FF2B5EF4-FFF2-40B4-BE49-F238E27FC236}">
                  <a16:creationId xmlns:a16="http://schemas.microsoft.com/office/drawing/2014/main" id="{11396971-4489-4BBB-AC52-82641717A33F}"/>
                </a:ext>
              </a:extLst>
            </p:cNvPr>
            <p:cNvSpPr>
              <a:spLocks/>
            </p:cNvSpPr>
            <p:nvPr/>
          </p:nvSpPr>
          <p:spPr bwMode="auto">
            <a:xfrm>
              <a:off x="978" y="1770"/>
              <a:ext cx="251" cy="418"/>
            </a:xfrm>
            <a:custGeom>
              <a:avLst/>
              <a:gdLst>
                <a:gd name="T0" fmla="*/ 147 w 251"/>
                <a:gd name="T1" fmla="*/ 417 h 418"/>
                <a:gd name="T2" fmla="*/ 115 w 251"/>
                <a:gd name="T3" fmla="*/ 372 h 418"/>
                <a:gd name="T4" fmla="*/ 122 w 251"/>
                <a:gd name="T5" fmla="*/ 348 h 418"/>
                <a:gd name="T6" fmla="*/ 78 w 251"/>
                <a:gd name="T7" fmla="*/ 288 h 418"/>
                <a:gd name="T8" fmla="*/ 78 w 251"/>
                <a:gd name="T9" fmla="*/ 238 h 418"/>
                <a:gd name="T10" fmla="*/ 43 w 251"/>
                <a:gd name="T11" fmla="*/ 238 h 418"/>
                <a:gd name="T12" fmla="*/ 7 w 251"/>
                <a:gd name="T13" fmla="*/ 154 h 418"/>
                <a:gd name="T14" fmla="*/ 18 w 251"/>
                <a:gd name="T15" fmla="*/ 119 h 418"/>
                <a:gd name="T16" fmla="*/ 0 w 251"/>
                <a:gd name="T17" fmla="*/ 94 h 418"/>
                <a:gd name="T18" fmla="*/ 7 w 251"/>
                <a:gd name="T19" fmla="*/ 45 h 418"/>
                <a:gd name="T20" fmla="*/ 25 w 251"/>
                <a:gd name="T21" fmla="*/ 45 h 418"/>
                <a:gd name="T22" fmla="*/ 78 w 251"/>
                <a:gd name="T23" fmla="*/ 0 h 418"/>
                <a:gd name="T24" fmla="*/ 104 w 251"/>
                <a:gd name="T25" fmla="*/ 10 h 418"/>
                <a:gd name="T26" fmla="*/ 128 w 251"/>
                <a:gd name="T27" fmla="*/ 19 h 418"/>
                <a:gd name="T28" fmla="*/ 128 w 251"/>
                <a:gd name="T29" fmla="*/ 45 h 418"/>
                <a:gd name="T30" fmla="*/ 157 w 251"/>
                <a:gd name="T31" fmla="*/ 60 h 418"/>
                <a:gd name="T32" fmla="*/ 190 w 251"/>
                <a:gd name="T33" fmla="*/ 105 h 418"/>
                <a:gd name="T34" fmla="*/ 219 w 251"/>
                <a:gd name="T35" fmla="*/ 128 h 418"/>
                <a:gd name="T36" fmla="*/ 232 w 251"/>
                <a:gd name="T37" fmla="*/ 169 h 418"/>
                <a:gd name="T38" fmla="*/ 250 w 251"/>
                <a:gd name="T39" fmla="*/ 188 h 418"/>
                <a:gd name="T40" fmla="*/ 250 w 251"/>
                <a:gd name="T41" fmla="*/ 238 h 418"/>
                <a:gd name="T42" fmla="*/ 219 w 251"/>
                <a:gd name="T43" fmla="*/ 297 h 418"/>
                <a:gd name="T44" fmla="*/ 225 w 251"/>
                <a:gd name="T45" fmla="*/ 313 h 418"/>
                <a:gd name="T46" fmla="*/ 182 w 251"/>
                <a:gd name="T47" fmla="*/ 382 h 418"/>
                <a:gd name="T48" fmla="*/ 208 w 251"/>
                <a:gd name="T49" fmla="*/ 407 h 418"/>
                <a:gd name="T50" fmla="*/ 147 w 251"/>
                <a:gd name="T51" fmla="*/ 417 h 4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1"/>
                <a:gd name="T79" fmla="*/ 0 h 418"/>
                <a:gd name="T80" fmla="*/ 251 w 251"/>
                <a:gd name="T81" fmla="*/ 418 h 4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1" h="418">
                  <a:moveTo>
                    <a:pt x="147" y="417"/>
                  </a:moveTo>
                  <a:lnTo>
                    <a:pt x="115" y="372"/>
                  </a:lnTo>
                  <a:lnTo>
                    <a:pt x="122" y="348"/>
                  </a:lnTo>
                  <a:lnTo>
                    <a:pt x="78" y="288"/>
                  </a:lnTo>
                  <a:lnTo>
                    <a:pt x="78" y="238"/>
                  </a:lnTo>
                  <a:lnTo>
                    <a:pt x="43" y="238"/>
                  </a:lnTo>
                  <a:lnTo>
                    <a:pt x="7" y="154"/>
                  </a:lnTo>
                  <a:lnTo>
                    <a:pt x="18" y="119"/>
                  </a:lnTo>
                  <a:lnTo>
                    <a:pt x="0" y="94"/>
                  </a:lnTo>
                  <a:lnTo>
                    <a:pt x="7" y="45"/>
                  </a:lnTo>
                  <a:lnTo>
                    <a:pt x="25" y="45"/>
                  </a:lnTo>
                  <a:lnTo>
                    <a:pt x="78" y="0"/>
                  </a:lnTo>
                  <a:lnTo>
                    <a:pt x="104" y="10"/>
                  </a:lnTo>
                  <a:lnTo>
                    <a:pt x="128" y="19"/>
                  </a:lnTo>
                  <a:lnTo>
                    <a:pt x="128" y="45"/>
                  </a:lnTo>
                  <a:lnTo>
                    <a:pt x="157" y="60"/>
                  </a:lnTo>
                  <a:lnTo>
                    <a:pt x="190" y="105"/>
                  </a:lnTo>
                  <a:lnTo>
                    <a:pt x="219" y="128"/>
                  </a:lnTo>
                  <a:lnTo>
                    <a:pt x="232" y="169"/>
                  </a:lnTo>
                  <a:lnTo>
                    <a:pt x="250" y="188"/>
                  </a:lnTo>
                  <a:lnTo>
                    <a:pt x="250" y="238"/>
                  </a:lnTo>
                  <a:lnTo>
                    <a:pt x="219" y="297"/>
                  </a:lnTo>
                  <a:lnTo>
                    <a:pt x="225" y="313"/>
                  </a:lnTo>
                  <a:lnTo>
                    <a:pt x="182" y="382"/>
                  </a:lnTo>
                  <a:lnTo>
                    <a:pt x="208" y="407"/>
                  </a:lnTo>
                  <a:lnTo>
                    <a:pt x="147" y="417"/>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6" name="Freeform 64">
              <a:extLst>
                <a:ext uri="{FF2B5EF4-FFF2-40B4-BE49-F238E27FC236}">
                  <a16:creationId xmlns:a16="http://schemas.microsoft.com/office/drawing/2014/main" id="{4DEC04FB-5C45-4668-B178-3E9EE21053BB}"/>
                </a:ext>
              </a:extLst>
            </p:cNvPr>
            <p:cNvSpPr>
              <a:spLocks/>
            </p:cNvSpPr>
            <p:nvPr/>
          </p:nvSpPr>
          <p:spPr bwMode="auto">
            <a:xfrm>
              <a:off x="3689" y="1538"/>
              <a:ext cx="363" cy="447"/>
            </a:xfrm>
            <a:custGeom>
              <a:avLst/>
              <a:gdLst>
                <a:gd name="T0" fmla="*/ 93 w 363"/>
                <a:gd name="T1" fmla="*/ 386 h 447"/>
                <a:gd name="T2" fmla="*/ 42 w 363"/>
                <a:gd name="T3" fmla="*/ 291 h 447"/>
                <a:gd name="T4" fmla="*/ 0 w 363"/>
                <a:gd name="T5" fmla="*/ 240 h 447"/>
                <a:gd name="T6" fmla="*/ 136 w 363"/>
                <a:gd name="T7" fmla="*/ 85 h 447"/>
                <a:gd name="T8" fmla="*/ 258 w 363"/>
                <a:gd name="T9" fmla="*/ 0 h 447"/>
                <a:gd name="T10" fmla="*/ 258 w 363"/>
                <a:gd name="T11" fmla="*/ 36 h 447"/>
                <a:gd name="T12" fmla="*/ 293 w 363"/>
                <a:gd name="T13" fmla="*/ 60 h 447"/>
                <a:gd name="T14" fmla="*/ 312 w 363"/>
                <a:gd name="T15" fmla="*/ 85 h 447"/>
                <a:gd name="T16" fmla="*/ 330 w 363"/>
                <a:gd name="T17" fmla="*/ 165 h 447"/>
                <a:gd name="T18" fmla="*/ 362 w 363"/>
                <a:gd name="T19" fmla="*/ 181 h 447"/>
                <a:gd name="T20" fmla="*/ 312 w 363"/>
                <a:gd name="T21" fmla="*/ 325 h 447"/>
                <a:gd name="T22" fmla="*/ 312 w 363"/>
                <a:gd name="T23" fmla="*/ 376 h 447"/>
                <a:gd name="T24" fmla="*/ 239 w 363"/>
                <a:gd name="T25" fmla="*/ 401 h 447"/>
                <a:gd name="T26" fmla="*/ 226 w 363"/>
                <a:gd name="T27" fmla="*/ 420 h 447"/>
                <a:gd name="T28" fmla="*/ 165 w 363"/>
                <a:gd name="T29" fmla="*/ 446 h 447"/>
                <a:gd name="T30" fmla="*/ 122 w 363"/>
                <a:gd name="T31" fmla="*/ 446 h 447"/>
                <a:gd name="T32" fmla="*/ 85 w 363"/>
                <a:gd name="T33" fmla="*/ 401 h 447"/>
                <a:gd name="T34" fmla="*/ 93 w 363"/>
                <a:gd name="T35" fmla="*/ 386 h 4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3"/>
                <a:gd name="T55" fmla="*/ 0 h 447"/>
                <a:gd name="T56" fmla="*/ 363 w 363"/>
                <a:gd name="T57" fmla="*/ 447 h 4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3" h="447">
                  <a:moveTo>
                    <a:pt x="93" y="386"/>
                  </a:moveTo>
                  <a:lnTo>
                    <a:pt x="42" y="291"/>
                  </a:lnTo>
                  <a:lnTo>
                    <a:pt x="0" y="240"/>
                  </a:lnTo>
                  <a:lnTo>
                    <a:pt x="136" y="85"/>
                  </a:lnTo>
                  <a:lnTo>
                    <a:pt x="258" y="0"/>
                  </a:lnTo>
                  <a:lnTo>
                    <a:pt x="258" y="36"/>
                  </a:lnTo>
                  <a:lnTo>
                    <a:pt x="293" y="60"/>
                  </a:lnTo>
                  <a:lnTo>
                    <a:pt x="312" y="85"/>
                  </a:lnTo>
                  <a:lnTo>
                    <a:pt x="330" y="165"/>
                  </a:lnTo>
                  <a:lnTo>
                    <a:pt x="362" y="181"/>
                  </a:lnTo>
                  <a:lnTo>
                    <a:pt x="312" y="325"/>
                  </a:lnTo>
                  <a:lnTo>
                    <a:pt x="312" y="376"/>
                  </a:lnTo>
                  <a:lnTo>
                    <a:pt x="239" y="401"/>
                  </a:lnTo>
                  <a:lnTo>
                    <a:pt x="226" y="420"/>
                  </a:lnTo>
                  <a:lnTo>
                    <a:pt x="165" y="446"/>
                  </a:lnTo>
                  <a:lnTo>
                    <a:pt x="122" y="446"/>
                  </a:lnTo>
                  <a:lnTo>
                    <a:pt x="85" y="401"/>
                  </a:lnTo>
                  <a:lnTo>
                    <a:pt x="93" y="386"/>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7" name="Freeform 65">
              <a:extLst>
                <a:ext uri="{FF2B5EF4-FFF2-40B4-BE49-F238E27FC236}">
                  <a16:creationId xmlns:a16="http://schemas.microsoft.com/office/drawing/2014/main" id="{402F76F4-D0BB-4284-A69B-A9CCB8E9E138}"/>
                </a:ext>
              </a:extLst>
            </p:cNvPr>
            <p:cNvSpPr>
              <a:spLocks/>
            </p:cNvSpPr>
            <p:nvPr/>
          </p:nvSpPr>
          <p:spPr bwMode="auto">
            <a:xfrm>
              <a:off x="4245" y="1995"/>
              <a:ext cx="401" cy="377"/>
            </a:xfrm>
            <a:custGeom>
              <a:avLst/>
              <a:gdLst>
                <a:gd name="T0" fmla="*/ 375 w 401"/>
                <a:gd name="T1" fmla="*/ 351 h 377"/>
                <a:gd name="T2" fmla="*/ 332 w 401"/>
                <a:gd name="T3" fmla="*/ 361 h 377"/>
                <a:gd name="T4" fmla="*/ 332 w 401"/>
                <a:gd name="T5" fmla="*/ 376 h 377"/>
                <a:gd name="T6" fmla="*/ 314 w 401"/>
                <a:gd name="T7" fmla="*/ 351 h 377"/>
                <a:gd name="T8" fmla="*/ 332 w 401"/>
                <a:gd name="T9" fmla="*/ 327 h 377"/>
                <a:gd name="T10" fmla="*/ 314 w 401"/>
                <a:gd name="T11" fmla="*/ 327 h 377"/>
                <a:gd name="T12" fmla="*/ 271 w 401"/>
                <a:gd name="T13" fmla="*/ 255 h 377"/>
                <a:gd name="T14" fmla="*/ 245 w 401"/>
                <a:gd name="T15" fmla="*/ 255 h 377"/>
                <a:gd name="T16" fmla="*/ 216 w 401"/>
                <a:gd name="T17" fmla="*/ 266 h 377"/>
                <a:gd name="T18" fmla="*/ 137 w 401"/>
                <a:gd name="T19" fmla="*/ 231 h 377"/>
                <a:gd name="T20" fmla="*/ 50 w 401"/>
                <a:gd name="T21" fmla="*/ 206 h 377"/>
                <a:gd name="T22" fmla="*/ 33 w 401"/>
                <a:gd name="T23" fmla="*/ 215 h 377"/>
                <a:gd name="T24" fmla="*/ 0 w 401"/>
                <a:gd name="T25" fmla="*/ 191 h 377"/>
                <a:gd name="T26" fmla="*/ 79 w 401"/>
                <a:gd name="T27" fmla="*/ 130 h 377"/>
                <a:gd name="T28" fmla="*/ 130 w 401"/>
                <a:gd name="T29" fmla="*/ 60 h 377"/>
                <a:gd name="T30" fmla="*/ 122 w 401"/>
                <a:gd name="T31" fmla="*/ 0 h 377"/>
                <a:gd name="T32" fmla="*/ 155 w 401"/>
                <a:gd name="T33" fmla="*/ 11 h 377"/>
                <a:gd name="T34" fmla="*/ 199 w 401"/>
                <a:gd name="T35" fmla="*/ 60 h 377"/>
                <a:gd name="T36" fmla="*/ 314 w 401"/>
                <a:gd name="T37" fmla="*/ 130 h 377"/>
                <a:gd name="T38" fmla="*/ 321 w 401"/>
                <a:gd name="T39" fmla="*/ 145 h 377"/>
                <a:gd name="T40" fmla="*/ 350 w 401"/>
                <a:gd name="T41" fmla="*/ 155 h 377"/>
                <a:gd name="T42" fmla="*/ 357 w 401"/>
                <a:gd name="T43" fmla="*/ 130 h 377"/>
                <a:gd name="T44" fmla="*/ 364 w 401"/>
                <a:gd name="T45" fmla="*/ 130 h 377"/>
                <a:gd name="T46" fmla="*/ 364 w 401"/>
                <a:gd name="T47" fmla="*/ 327 h 377"/>
                <a:gd name="T48" fmla="*/ 400 w 401"/>
                <a:gd name="T49" fmla="*/ 327 h 377"/>
                <a:gd name="T50" fmla="*/ 375 w 401"/>
                <a:gd name="T51" fmla="*/ 351 h 3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377"/>
                <a:gd name="T80" fmla="*/ 401 w 401"/>
                <a:gd name="T81" fmla="*/ 377 h 3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377">
                  <a:moveTo>
                    <a:pt x="375" y="351"/>
                  </a:moveTo>
                  <a:lnTo>
                    <a:pt x="332" y="361"/>
                  </a:lnTo>
                  <a:lnTo>
                    <a:pt x="332" y="376"/>
                  </a:lnTo>
                  <a:lnTo>
                    <a:pt x="314" y="351"/>
                  </a:lnTo>
                  <a:lnTo>
                    <a:pt x="332" y="327"/>
                  </a:lnTo>
                  <a:lnTo>
                    <a:pt x="314" y="327"/>
                  </a:lnTo>
                  <a:lnTo>
                    <a:pt x="271" y="255"/>
                  </a:lnTo>
                  <a:lnTo>
                    <a:pt x="245" y="255"/>
                  </a:lnTo>
                  <a:lnTo>
                    <a:pt x="216" y="266"/>
                  </a:lnTo>
                  <a:lnTo>
                    <a:pt x="137" y="231"/>
                  </a:lnTo>
                  <a:lnTo>
                    <a:pt x="50" y="206"/>
                  </a:lnTo>
                  <a:lnTo>
                    <a:pt x="33" y="215"/>
                  </a:lnTo>
                  <a:lnTo>
                    <a:pt x="0" y="191"/>
                  </a:lnTo>
                  <a:lnTo>
                    <a:pt x="79" y="130"/>
                  </a:lnTo>
                  <a:lnTo>
                    <a:pt x="130" y="60"/>
                  </a:lnTo>
                  <a:lnTo>
                    <a:pt x="122" y="0"/>
                  </a:lnTo>
                  <a:lnTo>
                    <a:pt x="155" y="11"/>
                  </a:lnTo>
                  <a:lnTo>
                    <a:pt x="199" y="60"/>
                  </a:lnTo>
                  <a:lnTo>
                    <a:pt x="314" y="130"/>
                  </a:lnTo>
                  <a:lnTo>
                    <a:pt x="321" y="145"/>
                  </a:lnTo>
                  <a:lnTo>
                    <a:pt x="350" y="155"/>
                  </a:lnTo>
                  <a:lnTo>
                    <a:pt x="357" y="130"/>
                  </a:lnTo>
                  <a:lnTo>
                    <a:pt x="364" y="130"/>
                  </a:lnTo>
                  <a:lnTo>
                    <a:pt x="364" y="327"/>
                  </a:lnTo>
                  <a:lnTo>
                    <a:pt x="400" y="327"/>
                  </a:lnTo>
                  <a:lnTo>
                    <a:pt x="375" y="351"/>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8" name="Freeform 66">
              <a:extLst>
                <a:ext uri="{FF2B5EF4-FFF2-40B4-BE49-F238E27FC236}">
                  <a16:creationId xmlns:a16="http://schemas.microsoft.com/office/drawing/2014/main" id="{970DE651-349C-4B6B-8FBE-4351AE9082CA}"/>
                </a:ext>
              </a:extLst>
            </p:cNvPr>
            <p:cNvSpPr>
              <a:spLocks/>
            </p:cNvSpPr>
            <p:nvPr/>
          </p:nvSpPr>
          <p:spPr bwMode="auto">
            <a:xfrm>
              <a:off x="3303" y="1694"/>
              <a:ext cx="228" cy="255"/>
            </a:xfrm>
            <a:custGeom>
              <a:avLst/>
              <a:gdLst>
                <a:gd name="T0" fmla="*/ 25 w 228"/>
                <a:gd name="T1" fmla="*/ 75 h 255"/>
                <a:gd name="T2" fmla="*/ 36 w 228"/>
                <a:gd name="T3" fmla="*/ 51 h 255"/>
                <a:gd name="T4" fmla="*/ 43 w 228"/>
                <a:gd name="T5" fmla="*/ 51 h 255"/>
                <a:gd name="T6" fmla="*/ 36 w 228"/>
                <a:gd name="T7" fmla="*/ 75 h 255"/>
                <a:gd name="T8" fmla="*/ 53 w 228"/>
                <a:gd name="T9" fmla="*/ 75 h 255"/>
                <a:gd name="T10" fmla="*/ 68 w 228"/>
                <a:gd name="T11" fmla="*/ 36 h 255"/>
                <a:gd name="T12" fmla="*/ 79 w 228"/>
                <a:gd name="T13" fmla="*/ 51 h 255"/>
                <a:gd name="T14" fmla="*/ 87 w 228"/>
                <a:gd name="T15" fmla="*/ 51 h 255"/>
                <a:gd name="T16" fmla="*/ 140 w 228"/>
                <a:gd name="T17" fmla="*/ 0 h 255"/>
                <a:gd name="T18" fmla="*/ 173 w 228"/>
                <a:gd name="T19" fmla="*/ 10 h 255"/>
                <a:gd name="T20" fmla="*/ 191 w 228"/>
                <a:gd name="T21" fmla="*/ 60 h 255"/>
                <a:gd name="T22" fmla="*/ 227 w 228"/>
                <a:gd name="T23" fmla="*/ 75 h 255"/>
                <a:gd name="T24" fmla="*/ 105 w 228"/>
                <a:gd name="T25" fmla="*/ 254 h 255"/>
                <a:gd name="T26" fmla="*/ 53 w 228"/>
                <a:gd name="T27" fmla="*/ 220 h 255"/>
                <a:gd name="T28" fmla="*/ 43 w 228"/>
                <a:gd name="T29" fmla="*/ 180 h 255"/>
                <a:gd name="T30" fmla="*/ 18 w 228"/>
                <a:gd name="T31" fmla="*/ 160 h 255"/>
                <a:gd name="T32" fmla="*/ 0 w 228"/>
                <a:gd name="T33" fmla="*/ 120 h 255"/>
                <a:gd name="T34" fmla="*/ 18 w 228"/>
                <a:gd name="T35" fmla="*/ 94 h 255"/>
                <a:gd name="T36" fmla="*/ 0 w 228"/>
                <a:gd name="T37" fmla="*/ 85 h 255"/>
                <a:gd name="T38" fmla="*/ 25 w 228"/>
                <a:gd name="T39" fmla="*/ 75 h 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8"/>
                <a:gd name="T61" fmla="*/ 0 h 255"/>
                <a:gd name="T62" fmla="*/ 228 w 228"/>
                <a:gd name="T63" fmla="*/ 255 h 2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8" h="255">
                  <a:moveTo>
                    <a:pt x="25" y="75"/>
                  </a:moveTo>
                  <a:lnTo>
                    <a:pt x="36" y="51"/>
                  </a:lnTo>
                  <a:lnTo>
                    <a:pt x="43" y="51"/>
                  </a:lnTo>
                  <a:lnTo>
                    <a:pt x="36" y="75"/>
                  </a:lnTo>
                  <a:lnTo>
                    <a:pt x="53" y="75"/>
                  </a:lnTo>
                  <a:lnTo>
                    <a:pt x="68" y="36"/>
                  </a:lnTo>
                  <a:lnTo>
                    <a:pt x="79" y="51"/>
                  </a:lnTo>
                  <a:lnTo>
                    <a:pt x="87" y="51"/>
                  </a:lnTo>
                  <a:lnTo>
                    <a:pt x="140" y="0"/>
                  </a:lnTo>
                  <a:lnTo>
                    <a:pt x="173" y="10"/>
                  </a:lnTo>
                  <a:lnTo>
                    <a:pt x="191" y="60"/>
                  </a:lnTo>
                  <a:lnTo>
                    <a:pt x="227" y="75"/>
                  </a:lnTo>
                  <a:lnTo>
                    <a:pt x="105" y="254"/>
                  </a:lnTo>
                  <a:lnTo>
                    <a:pt x="53" y="220"/>
                  </a:lnTo>
                  <a:lnTo>
                    <a:pt x="43" y="180"/>
                  </a:lnTo>
                  <a:lnTo>
                    <a:pt x="18" y="160"/>
                  </a:lnTo>
                  <a:lnTo>
                    <a:pt x="0" y="120"/>
                  </a:lnTo>
                  <a:lnTo>
                    <a:pt x="18" y="94"/>
                  </a:lnTo>
                  <a:lnTo>
                    <a:pt x="0" y="85"/>
                  </a:lnTo>
                  <a:lnTo>
                    <a:pt x="25" y="7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9" name="Freeform 67">
              <a:extLst>
                <a:ext uri="{FF2B5EF4-FFF2-40B4-BE49-F238E27FC236}">
                  <a16:creationId xmlns:a16="http://schemas.microsoft.com/office/drawing/2014/main" id="{0101F91B-E25B-4722-BFAB-47FAE8A11304}"/>
                </a:ext>
              </a:extLst>
            </p:cNvPr>
            <p:cNvSpPr>
              <a:spLocks/>
            </p:cNvSpPr>
            <p:nvPr/>
          </p:nvSpPr>
          <p:spPr bwMode="auto">
            <a:xfrm>
              <a:off x="4192" y="1854"/>
              <a:ext cx="261" cy="334"/>
            </a:xfrm>
            <a:custGeom>
              <a:avLst/>
              <a:gdLst>
                <a:gd name="T0" fmla="*/ 225 w 261"/>
                <a:gd name="T1" fmla="*/ 85 h 334"/>
                <a:gd name="T2" fmla="*/ 225 w 261"/>
                <a:gd name="T3" fmla="*/ 104 h 334"/>
                <a:gd name="T4" fmla="*/ 242 w 261"/>
                <a:gd name="T5" fmla="*/ 130 h 334"/>
                <a:gd name="T6" fmla="*/ 207 w 261"/>
                <a:gd name="T7" fmla="*/ 154 h 334"/>
                <a:gd name="T8" fmla="*/ 175 w 261"/>
                <a:gd name="T9" fmla="*/ 143 h 334"/>
                <a:gd name="T10" fmla="*/ 183 w 261"/>
                <a:gd name="T11" fmla="*/ 203 h 334"/>
                <a:gd name="T12" fmla="*/ 132 w 261"/>
                <a:gd name="T13" fmla="*/ 273 h 334"/>
                <a:gd name="T14" fmla="*/ 54 w 261"/>
                <a:gd name="T15" fmla="*/ 333 h 334"/>
                <a:gd name="T16" fmla="*/ 36 w 261"/>
                <a:gd name="T17" fmla="*/ 229 h 334"/>
                <a:gd name="T18" fmla="*/ 0 w 261"/>
                <a:gd name="T19" fmla="*/ 203 h 334"/>
                <a:gd name="T20" fmla="*/ 0 w 261"/>
                <a:gd name="T21" fmla="*/ 60 h 334"/>
                <a:gd name="T22" fmla="*/ 18 w 261"/>
                <a:gd name="T23" fmla="*/ 44 h 334"/>
                <a:gd name="T24" fmla="*/ 71 w 261"/>
                <a:gd name="T25" fmla="*/ 34 h 334"/>
                <a:gd name="T26" fmla="*/ 86 w 261"/>
                <a:gd name="T27" fmla="*/ 60 h 334"/>
                <a:gd name="T28" fmla="*/ 114 w 261"/>
                <a:gd name="T29" fmla="*/ 60 h 334"/>
                <a:gd name="T30" fmla="*/ 121 w 261"/>
                <a:gd name="T31" fmla="*/ 34 h 334"/>
                <a:gd name="T32" fmla="*/ 147 w 261"/>
                <a:gd name="T33" fmla="*/ 34 h 334"/>
                <a:gd name="T34" fmla="*/ 183 w 261"/>
                <a:gd name="T35" fmla="*/ 10 h 334"/>
                <a:gd name="T36" fmla="*/ 200 w 261"/>
                <a:gd name="T37" fmla="*/ 10 h 334"/>
                <a:gd name="T38" fmla="*/ 207 w 261"/>
                <a:gd name="T39" fmla="*/ 0 h 334"/>
                <a:gd name="T40" fmla="*/ 225 w 261"/>
                <a:gd name="T41" fmla="*/ 34 h 334"/>
                <a:gd name="T42" fmla="*/ 260 w 261"/>
                <a:gd name="T43" fmla="*/ 60 h 334"/>
                <a:gd name="T44" fmla="*/ 225 w 261"/>
                <a:gd name="T45" fmla="*/ 85 h 3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
                <a:gd name="T70" fmla="*/ 0 h 334"/>
                <a:gd name="T71" fmla="*/ 261 w 261"/>
                <a:gd name="T72" fmla="*/ 334 h 3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 h="334">
                  <a:moveTo>
                    <a:pt x="225" y="85"/>
                  </a:moveTo>
                  <a:lnTo>
                    <a:pt x="225" y="104"/>
                  </a:lnTo>
                  <a:lnTo>
                    <a:pt x="242" y="130"/>
                  </a:lnTo>
                  <a:lnTo>
                    <a:pt x="207" y="154"/>
                  </a:lnTo>
                  <a:lnTo>
                    <a:pt x="175" y="143"/>
                  </a:lnTo>
                  <a:lnTo>
                    <a:pt x="183" y="203"/>
                  </a:lnTo>
                  <a:lnTo>
                    <a:pt x="132" y="273"/>
                  </a:lnTo>
                  <a:lnTo>
                    <a:pt x="54" y="333"/>
                  </a:lnTo>
                  <a:lnTo>
                    <a:pt x="36" y="229"/>
                  </a:lnTo>
                  <a:lnTo>
                    <a:pt x="0" y="203"/>
                  </a:lnTo>
                  <a:lnTo>
                    <a:pt x="0" y="60"/>
                  </a:lnTo>
                  <a:lnTo>
                    <a:pt x="18" y="44"/>
                  </a:lnTo>
                  <a:lnTo>
                    <a:pt x="71" y="34"/>
                  </a:lnTo>
                  <a:lnTo>
                    <a:pt x="86" y="60"/>
                  </a:lnTo>
                  <a:lnTo>
                    <a:pt x="114" y="60"/>
                  </a:lnTo>
                  <a:lnTo>
                    <a:pt x="121" y="34"/>
                  </a:lnTo>
                  <a:lnTo>
                    <a:pt x="147" y="34"/>
                  </a:lnTo>
                  <a:lnTo>
                    <a:pt x="183" y="10"/>
                  </a:lnTo>
                  <a:lnTo>
                    <a:pt x="200" y="10"/>
                  </a:lnTo>
                  <a:lnTo>
                    <a:pt x="207" y="0"/>
                  </a:lnTo>
                  <a:lnTo>
                    <a:pt x="225" y="34"/>
                  </a:lnTo>
                  <a:lnTo>
                    <a:pt x="260" y="60"/>
                  </a:lnTo>
                  <a:lnTo>
                    <a:pt x="225" y="8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0" name="Freeform 68">
              <a:extLst>
                <a:ext uri="{FF2B5EF4-FFF2-40B4-BE49-F238E27FC236}">
                  <a16:creationId xmlns:a16="http://schemas.microsoft.com/office/drawing/2014/main" id="{8099436E-204C-4287-9A65-E03789DCBFBE}"/>
                </a:ext>
              </a:extLst>
            </p:cNvPr>
            <p:cNvSpPr>
              <a:spLocks/>
            </p:cNvSpPr>
            <p:nvPr/>
          </p:nvSpPr>
          <p:spPr bwMode="auto">
            <a:xfrm>
              <a:off x="2042" y="1744"/>
              <a:ext cx="339" cy="121"/>
            </a:xfrm>
            <a:custGeom>
              <a:avLst/>
              <a:gdLst>
                <a:gd name="T0" fmla="*/ 338 w 339"/>
                <a:gd name="T1" fmla="*/ 10 h 121"/>
                <a:gd name="T2" fmla="*/ 338 w 339"/>
                <a:gd name="T3" fmla="*/ 25 h 121"/>
                <a:gd name="T4" fmla="*/ 338 w 339"/>
                <a:gd name="T5" fmla="*/ 34 h 121"/>
                <a:gd name="T6" fmla="*/ 338 w 339"/>
                <a:gd name="T7" fmla="*/ 120 h 121"/>
                <a:gd name="T8" fmla="*/ 43 w 339"/>
                <a:gd name="T9" fmla="*/ 120 h 121"/>
                <a:gd name="T10" fmla="*/ 18 w 339"/>
                <a:gd name="T11" fmla="*/ 0 h 121"/>
                <a:gd name="T12" fmla="*/ 0 w 339"/>
                <a:gd name="T13" fmla="*/ 0 h 121"/>
                <a:gd name="T14" fmla="*/ 338 w 339"/>
                <a:gd name="T15" fmla="*/ 10 h 121"/>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21"/>
                <a:gd name="T26" fmla="*/ 339 w 339"/>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21">
                  <a:moveTo>
                    <a:pt x="338" y="10"/>
                  </a:moveTo>
                  <a:lnTo>
                    <a:pt x="338" y="25"/>
                  </a:lnTo>
                  <a:lnTo>
                    <a:pt x="338" y="34"/>
                  </a:lnTo>
                  <a:lnTo>
                    <a:pt x="338" y="120"/>
                  </a:lnTo>
                  <a:lnTo>
                    <a:pt x="43" y="120"/>
                  </a:lnTo>
                  <a:lnTo>
                    <a:pt x="18" y="0"/>
                  </a:lnTo>
                  <a:lnTo>
                    <a:pt x="0" y="0"/>
                  </a:lnTo>
                  <a:lnTo>
                    <a:pt x="338"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1" name="Freeform 69">
              <a:extLst>
                <a:ext uri="{FF2B5EF4-FFF2-40B4-BE49-F238E27FC236}">
                  <a16:creationId xmlns:a16="http://schemas.microsoft.com/office/drawing/2014/main" id="{FC3BC371-BB2F-4573-9886-D494DE283361}"/>
                </a:ext>
              </a:extLst>
            </p:cNvPr>
            <p:cNvSpPr>
              <a:spLocks/>
            </p:cNvSpPr>
            <p:nvPr/>
          </p:nvSpPr>
          <p:spPr bwMode="auto">
            <a:xfrm>
              <a:off x="1596" y="1429"/>
              <a:ext cx="281" cy="342"/>
            </a:xfrm>
            <a:custGeom>
              <a:avLst/>
              <a:gdLst>
                <a:gd name="T0" fmla="*/ 208 w 281"/>
                <a:gd name="T1" fmla="*/ 0 h 342"/>
                <a:gd name="T2" fmla="*/ 226 w 281"/>
                <a:gd name="T3" fmla="*/ 61 h 342"/>
                <a:gd name="T4" fmla="*/ 219 w 281"/>
                <a:gd name="T5" fmla="*/ 85 h 342"/>
                <a:gd name="T6" fmla="*/ 183 w 281"/>
                <a:gd name="T7" fmla="*/ 121 h 342"/>
                <a:gd name="T8" fmla="*/ 252 w 281"/>
                <a:gd name="T9" fmla="*/ 195 h 342"/>
                <a:gd name="T10" fmla="*/ 280 w 281"/>
                <a:gd name="T11" fmla="*/ 301 h 342"/>
                <a:gd name="T12" fmla="*/ 262 w 281"/>
                <a:gd name="T13" fmla="*/ 326 h 342"/>
                <a:gd name="T14" fmla="*/ 191 w 281"/>
                <a:gd name="T15" fmla="*/ 341 h 342"/>
                <a:gd name="T16" fmla="*/ 176 w 281"/>
                <a:gd name="T17" fmla="*/ 326 h 342"/>
                <a:gd name="T18" fmla="*/ 157 w 281"/>
                <a:gd name="T19" fmla="*/ 341 h 342"/>
                <a:gd name="T20" fmla="*/ 68 w 281"/>
                <a:gd name="T21" fmla="*/ 341 h 342"/>
                <a:gd name="T22" fmla="*/ 0 w 281"/>
                <a:gd name="T23" fmla="*/ 292 h 342"/>
                <a:gd name="T24" fmla="*/ 18 w 281"/>
                <a:gd name="T25" fmla="*/ 265 h 342"/>
                <a:gd name="T26" fmla="*/ 0 w 281"/>
                <a:gd name="T27" fmla="*/ 216 h 342"/>
                <a:gd name="T28" fmla="*/ 18 w 281"/>
                <a:gd name="T29" fmla="*/ 195 h 342"/>
                <a:gd name="T30" fmla="*/ 25 w 281"/>
                <a:gd name="T31" fmla="*/ 205 h 342"/>
                <a:gd name="T32" fmla="*/ 61 w 281"/>
                <a:gd name="T33" fmla="*/ 171 h 342"/>
                <a:gd name="T34" fmla="*/ 97 w 281"/>
                <a:gd name="T35" fmla="*/ 95 h 342"/>
                <a:gd name="T36" fmla="*/ 122 w 281"/>
                <a:gd name="T37" fmla="*/ 70 h 342"/>
                <a:gd name="T38" fmla="*/ 157 w 281"/>
                <a:gd name="T39" fmla="*/ 70 h 342"/>
                <a:gd name="T40" fmla="*/ 157 w 281"/>
                <a:gd name="T41" fmla="*/ 45 h 342"/>
                <a:gd name="T42" fmla="*/ 176 w 281"/>
                <a:gd name="T43" fmla="*/ 61 h 342"/>
                <a:gd name="T44" fmla="*/ 183 w 281"/>
                <a:gd name="T45" fmla="*/ 25 h 342"/>
                <a:gd name="T46" fmla="*/ 208 w 281"/>
                <a:gd name="T47" fmla="*/ 0 h 3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342"/>
                <a:gd name="T74" fmla="*/ 281 w 281"/>
                <a:gd name="T75" fmla="*/ 342 h 3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342">
                  <a:moveTo>
                    <a:pt x="208" y="0"/>
                  </a:moveTo>
                  <a:lnTo>
                    <a:pt x="226" y="61"/>
                  </a:lnTo>
                  <a:lnTo>
                    <a:pt x="219" y="85"/>
                  </a:lnTo>
                  <a:lnTo>
                    <a:pt x="183" y="121"/>
                  </a:lnTo>
                  <a:lnTo>
                    <a:pt x="252" y="195"/>
                  </a:lnTo>
                  <a:lnTo>
                    <a:pt x="280" y="301"/>
                  </a:lnTo>
                  <a:lnTo>
                    <a:pt x="262" y="326"/>
                  </a:lnTo>
                  <a:lnTo>
                    <a:pt x="191" y="341"/>
                  </a:lnTo>
                  <a:lnTo>
                    <a:pt x="176" y="326"/>
                  </a:lnTo>
                  <a:lnTo>
                    <a:pt x="157" y="341"/>
                  </a:lnTo>
                  <a:lnTo>
                    <a:pt x="68" y="341"/>
                  </a:lnTo>
                  <a:lnTo>
                    <a:pt x="0" y="292"/>
                  </a:lnTo>
                  <a:lnTo>
                    <a:pt x="18" y="265"/>
                  </a:lnTo>
                  <a:lnTo>
                    <a:pt x="0" y="216"/>
                  </a:lnTo>
                  <a:lnTo>
                    <a:pt x="18" y="195"/>
                  </a:lnTo>
                  <a:lnTo>
                    <a:pt x="25" y="205"/>
                  </a:lnTo>
                  <a:lnTo>
                    <a:pt x="61" y="171"/>
                  </a:lnTo>
                  <a:lnTo>
                    <a:pt x="97" y="95"/>
                  </a:lnTo>
                  <a:lnTo>
                    <a:pt x="122" y="70"/>
                  </a:lnTo>
                  <a:lnTo>
                    <a:pt x="157" y="70"/>
                  </a:lnTo>
                  <a:lnTo>
                    <a:pt x="157" y="45"/>
                  </a:lnTo>
                  <a:lnTo>
                    <a:pt x="176" y="61"/>
                  </a:lnTo>
                  <a:lnTo>
                    <a:pt x="183" y="25"/>
                  </a:lnTo>
                  <a:lnTo>
                    <a:pt x="208" y="0"/>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2" name="Freeform 70">
              <a:extLst>
                <a:ext uri="{FF2B5EF4-FFF2-40B4-BE49-F238E27FC236}">
                  <a16:creationId xmlns:a16="http://schemas.microsoft.com/office/drawing/2014/main" id="{51FD49EB-D410-487C-9149-278558D7F44F}"/>
                </a:ext>
              </a:extLst>
            </p:cNvPr>
            <p:cNvSpPr>
              <a:spLocks/>
            </p:cNvSpPr>
            <p:nvPr/>
          </p:nvSpPr>
          <p:spPr bwMode="auto">
            <a:xfrm>
              <a:off x="759" y="1923"/>
              <a:ext cx="367" cy="281"/>
            </a:xfrm>
            <a:custGeom>
              <a:avLst/>
              <a:gdLst>
                <a:gd name="T0" fmla="*/ 150 w 367"/>
                <a:gd name="T1" fmla="*/ 280 h 281"/>
                <a:gd name="T2" fmla="*/ 122 w 367"/>
                <a:gd name="T3" fmla="*/ 265 h 281"/>
                <a:gd name="T4" fmla="*/ 54 w 367"/>
                <a:gd name="T5" fmla="*/ 144 h 281"/>
                <a:gd name="T6" fmla="*/ 11 w 367"/>
                <a:gd name="T7" fmla="*/ 161 h 281"/>
                <a:gd name="T8" fmla="*/ 0 w 367"/>
                <a:gd name="T9" fmla="*/ 144 h 281"/>
                <a:gd name="T10" fmla="*/ 18 w 367"/>
                <a:gd name="T11" fmla="*/ 110 h 281"/>
                <a:gd name="T12" fmla="*/ 11 w 367"/>
                <a:gd name="T13" fmla="*/ 110 h 281"/>
                <a:gd name="T14" fmla="*/ 28 w 367"/>
                <a:gd name="T15" fmla="*/ 85 h 281"/>
                <a:gd name="T16" fmla="*/ 18 w 367"/>
                <a:gd name="T17" fmla="*/ 60 h 281"/>
                <a:gd name="T18" fmla="*/ 36 w 367"/>
                <a:gd name="T19" fmla="*/ 51 h 281"/>
                <a:gd name="T20" fmla="*/ 150 w 367"/>
                <a:gd name="T21" fmla="*/ 25 h 281"/>
                <a:gd name="T22" fmla="*/ 158 w 367"/>
                <a:gd name="T23" fmla="*/ 34 h 281"/>
                <a:gd name="T24" fmla="*/ 176 w 367"/>
                <a:gd name="T25" fmla="*/ 15 h 281"/>
                <a:gd name="T26" fmla="*/ 226 w 367"/>
                <a:gd name="T27" fmla="*/ 0 h 281"/>
                <a:gd name="T28" fmla="*/ 262 w 367"/>
                <a:gd name="T29" fmla="*/ 85 h 281"/>
                <a:gd name="T30" fmla="*/ 297 w 367"/>
                <a:gd name="T31" fmla="*/ 85 h 281"/>
                <a:gd name="T32" fmla="*/ 297 w 367"/>
                <a:gd name="T33" fmla="*/ 135 h 281"/>
                <a:gd name="T34" fmla="*/ 340 w 367"/>
                <a:gd name="T35" fmla="*/ 195 h 281"/>
                <a:gd name="T36" fmla="*/ 334 w 367"/>
                <a:gd name="T37" fmla="*/ 220 h 281"/>
                <a:gd name="T38" fmla="*/ 366 w 367"/>
                <a:gd name="T39" fmla="*/ 265 h 281"/>
                <a:gd name="T40" fmla="*/ 150 w 367"/>
                <a:gd name="T41" fmla="*/ 280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7"/>
                <a:gd name="T64" fmla="*/ 0 h 281"/>
                <a:gd name="T65" fmla="*/ 367 w 367"/>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7" h="281">
                  <a:moveTo>
                    <a:pt x="150" y="280"/>
                  </a:moveTo>
                  <a:lnTo>
                    <a:pt x="122" y="265"/>
                  </a:lnTo>
                  <a:lnTo>
                    <a:pt x="54" y="144"/>
                  </a:lnTo>
                  <a:lnTo>
                    <a:pt x="11" y="161"/>
                  </a:lnTo>
                  <a:lnTo>
                    <a:pt x="0" y="144"/>
                  </a:lnTo>
                  <a:lnTo>
                    <a:pt x="18" y="110"/>
                  </a:lnTo>
                  <a:lnTo>
                    <a:pt x="11" y="110"/>
                  </a:lnTo>
                  <a:lnTo>
                    <a:pt x="28" y="85"/>
                  </a:lnTo>
                  <a:lnTo>
                    <a:pt x="18" y="60"/>
                  </a:lnTo>
                  <a:lnTo>
                    <a:pt x="36" y="51"/>
                  </a:lnTo>
                  <a:lnTo>
                    <a:pt x="150" y="25"/>
                  </a:lnTo>
                  <a:lnTo>
                    <a:pt x="158" y="34"/>
                  </a:lnTo>
                  <a:lnTo>
                    <a:pt x="176" y="15"/>
                  </a:lnTo>
                  <a:lnTo>
                    <a:pt x="226" y="0"/>
                  </a:lnTo>
                  <a:lnTo>
                    <a:pt x="262" y="85"/>
                  </a:lnTo>
                  <a:lnTo>
                    <a:pt x="297" y="85"/>
                  </a:lnTo>
                  <a:lnTo>
                    <a:pt x="297" y="135"/>
                  </a:lnTo>
                  <a:lnTo>
                    <a:pt x="340" y="195"/>
                  </a:lnTo>
                  <a:lnTo>
                    <a:pt x="334" y="220"/>
                  </a:lnTo>
                  <a:lnTo>
                    <a:pt x="366" y="265"/>
                  </a:lnTo>
                  <a:lnTo>
                    <a:pt x="150" y="28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3" name="Freeform 71">
              <a:extLst>
                <a:ext uri="{FF2B5EF4-FFF2-40B4-BE49-F238E27FC236}">
                  <a16:creationId xmlns:a16="http://schemas.microsoft.com/office/drawing/2014/main" id="{6E15D58F-F55A-4B28-9B81-8C4CADDA9A1A}"/>
                </a:ext>
              </a:extLst>
            </p:cNvPr>
            <p:cNvSpPr>
              <a:spLocks/>
            </p:cNvSpPr>
            <p:nvPr/>
          </p:nvSpPr>
          <p:spPr bwMode="auto">
            <a:xfrm>
              <a:off x="1212" y="1330"/>
              <a:ext cx="325" cy="315"/>
            </a:xfrm>
            <a:custGeom>
              <a:avLst/>
              <a:gdLst>
                <a:gd name="T0" fmla="*/ 35 w 325"/>
                <a:gd name="T1" fmla="*/ 160 h 315"/>
                <a:gd name="T2" fmla="*/ 18 w 325"/>
                <a:gd name="T3" fmla="*/ 124 h 315"/>
                <a:gd name="T4" fmla="*/ 54 w 325"/>
                <a:gd name="T5" fmla="*/ 100 h 315"/>
                <a:gd name="T6" fmla="*/ 91 w 325"/>
                <a:gd name="T7" fmla="*/ 124 h 315"/>
                <a:gd name="T8" fmla="*/ 108 w 325"/>
                <a:gd name="T9" fmla="*/ 51 h 315"/>
                <a:gd name="T10" fmla="*/ 169 w 325"/>
                <a:gd name="T11" fmla="*/ 15 h 315"/>
                <a:gd name="T12" fmla="*/ 194 w 325"/>
                <a:gd name="T13" fmla="*/ 0 h 315"/>
                <a:gd name="T14" fmla="*/ 213 w 325"/>
                <a:gd name="T15" fmla="*/ 25 h 315"/>
                <a:gd name="T16" fmla="*/ 202 w 325"/>
                <a:gd name="T17" fmla="*/ 51 h 315"/>
                <a:gd name="T18" fmla="*/ 213 w 325"/>
                <a:gd name="T19" fmla="*/ 85 h 315"/>
                <a:gd name="T20" fmla="*/ 227 w 325"/>
                <a:gd name="T21" fmla="*/ 100 h 315"/>
                <a:gd name="T22" fmla="*/ 263 w 325"/>
                <a:gd name="T23" fmla="*/ 75 h 315"/>
                <a:gd name="T24" fmla="*/ 281 w 325"/>
                <a:gd name="T25" fmla="*/ 100 h 315"/>
                <a:gd name="T26" fmla="*/ 274 w 325"/>
                <a:gd name="T27" fmla="*/ 124 h 315"/>
                <a:gd name="T28" fmla="*/ 298 w 325"/>
                <a:gd name="T29" fmla="*/ 145 h 315"/>
                <a:gd name="T30" fmla="*/ 324 w 325"/>
                <a:gd name="T31" fmla="*/ 209 h 315"/>
                <a:gd name="T32" fmla="*/ 281 w 325"/>
                <a:gd name="T33" fmla="*/ 220 h 315"/>
                <a:gd name="T34" fmla="*/ 263 w 325"/>
                <a:gd name="T35" fmla="*/ 220 h 315"/>
                <a:gd name="T36" fmla="*/ 169 w 325"/>
                <a:gd name="T37" fmla="*/ 279 h 315"/>
                <a:gd name="T38" fmla="*/ 152 w 325"/>
                <a:gd name="T39" fmla="*/ 269 h 315"/>
                <a:gd name="T40" fmla="*/ 141 w 325"/>
                <a:gd name="T41" fmla="*/ 294 h 315"/>
                <a:gd name="T42" fmla="*/ 134 w 325"/>
                <a:gd name="T43" fmla="*/ 279 h 315"/>
                <a:gd name="T44" fmla="*/ 91 w 325"/>
                <a:gd name="T45" fmla="*/ 314 h 315"/>
                <a:gd name="T46" fmla="*/ 61 w 325"/>
                <a:gd name="T47" fmla="*/ 294 h 315"/>
                <a:gd name="T48" fmla="*/ 47 w 325"/>
                <a:gd name="T49" fmla="*/ 314 h 315"/>
                <a:gd name="T50" fmla="*/ 29 w 325"/>
                <a:gd name="T51" fmla="*/ 269 h 315"/>
                <a:gd name="T52" fmla="*/ 0 w 325"/>
                <a:gd name="T53" fmla="*/ 269 h 315"/>
                <a:gd name="T54" fmla="*/ 0 w 325"/>
                <a:gd name="T55" fmla="*/ 220 h 315"/>
                <a:gd name="T56" fmla="*/ 35 w 325"/>
                <a:gd name="T57" fmla="*/ 160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5"/>
                <a:gd name="T88" fmla="*/ 0 h 315"/>
                <a:gd name="T89" fmla="*/ 325 w 325"/>
                <a:gd name="T90" fmla="*/ 315 h 3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5" h="315">
                  <a:moveTo>
                    <a:pt x="35" y="160"/>
                  </a:moveTo>
                  <a:lnTo>
                    <a:pt x="18" y="124"/>
                  </a:lnTo>
                  <a:lnTo>
                    <a:pt x="54" y="100"/>
                  </a:lnTo>
                  <a:lnTo>
                    <a:pt x="91" y="124"/>
                  </a:lnTo>
                  <a:lnTo>
                    <a:pt x="108" y="51"/>
                  </a:lnTo>
                  <a:lnTo>
                    <a:pt x="169" y="15"/>
                  </a:lnTo>
                  <a:lnTo>
                    <a:pt x="194" y="0"/>
                  </a:lnTo>
                  <a:lnTo>
                    <a:pt x="213" y="25"/>
                  </a:lnTo>
                  <a:lnTo>
                    <a:pt x="202" y="51"/>
                  </a:lnTo>
                  <a:lnTo>
                    <a:pt x="213" y="85"/>
                  </a:lnTo>
                  <a:lnTo>
                    <a:pt x="227" y="100"/>
                  </a:lnTo>
                  <a:lnTo>
                    <a:pt x="263" y="75"/>
                  </a:lnTo>
                  <a:lnTo>
                    <a:pt x="281" y="100"/>
                  </a:lnTo>
                  <a:lnTo>
                    <a:pt x="274" y="124"/>
                  </a:lnTo>
                  <a:lnTo>
                    <a:pt x="298" y="145"/>
                  </a:lnTo>
                  <a:lnTo>
                    <a:pt x="324" y="209"/>
                  </a:lnTo>
                  <a:lnTo>
                    <a:pt x="281" y="220"/>
                  </a:lnTo>
                  <a:lnTo>
                    <a:pt x="263" y="220"/>
                  </a:lnTo>
                  <a:lnTo>
                    <a:pt x="169" y="279"/>
                  </a:lnTo>
                  <a:lnTo>
                    <a:pt x="152" y="269"/>
                  </a:lnTo>
                  <a:lnTo>
                    <a:pt x="141" y="294"/>
                  </a:lnTo>
                  <a:lnTo>
                    <a:pt x="134" y="279"/>
                  </a:lnTo>
                  <a:lnTo>
                    <a:pt x="91" y="314"/>
                  </a:lnTo>
                  <a:lnTo>
                    <a:pt x="61" y="294"/>
                  </a:lnTo>
                  <a:lnTo>
                    <a:pt x="47" y="314"/>
                  </a:lnTo>
                  <a:lnTo>
                    <a:pt x="29" y="269"/>
                  </a:lnTo>
                  <a:lnTo>
                    <a:pt x="0" y="269"/>
                  </a:lnTo>
                  <a:lnTo>
                    <a:pt x="0" y="220"/>
                  </a:lnTo>
                  <a:lnTo>
                    <a:pt x="35" y="16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4" name="Freeform 72">
              <a:extLst>
                <a:ext uri="{FF2B5EF4-FFF2-40B4-BE49-F238E27FC236}">
                  <a16:creationId xmlns:a16="http://schemas.microsoft.com/office/drawing/2014/main" id="{36E74E33-2DAC-47CA-BCDC-B342C1E9DA4C}"/>
                </a:ext>
              </a:extLst>
            </p:cNvPr>
            <p:cNvSpPr>
              <a:spLocks/>
            </p:cNvSpPr>
            <p:nvPr/>
          </p:nvSpPr>
          <p:spPr bwMode="auto">
            <a:xfrm>
              <a:off x="4436" y="1330"/>
              <a:ext cx="374" cy="340"/>
            </a:xfrm>
            <a:custGeom>
              <a:avLst/>
              <a:gdLst>
                <a:gd name="T0" fmla="*/ 251 w 374"/>
                <a:gd name="T1" fmla="*/ 339 h 340"/>
                <a:gd name="T2" fmla="*/ 140 w 374"/>
                <a:gd name="T3" fmla="*/ 269 h 340"/>
                <a:gd name="T4" fmla="*/ 116 w 374"/>
                <a:gd name="T5" fmla="*/ 245 h 340"/>
                <a:gd name="T6" fmla="*/ 86 w 374"/>
                <a:gd name="T7" fmla="*/ 245 h 340"/>
                <a:gd name="T8" fmla="*/ 86 w 374"/>
                <a:gd name="T9" fmla="*/ 230 h 340"/>
                <a:gd name="T10" fmla="*/ 36 w 374"/>
                <a:gd name="T11" fmla="*/ 209 h 340"/>
                <a:gd name="T12" fmla="*/ 36 w 374"/>
                <a:gd name="T13" fmla="*/ 124 h 340"/>
                <a:gd name="T14" fmla="*/ 18 w 374"/>
                <a:gd name="T15" fmla="*/ 100 h 340"/>
                <a:gd name="T16" fmla="*/ 0 w 374"/>
                <a:gd name="T17" fmla="*/ 51 h 340"/>
                <a:gd name="T18" fmla="*/ 54 w 374"/>
                <a:gd name="T19" fmla="*/ 0 h 340"/>
                <a:gd name="T20" fmla="*/ 54 w 374"/>
                <a:gd name="T21" fmla="*/ 15 h 340"/>
                <a:gd name="T22" fmla="*/ 123 w 374"/>
                <a:gd name="T23" fmla="*/ 51 h 340"/>
                <a:gd name="T24" fmla="*/ 130 w 374"/>
                <a:gd name="T25" fmla="*/ 109 h 340"/>
                <a:gd name="T26" fmla="*/ 158 w 374"/>
                <a:gd name="T27" fmla="*/ 100 h 340"/>
                <a:gd name="T28" fmla="*/ 165 w 374"/>
                <a:gd name="T29" fmla="*/ 124 h 340"/>
                <a:gd name="T30" fmla="*/ 173 w 374"/>
                <a:gd name="T31" fmla="*/ 109 h 340"/>
                <a:gd name="T32" fmla="*/ 184 w 374"/>
                <a:gd name="T33" fmla="*/ 124 h 340"/>
                <a:gd name="T34" fmla="*/ 208 w 374"/>
                <a:gd name="T35" fmla="*/ 100 h 340"/>
                <a:gd name="T36" fmla="*/ 227 w 374"/>
                <a:gd name="T37" fmla="*/ 109 h 340"/>
                <a:gd name="T38" fmla="*/ 208 w 374"/>
                <a:gd name="T39" fmla="*/ 170 h 340"/>
                <a:gd name="T40" fmla="*/ 244 w 374"/>
                <a:gd name="T41" fmla="*/ 170 h 340"/>
                <a:gd name="T42" fmla="*/ 269 w 374"/>
                <a:gd name="T43" fmla="*/ 134 h 340"/>
                <a:gd name="T44" fmla="*/ 280 w 374"/>
                <a:gd name="T45" fmla="*/ 145 h 340"/>
                <a:gd name="T46" fmla="*/ 305 w 374"/>
                <a:gd name="T47" fmla="*/ 209 h 340"/>
                <a:gd name="T48" fmla="*/ 330 w 374"/>
                <a:gd name="T49" fmla="*/ 170 h 340"/>
                <a:gd name="T50" fmla="*/ 341 w 374"/>
                <a:gd name="T51" fmla="*/ 145 h 340"/>
                <a:gd name="T52" fmla="*/ 373 w 374"/>
                <a:gd name="T53" fmla="*/ 170 h 340"/>
                <a:gd name="T54" fmla="*/ 330 w 374"/>
                <a:gd name="T55" fmla="*/ 294 h 340"/>
                <a:gd name="T56" fmla="*/ 251 w 374"/>
                <a:gd name="T57" fmla="*/ 339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4"/>
                <a:gd name="T88" fmla="*/ 0 h 340"/>
                <a:gd name="T89" fmla="*/ 374 w 374"/>
                <a:gd name="T90" fmla="*/ 340 h 3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4" h="340">
                  <a:moveTo>
                    <a:pt x="251" y="339"/>
                  </a:moveTo>
                  <a:lnTo>
                    <a:pt x="140" y="269"/>
                  </a:lnTo>
                  <a:lnTo>
                    <a:pt x="116" y="245"/>
                  </a:lnTo>
                  <a:lnTo>
                    <a:pt x="86" y="245"/>
                  </a:lnTo>
                  <a:lnTo>
                    <a:pt x="86" y="230"/>
                  </a:lnTo>
                  <a:lnTo>
                    <a:pt x="36" y="209"/>
                  </a:lnTo>
                  <a:lnTo>
                    <a:pt x="36" y="124"/>
                  </a:lnTo>
                  <a:lnTo>
                    <a:pt x="18" y="100"/>
                  </a:lnTo>
                  <a:lnTo>
                    <a:pt x="0" y="51"/>
                  </a:lnTo>
                  <a:lnTo>
                    <a:pt x="54" y="0"/>
                  </a:lnTo>
                  <a:lnTo>
                    <a:pt x="54" y="15"/>
                  </a:lnTo>
                  <a:lnTo>
                    <a:pt x="123" y="51"/>
                  </a:lnTo>
                  <a:lnTo>
                    <a:pt x="130" y="109"/>
                  </a:lnTo>
                  <a:lnTo>
                    <a:pt x="158" y="100"/>
                  </a:lnTo>
                  <a:lnTo>
                    <a:pt x="165" y="124"/>
                  </a:lnTo>
                  <a:lnTo>
                    <a:pt x="173" y="109"/>
                  </a:lnTo>
                  <a:lnTo>
                    <a:pt x="184" y="124"/>
                  </a:lnTo>
                  <a:lnTo>
                    <a:pt x="208" y="100"/>
                  </a:lnTo>
                  <a:lnTo>
                    <a:pt x="227" y="109"/>
                  </a:lnTo>
                  <a:lnTo>
                    <a:pt x="208" y="170"/>
                  </a:lnTo>
                  <a:lnTo>
                    <a:pt x="244" y="170"/>
                  </a:lnTo>
                  <a:lnTo>
                    <a:pt x="269" y="134"/>
                  </a:lnTo>
                  <a:lnTo>
                    <a:pt x="280" y="145"/>
                  </a:lnTo>
                  <a:lnTo>
                    <a:pt x="305" y="209"/>
                  </a:lnTo>
                  <a:lnTo>
                    <a:pt x="330" y="170"/>
                  </a:lnTo>
                  <a:lnTo>
                    <a:pt x="341" y="145"/>
                  </a:lnTo>
                  <a:lnTo>
                    <a:pt x="373" y="170"/>
                  </a:lnTo>
                  <a:lnTo>
                    <a:pt x="330" y="294"/>
                  </a:lnTo>
                  <a:lnTo>
                    <a:pt x="251"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5" name="Freeform 73">
              <a:extLst>
                <a:ext uri="{FF2B5EF4-FFF2-40B4-BE49-F238E27FC236}">
                  <a16:creationId xmlns:a16="http://schemas.microsoft.com/office/drawing/2014/main" id="{68AAD384-7478-453E-86FA-6ECB0CC55F76}"/>
                </a:ext>
              </a:extLst>
            </p:cNvPr>
            <p:cNvSpPr>
              <a:spLocks/>
            </p:cNvSpPr>
            <p:nvPr/>
          </p:nvSpPr>
          <p:spPr bwMode="auto">
            <a:xfrm>
              <a:off x="2318" y="1779"/>
              <a:ext cx="290" cy="409"/>
            </a:xfrm>
            <a:custGeom>
              <a:avLst/>
              <a:gdLst>
                <a:gd name="T0" fmla="*/ 72 w 290"/>
                <a:gd name="T1" fmla="*/ 323 h 409"/>
                <a:gd name="T2" fmla="*/ 11 w 290"/>
                <a:gd name="T3" fmla="*/ 373 h 409"/>
                <a:gd name="T4" fmla="*/ 0 w 290"/>
                <a:gd name="T5" fmla="*/ 348 h 409"/>
                <a:gd name="T6" fmla="*/ 11 w 290"/>
                <a:gd name="T7" fmla="*/ 323 h 409"/>
                <a:gd name="T8" fmla="*/ 0 w 290"/>
                <a:gd name="T9" fmla="*/ 304 h 409"/>
                <a:gd name="T10" fmla="*/ 11 w 290"/>
                <a:gd name="T11" fmla="*/ 304 h 409"/>
                <a:gd name="T12" fmla="*/ 26 w 290"/>
                <a:gd name="T13" fmla="*/ 278 h 409"/>
                <a:gd name="T14" fmla="*/ 26 w 290"/>
                <a:gd name="T15" fmla="*/ 205 h 409"/>
                <a:gd name="T16" fmla="*/ 44 w 290"/>
                <a:gd name="T17" fmla="*/ 145 h 409"/>
                <a:gd name="T18" fmla="*/ 80 w 290"/>
                <a:gd name="T19" fmla="*/ 119 h 409"/>
                <a:gd name="T20" fmla="*/ 61 w 290"/>
                <a:gd name="T21" fmla="*/ 109 h 409"/>
                <a:gd name="T22" fmla="*/ 44 w 290"/>
                <a:gd name="T23" fmla="*/ 119 h 409"/>
                <a:gd name="T24" fmla="*/ 61 w 290"/>
                <a:gd name="T25" fmla="*/ 85 h 409"/>
                <a:gd name="T26" fmla="*/ 61 w 290"/>
                <a:gd name="T27" fmla="*/ 0 h 409"/>
                <a:gd name="T28" fmla="*/ 159 w 290"/>
                <a:gd name="T29" fmla="*/ 10 h 409"/>
                <a:gd name="T30" fmla="*/ 177 w 290"/>
                <a:gd name="T31" fmla="*/ 85 h 409"/>
                <a:gd name="T32" fmla="*/ 166 w 290"/>
                <a:gd name="T33" fmla="*/ 85 h 409"/>
                <a:gd name="T34" fmla="*/ 210 w 290"/>
                <a:gd name="T35" fmla="*/ 135 h 409"/>
                <a:gd name="T36" fmla="*/ 228 w 290"/>
                <a:gd name="T37" fmla="*/ 205 h 409"/>
                <a:gd name="T38" fmla="*/ 289 w 290"/>
                <a:gd name="T39" fmla="*/ 254 h 409"/>
                <a:gd name="T40" fmla="*/ 177 w 290"/>
                <a:gd name="T41" fmla="*/ 373 h 409"/>
                <a:gd name="T42" fmla="*/ 124 w 290"/>
                <a:gd name="T43" fmla="*/ 408 h 409"/>
                <a:gd name="T44" fmla="*/ 72 w 290"/>
                <a:gd name="T45" fmla="*/ 323 h 4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0"/>
                <a:gd name="T70" fmla="*/ 0 h 409"/>
                <a:gd name="T71" fmla="*/ 290 w 290"/>
                <a:gd name="T72" fmla="*/ 409 h 4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0" h="409">
                  <a:moveTo>
                    <a:pt x="72" y="323"/>
                  </a:moveTo>
                  <a:lnTo>
                    <a:pt x="11" y="373"/>
                  </a:lnTo>
                  <a:lnTo>
                    <a:pt x="0" y="348"/>
                  </a:lnTo>
                  <a:lnTo>
                    <a:pt x="11" y="323"/>
                  </a:lnTo>
                  <a:lnTo>
                    <a:pt x="0" y="304"/>
                  </a:lnTo>
                  <a:lnTo>
                    <a:pt x="11" y="304"/>
                  </a:lnTo>
                  <a:lnTo>
                    <a:pt x="26" y="278"/>
                  </a:lnTo>
                  <a:lnTo>
                    <a:pt x="26" y="205"/>
                  </a:lnTo>
                  <a:lnTo>
                    <a:pt x="44" y="145"/>
                  </a:lnTo>
                  <a:lnTo>
                    <a:pt x="80" y="119"/>
                  </a:lnTo>
                  <a:lnTo>
                    <a:pt x="61" y="109"/>
                  </a:lnTo>
                  <a:lnTo>
                    <a:pt x="44" y="119"/>
                  </a:lnTo>
                  <a:lnTo>
                    <a:pt x="61" y="85"/>
                  </a:lnTo>
                  <a:lnTo>
                    <a:pt x="61" y="0"/>
                  </a:lnTo>
                  <a:lnTo>
                    <a:pt x="159" y="10"/>
                  </a:lnTo>
                  <a:lnTo>
                    <a:pt x="177" y="85"/>
                  </a:lnTo>
                  <a:lnTo>
                    <a:pt x="166" y="85"/>
                  </a:lnTo>
                  <a:lnTo>
                    <a:pt x="210" y="135"/>
                  </a:lnTo>
                  <a:lnTo>
                    <a:pt x="228" y="205"/>
                  </a:lnTo>
                  <a:lnTo>
                    <a:pt x="289" y="254"/>
                  </a:lnTo>
                  <a:lnTo>
                    <a:pt x="177" y="373"/>
                  </a:lnTo>
                  <a:lnTo>
                    <a:pt x="124" y="408"/>
                  </a:lnTo>
                  <a:lnTo>
                    <a:pt x="72" y="323"/>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6" name="Freeform 74">
              <a:extLst>
                <a:ext uri="{FF2B5EF4-FFF2-40B4-BE49-F238E27FC236}">
                  <a16:creationId xmlns:a16="http://schemas.microsoft.com/office/drawing/2014/main" id="{8CE96C39-89E0-44AE-AED3-5BBA647389A6}"/>
                </a:ext>
              </a:extLst>
            </p:cNvPr>
            <p:cNvSpPr>
              <a:spLocks/>
            </p:cNvSpPr>
            <p:nvPr/>
          </p:nvSpPr>
          <p:spPr bwMode="auto">
            <a:xfrm>
              <a:off x="1529" y="1260"/>
              <a:ext cx="250" cy="266"/>
            </a:xfrm>
            <a:custGeom>
              <a:avLst/>
              <a:gdLst>
                <a:gd name="T0" fmla="*/ 31 w 250"/>
                <a:gd name="T1" fmla="*/ 34 h 266"/>
                <a:gd name="T2" fmla="*/ 67 w 250"/>
                <a:gd name="T3" fmla="*/ 25 h 266"/>
                <a:gd name="T4" fmla="*/ 104 w 250"/>
                <a:gd name="T5" fmla="*/ 25 h 266"/>
                <a:gd name="T6" fmla="*/ 121 w 250"/>
                <a:gd name="T7" fmla="*/ 0 h 266"/>
                <a:gd name="T8" fmla="*/ 135 w 250"/>
                <a:gd name="T9" fmla="*/ 10 h 266"/>
                <a:gd name="T10" fmla="*/ 153 w 250"/>
                <a:gd name="T11" fmla="*/ 10 h 266"/>
                <a:gd name="T12" fmla="*/ 171 w 250"/>
                <a:gd name="T13" fmla="*/ 51 h 266"/>
                <a:gd name="T14" fmla="*/ 188 w 250"/>
                <a:gd name="T15" fmla="*/ 51 h 266"/>
                <a:gd name="T16" fmla="*/ 214 w 250"/>
                <a:gd name="T17" fmla="*/ 121 h 266"/>
                <a:gd name="T18" fmla="*/ 206 w 250"/>
                <a:gd name="T19" fmla="*/ 146 h 266"/>
                <a:gd name="T20" fmla="*/ 214 w 250"/>
                <a:gd name="T21" fmla="*/ 155 h 266"/>
                <a:gd name="T22" fmla="*/ 249 w 250"/>
                <a:gd name="T23" fmla="*/ 195 h 266"/>
                <a:gd name="T24" fmla="*/ 242 w 250"/>
                <a:gd name="T25" fmla="*/ 231 h 266"/>
                <a:gd name="T26" fmla="*/ 224 w 250"/>
                <a:gd name="T27" fmla="*/ 216 h 266"/>
                <a:gd name="T28" fmla="*/ 224 w 250"/>
                <a:gd name="T29" fmla="*/ 240 h 266"/>
                <a:gd name="T30" fmla="*/ 188 w 250"/>
                <a:gd name="T31" fmla="*/ 240 h 266"/>
                <a:gd name="T32" fmla="*/ 164 w 250"/>
                <a:gd name="T33" fmla="*/ 265 h 266"/>
                <a:gd name="T34" fmla="*/ 153 w 250"/>
                <a:gd name="T35" fmla="*/ 180 h 266"/>
                <a:gd name="T36" fmla="*/ 146 w 250"/>
                <a:gd name="T37" fmla="*/ 195 h 266"/>
                <a:gd name="T38" fmla="*/ 128 w 250"/>
                <a:gd name="T39" fmla="*/ 170 h 266"/>
                <a:gd name="T40" fmla="*/ 128 w 250"/>
                <a:gd name="T41" fmla="*/ 121 h 266"/>
                <a:gd name="T42" fmla="*/ 92 w 250"/>
                <a:gd name="T43" fmla="*/ 121 h 266"/>
                <a:gd name="T44" fmla="*/ 92 w 250"/>
                <a:gd name="T45" fmla="*/ 146 h 266"/>
                <a:gd name="T46" fmla="*/ 67 w 250"/>
                <a:gd name="T47" fmla="*/ 95 h 266"/>
                <a:gd name="T48" fmla="*/ 61 w 250"/>
                <a:gd name="T49" fmla="*/ 110 h 266"/>
                <a:gd name="T50" fmla="*/ 49 w 250"/>
                <a:gd name="T51" fmla="*/ 110 h 266"/>
                <a:gd name="T52" fmla="*/ 31 w 250"/>
                <a:gd name="T53" fmla="*/ 60 h 266"/>
                <a:gd name="T54" fmla="*/ 24 w 250"/>
                <a:gd name="T55" fmla="*/ 70 h 266"/>
                <a:gd name="T56" fmla="*/ 18 w 250"/>
                <a:gd name="T57" fmla="*/ 60 h 266"/>
                <a:gd name="T58" fmla="*/ 0 w 250"/>
                <a:gd name="T59" fmla="*/ 70 h 266"/>
                <a:gd name="T60" fmla="*/ 31 w 250"/>
                <a:gd name="T61" fmla="*/ 34 h 2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266"/>
                <a:gd name="T95" fmla="*/ 250 w 250"/>
                <a:gd name="T96" fmla="*/ 266 h 2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266">
                  <a:moveTo>
                    <a:pt x="31" y="34"/>
                  </a:moveTo>
                  <a:lnTo>
                    <a:pt x="67" y="25"/>
                  </a:lnTo>
                  <a:lnTo>
                    <a:pt x="104" y="25"/>
                  </a:lnTo>
                  <a:lnTo>
                    <a:pt x="121" y="0"/>
                  </a:lnTo>
                  <a:lnTo>
                    <a:pt x="135" y="10"/>
                  </a:lnTo>
                  <a:lnTo>
                    <a:pt x="153" y="10"/>
                  </a:lnTo>
                  <a:lnTo>
                    <a:pt x="171" y="51"/>
                  </a:lnTo>
                  <a:lnTo>
                    <a:pt x="188" y="51"/>
                  </a:lnTo>
                  <a:lnTo>
                    <a:pt x="214" y="121"/>
                  </a:lnTo>
                  <a:lnTo>
                    <a:pt x="206" y="146"/>
                  </a:lnTo>
                  <a:lnTo>
                    <a:pt x="214" y="155"/>
                  </a:lnTo>
                  <a:lnTo>
                    <a:pt x="249" y="195"/>
                  </a:lnTo>
                  <a:lnTo>
                    <a:pt x="242" y="231"/>
                  </a:lnTo>
                  <a:lnTo>
                    <a:pt x="224" y="216"/>
                  </a:lnTo>
                  <a:lnTo>
                    <a:pt x="224" y="240"/>
                  </a:lnTo>
                  <a:lnTo>
                    <a:pt x="188" y="240"/>
                  </a:lnTo>
                  <a:lnTo>
                    <a:pt x="164" y="265"/>
                  </a:lnTo>
                  <a:lnTo>
                    <a:pt x="153" y="180"/>
                  </a:lnTo>
                  <a:lnTo>
                    <a:pt x="146" y="195"/>
                  </a:lnTo>
                  <a:lnTo>
                    <a:pt x="128" y="170"/>
                  </a:lnTo>
                  <a:lnTo>
                    <a:pt x="128" y="121"/>
                  </a:lnTo>
                  <a:lnTo>
                    <a:pt x="92" y="121"/>
                  </a:lnTo>
                  <a:lnTo>
                    <a:pt x="92" y="146"/>
                  </a:lnTo>
                  <a:lnTo>
                    <a:pt x="67" y="95"/>
                  </a:lnTo>
                  <a:lnTo>
                    <a:pt x="61" y="110"/>
                  </a:lnTo>
                  <a:lnTo>
                    <a:pt x="49" y="110"/>
                  </a:lnTo>
                  <a:lnTo>
                    <a:pt x="31" y="60"/>
                  </a:lnTo>
                  <a:lnTo>
                    <a:pt x="24" y="70"/>
                  </a:lnTo>
                  <a:lnTo>
                    <a:pt x="18" y="60"/>
                  </a:lnTo>
                  <a:lnTo>
                    <a:pt x="0" y="70"/>
                  </a:lnTo>
                  <a:lnTo>
                    <a:pt x="31" y="3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7" name="Freeform 75">
              <a:extLst>
                <a:ext uri="{FF2B5EF4-FFF2-40B4-BE49-F238E27FC236}">
                  <a16:creationId xmlns:a16="http://schemas.microsoft.com/office/drawing/2014/main" id="{766ED075-CDD5-4539-A70A-FEAF8FB0D058}"/>
                </a:ext>
              </a:extLst>
            </p:cNvPr>
            <p:cNvSpPr>
              <a:spLocks/>
            </p:cNvSpPr>
            <p:nvPr/>
          </p:nvSpPr>
          <p:spPr bwMode="auto">
            <a:xfrm>
              <a:off x="2826" y="1779"/>
              <a:ext cx="330" cy="305"/>
            </a:xfrm>
            <a:custGeom>
              <a:avLst/>
              <a:gdLst>
                <a:gd name="T0" fmla="*/ 68 w 330"/>
                <a:gd name="T1" fmla="*/ 10 h 305"/>
                <a:gd name="T2" fmla="*/ 243 w 330"/>
                <a:gd name="T3" fmla="*/ 0 h 305"/>
                <a:gd name="T4" fmla="*/ 268 w 330"/>
                <a:gd name="T5" fmla="*/ 195 h 305"/>
                <a:gd name="T6" fmla="*/ 294 w 330"/>
                <a:gd name="T7" fmla="*/ 218 h 305"/>
                <a:gd name="T8" fmla="*/ 305 w 330"/>
                <a:gd name="T9" fmla="*/ 254 h 305"/>
                <a:gd name="T10" fmla="*/ 329 w 330"/>
                <a:gd name="T11" fmla="*/ 278 h 305"/>
                <a:gd name="T12" fmla="*/ 311 w 330"/>
                <a:gd name="T13" fmla="*/ 288 h 305"/>
                <a:gd name="T14" fmla="*/ 286 w 330"/>
                <a:gd name="T15" fmla="*/ 278 h 305"/>
                <a:gd name="T16" fmla="*/ 251 w 330"/>
                <a:gd name="T17" fmla="*/ 278 h 305"/>
                <a:gd name="T18" fmla="*/ 190 w 330"/>
                <a:gd name="T19" fmla="*/ 263 h 305"/>
                <a:gd name="T20" fmla="*/ 165 w 330"/>
                <a:gd name="T21" fmla="*/ 278 h 305"/>
                <a:gd name="T22" fmla="*/ 111 w 330"/>
                <a:gd name="T23" fmla="*/ 288 h 305"/>
                <a:gd name="T24" fmla="*/ 93 w 330"/>
                <a:gd name="T25" fmla="*/ 304 h 305"/>
                <a:gd name="T26" fmla="*/ 61 w 330"/>
                <a:gd name="T27" fmla="*/ 304 h 305"/>
                <a:gd name="T28" fmla="*/ 79 w 330"/>
                <a:gd name="T29" fmla="*/ 278 h 305"/>
                <a:gd name="T30" fmla="*/ 50 w 330"/>
                <a:gd name="T31" fmla="*/ 204 h 305"/>
                <a:gd name="T32" fmla="*/ 79 w 330"/>
                <a:gd name="T33" fmla="*/ 109 h 305"/>
                <a:gd name="T34" fmla="*/ 50 w 330"/>
                <a:gd name="T35" fmla="*/ 85 h 305"/>
                <a:gd name="T36" fmla="*/ 43 w 330"/>
                <a:gd name="T37" fmla="*/ 35 h 305"/>
                <a:gd name="T38" fmla="*/ 7 w 330"/>
                <a:gd name="T39" fmla="*/ 35 h 305"/>
                <a:gd name="T40" fmla="*/ 0 w 330"/>
                <a:gd name="T41" fmla="*/ 10 h 305"/>
                <a:gd name="T42" fmla="*/ 68 w 330"/>
                <a:gd name="T43" fmla="*/ 10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0"/>
                <a:gd name="T67" fmla="*/ 0 h 305"/>
                <a:gd name="T68" fmla="*/ 330 w 330"/>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0" h="305">
                  <a:moveTo>
                    <a:pt x="68" y="10"/>
                  </a:moveTo>
                  <a:lnTo>
                    <a:pt x="243" y="0"/>
                  </a:lnTo>
                  <a:lnTo>
                    <a:pt x="268" y="195"/>
                  </a:lnTo>
                  <a:lnTo>
                    <a:pt x="294" y="218"/>
                  </a:lnTo>
                  <a:lnTo>
                    <a:pt x="305" y="254"/>
                  </a:lnTo>
                  <a:lnTo>
                    <a:pt x="329" y="278"/>
                  </a:lnTo>
                  <a:lnTo>
                    <a:pt x="311" y="288"/>
                  </a:lnTo>
                  <a:lnTo>
                    <a:pt x="286" y="278"/>
                  </a:lnTo>
                  <a:lnTo>
                    <a:pt x="251" y="278"/>
                  </a:lnTo>
                  <a:lnTo>
                    <a:pt x="190" y="263"/>
                  </a:lnTo>
                  <a:lnTo>
                    <a:pt x="165" y="278"/>
                  </a:lnTo>
                  <a:lnTo>
                    <a:pt x="111" y="288"/>
                  </a:lnTo>
                  <a:lnTo>
                    <a:pt x="93" y="304"/>
                  </a:lnTo>
                  <a:lnTo>
                    <a:pt x="61" y="304"/>
                  </a:lnTo>
                  <a:lnTo>
                    <a:pt x="79" y="278"/>
                  </a:lnTo>
                  <a:lnTo>
                    <a:pt x="50" y="204"/>
                  </a:lnTo>
                  <a:lnTo>
                    <a:pt x="79" y="109"/>
                  </a:lnTo>
                  <a:lnTo>
                    <a:pt x="50" y="85"/>
                  </a:lnTo>
                  <a:lnTo>
                    <a:pt x="43" y="35"/>
                  </a:lnTo>
                  <a:lnTo>
                    <a:pt x="7" y="35"/>
                  </a:lnTo>
                  <a:lnTo>
                    <a:pt x="0" y="10"/>
                  </a:lnTo>
                  <a:lnTo>
                    <a:pt x="68"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8" name="Freeform 76">
              <a:extLst>
                <a:ext uri="{FF2B5EF4-FFF2-40B4-BE49-F238E27FC236}">
                  <a16:creationId xmlns:a16="http://schemas.microsoft.com/office/drawing/2014/main" id="{DAA1804E-C289-410A-8F8F-753D55346607}"/>
                </a:ext>
              </a:extLst>
            </p:cNvPr>
            <p:cNvSpPr>
              <a:spLocks/>
            </p:cNvSpPr>
            <p:nvPr/>
          </p:nvSpPr>
          <p:spPr bwMode="auto">
            <a:xfrm>
              <a:off x="3069" y="1779"/>
              <a:ext cx="395" cy="374"/>
            </a:xfrm>
            <a:custGeom>
              <a:avLst/>
              <a:gdLst>
                <a:gd name="T0" fmla="*/ 235 w 395"/>
                <a:gd name="T1" fmla="*/ 0 h 374"/>
                <a:gd name="T2" fmla="*/ 253 w 395"/>
                <a:gd name="T3" fmla="*/ 10 h 374"/>
                <a:gd name="T4" fmla="*/ 235 w 395"/>
                <a:gd name="T5" fmla="*/ 36 h 374"/>
                <a:gd name="T6" fmla="*/ 253 w 395"/>
                <a:gd name="T7" fmla="*/ 75 h 374"/>
                <a:gd name="T8" fmla="*/ 278 w 395"/>
                <a:gd name="T9" fmla="*/ 96 h 374"/>
                <a:gd name="T10" fmla="*/ 288 w 395"/>
                <a:gd name="T11" fmla="*/ 135 h 374"/>
                <a:gd name="T12" fmla="*/ 340 w 395"/>
                <a:gd name="T13" fmla="*/ 169 h 374"/>
                <a:gd name="T14" fmla="*/ 314 w 395"/>
                <a:gd name="T15" fmla="*/ 205 h 374"/>
                <a:gd name="T16" fmla="*/ 394 w 395"/>
                <a:gd name="T17" fmla="*/ 254 h 374"/>
                <a:gd name="T18" fmla="*/ 394 w 395"/>
                <a:gd name="T19" fmla="*/ 279 h 374"/>
                <a:gd name="T20" fmla="*/ 357 w 395"/>
                <a:gd name="T21" fmla="*/ 279 h 374"/>
                <a:gd name="T22" fmla="*/ 303 w 395"/>
                <a:gd name="T23" fmla="*/ 239 h 374"/>
                <a:gd name="T24" fmla="*/ 253 w 395"/>
                <a:gd name="T25" fmla="*/ 288 h 374"/>
                <a:gd name="T26" fmla="*/ 181 w 395"/>
                <a:gd name="T27" fmla="*/ 373 h 374"/>
                <a:gd name="T28" fmla="*/ 148 w 395"/>
                <a:gd name="T29" fmla="*/ 363 h 374"/>
                <a:gd name="T30" fmla="*/ 112 w 395"/>
                <a:gd name="T31" fmla="*/ 363 h 374"/>
                <a:gd name="T32" fmla="*/ 112 w 395"/>
                <a:gd name="T33" fmla="*/ 314 h 374"/>
                <a:gd name="T34" fmla="*/ 87 w 395"/>
                <a:gd name="T35" fmla="*/ 279 h 374"/>
                <a:gd name="T36" fmla="*/ 62 w 395"/>
                <a:gd name="T37" fmla="*/ 254 h 374"/>
                <a:gd name="T38" fmla="*/ 51 w 395"/>
                <a:gd name="T39" fmla="*/ 219 h 374"/>
                <a:gd name="T40" fmla="*/ 26 w 395"/>
                <a:gd name="T41" fmla="*/ 195 h 374"/>
                <a:gd name="T42" fmla="*/ 0 w 395"/>
                <a:gd name="T43" fmla="*/ 0 h 374"/>
                <a:gd name="T44" fmla="*/ 123 w 395"/>
                <a:gd name="T45" fmla="*/ 0 h 374"/>
                <a:gd name="T46" fmla="*/ 235 w 395"/>
                <a:gd name="T47" fmla="*/ 0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5"/>
                <a:gd name="T73" fmla="*/ 0 h 374"/>
                <a:gd name="T74" fmla="*/ 395 w 395"/>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5" h="374">
                  <a:moveTo>
                    <a:pt x="235" y="0"/>
                  </a:moveTo>
                  <a:lnTo>
                    <a:pt x="253" y="10"/>
                  </a:lnTo>
                  <a:lnTo>
                    <a:pt x="235" y="36"/>
                  </a:lnTo>
                  <a:lnTo>
                    <a:pt x="253" y="75"/>
                  </a:lnTo>
                  <a:lnTo>
                    <a:pt x="278" y="96"/>
                  </a:lnTo>
                  <a:lnTo>
                    <a:pt x="288" y="135"/>
                  </a:lnTo>
                  <a:lnTo>
                    <a:pt x="340" y="169"/>
                  </a:lnTo>
                  <a:lnTo>
                    <a:pt x="314" y="205"/>
                  </a:lnTo>
                  <a:lnTo>
                    <a:pt x="394" y="254"/>
                  </a:lnTo>
                  <a:lnTo>
                    <a:pt x="394" y="279"/>
                  </a:lnTo>
                  <a:lnTo>
                    <a:pt x="357" y="279"/>
                  </a:lnTo>
                  <a:lnTo>
                    <a:pt x="303" y="239"/>
                  </a:lnTo>
                  <a:lnTo>
                    <a:pt x="253" y="288"/>
                  </a:lnTo>
                  <a:lnTo>
                    <a:pt x="181" y="373"/>
                  </a:lnTo>
                  <a:lnTo>
                    <a:pt x="148" y="363"/>
                  </a:lnTo>
                  <a:lnTo>
                    <a:pt x="112" y="363"/>
                  </a:lnTo>
                  <a:lnTo>
                    <a:pt x="112" y="314"/>
                  </a:lnTo>
                  <a:lnTo>
                    <a:pt x="87" y="279"/>
                  </a:lnTo>
                  <a:lnTo>
                    <a:pt x="62" y="254"/>
                  </a:lnTo>
                  <a:lnTo>
                    <a:pt x="51" y="219"/>
                  </a:lnTo>
                  <a:lnTo>
                    <a:pt x="26" y="195"/>
                  </a:lnTo>
                  <a:lnTo>
                    <a:pt x="0" y="0"/>
                  </a:lnTo>
                  <a:lnTo>
                    <a:pt x="123" y="0"/>
                  </a:lnTo>
                  <a:lnTo>
                    <a:pt x="23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9" name="Freeform 77">
              <a:extLst>
                <a:ext uri="{FF2B5EF4-FFF2-40B4-BE49-F238E27FC236}">
                  <a16:creationId xmlns:a16="http://schemas.microsoft.com/office/drawing/2014/main" id="{7F04365B-2A86-48C7-9798-862CCAD31848}"/>
                </a:ext>
              </a:extLst>
            </p:cNvPr>
            <p:cNvSpPr>
              <a:spLocks/>
            </p:cNvSpPr>
            <p:nvPr/>
          </p:nvSpPr>
          <p:spPr bwMode="auto">
            <a:xfrm>
              <a:off x="3947" y="1225"/>
              <a:ext cx="324" cy="375"/>
            </a:xfrm>
            <a:custGeom>
              <a:avLst/>
              <a:gdLst>
                <a:gd name="T0" fmla="*/ 244 w 324"/>
                <a:gd name="T1" fmla="*/ 274 h 375"/>
                <a:gd name="T2" fmla="*/ 237 w 324"/>
                <a:gd name="T3" fmla="*/ 299 h 375"/>
                <a:gd name="T4" fmla="*/ 219 w 324"/>
                <a:gd name="T5" fmla="*/ 289 h 375"/>
                <a:gd name="T6" fmla="*/ 209 w 324"/>
                <a:gd name="T7" fmla="*/ 289 h 375"/>
                <a:gd name="T8" fmla="*/ 35 w 324"/>
                <a:gd name="T9" fmla="*/ 374 h 375"/>
                <a:gd name="T10" fmla="*/ 0 w 324"/>
                <a:gd name="T11" fmla="*/ 349 h 375"/>
                <a:gd name="T12" fmla="*/ 0 w 324"/>
                <a:gd name="T13" fmla="*/ 314 h 375"/>
                <a:gd name="T14" fmla="*/ 140 w 324"/>
                <a:gd name="T15" fmla="*/ 0 h 375"/>
                <a:gd name="T16" fmla="*/ 158 w 324"/>
                <a:gd name="T17" fmla="*/ 20 h 375"/>
                <a:gd name="T18" fmla="*/ 165 w 324"/>
                <a:gd name="T19" fmla="*/ 10 h 375"/>
                <a:gd name="T20" fmla="*/ 176 w 324"/>
                <a:gd name="T21" fmla="*/ 10 h 375"/>
                <a:gd name="T22" fmla="*/ 194 w 324"/>
                <a:gd name="T23" fmla="*/ 10 h 375"/>
                <a:gd name="T24" fmla="*/ 209 w 324"/>
                <a:gd name="T25" fmla="*/ 45 h 375"/>
                <a:gd name="T26" fmla="*/ 270 w 324"/>
                <a:gd name="T27" fmla="*/ 45 h 375"/>
                <a:gd name="T28" fmla="*/ 288 w 324"/>
                <a:gd name="T29" fmla="*/ 35 h 375"/>
                <a:gd name="T30" fmla="*/ 305 w 324"/>
                <a:gd name="T31" fmla="*/ 60 h 375"/>
                <a:gd name="T32" fmla="*/ 323 w 324"/>
                <a:gd name="T33" fmla="*/ 35 h 375"/>
                <a:gd name="T34" fmla="*/ 244 w 324"/>
                <a:gd name="T35" fmla="*/ 274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375"/>
                <a:gd name="T56" fmla="*/ 324 w 324"/>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375">
                  <a:moveTo>
                    <a:pt x="244" y="274"/>
                  </a:moveTo>
                  <a:lnTo>
                    <a:pt x="237" y="299"/>
                  </a:lnTo>
                  <a:lnTo>
                    <a:pt x="219" y="289"/>
                  </a:lnTo>
                  <a:lnTo>
                    <a:pt x="209" y="289"/>
                  </a:lnTo>
                  <a:lnTo>
                    <a:pt x="35" y="374"/>
                  </a:lnTo>
                  <a:lnTo>
                    <a:pt x="0" y="349"/>
                  </a:lnTo>
                  <a:lnTo>
                    <a:pt x="0" y="314"/>
                  </a:lnTo>
                  <a:lnTo>
                    <a:pt x="140" y="0"/>
                  </a:lnTo>
                  <a:lnTo>
                    <a:pt x="158" y="20"/>
                  </a:lnTo>
                  <a:lnTo>
                    <a:pt x="165" y="10"/>
                  </a:lnTo>
                  <a:lnTo>
                    <a:pt x="176" y="10"/>
                  </a:lnTo>
                  <a:lnTo>
                    <a:pt x="194" y="10"/>
                  </a:lnTo>
                  <a:lnTo>
                    <a:pt x="209" y="45"/>
                  </a:lnTo>
                  <a:lnTo>
                    <a:pt x="270" y="45"/>
                  </a:lnTo>
                  <a:lnTo>
                    <a:pt x="288" y="35"/>
                  </a:lnTo>
                  <a:lnTo>
                    <a:pt x="305" y="60"/>
                  </a:lnTo>
                  <a:lnTo>
                    <a:pt x="323" y="35"/>
                  </a:lnTo>
                  <a:lnTo>
                    <a:pt x="244" y="27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0" name="Freeform 78">
              <a:extLst>
                <a:ext uri="{FF2B5EF4-FFF2-40B4-BE49-F238E27FC236}">
                  <a16:creationId xmlns:a16="http://schemas.microsoft.com/office/drawing/2014/main" id="{D7270C7B-E703-4A1B-AE30-EED1BB7036A3}"/>
                </a:ext>
              </a:extLst>
            </p:cNvPr>
            <p:cNvSpPr>
              <a:spLocks/>
            </p:cNvSpPr>
            <p:nvPr/>
          </p:nvSpPr>
          <p:spPr bwMode="auto">
            <a:xfrm>
              <a:off x="4069" y="2687"/>
              <a:ext cx="177" cy="359"/>
            </a:xfrm>
            <a:custGeom>
              <a:avLst/>
              <a:gdLst>
                <a:gd name="T0" fmla="*/ 122 w 177"/>
                <a:gd name="T1" fmla="*/ 143 h 359"/>
                <a:gd name="T2" fmla="*/ 104 w 177"/>
                <a:gd name="T3" fmla="*/ 194 h 359"/>
                <a:gd name="T4" fmla="*/ 72 w 177"/>
                <a:gd name="T5" fmla="*/ 358 h 359"/>
                <a:gd name="T6" fmla="*/ 79 w 177"/>
                <a:gd name="T7" fmla="*/ 264 h 359"/>
                <a:gd name="T8" fmla="*/ 54 w 177"/>
                <a:gd name="T9" fmla="*/ 154 h 359"/>
                <a:gd name="T10" fmla="*/ 54 w 177"/>
                <a:gd name="T11" fmla="*/ 119 h 359"/>
                <a:gd name="T12" fmla="*/ 0 w 177"/>
                <a:gd name="T13" fmla="*/ 44 h 359"/>
                <a:gd name="T14" fmla="*/ 29 w 177"/>
                <a:gd name="T15" fmla="*/ 44 h 359"/>
                <a:gd name="T16" fmla="*/ 35 w 177"/>
                <a:gd name="T17" fmla="*/ 10 h 359"/>
                <a:gd name="T18" fmla="*/ 43 w 177"/>
                <a:gd name="T19" fmla="*/ 0 h 359"/>
                <a:gd name="T20" fmla="*/ 61 w 177"/>
                <a:gd name="T21" fmla="*/ 25 h 359"/>
                <a:gd name="T22" fmla="*/ 72 w 177"/>
                <a:gd name="T23" fmla="*/ 10 h 359"/>
                <a:gd name="T24" fmla="*/ 79 w 177"/>
                <a:gd name="T25" fmla="*/ 10 h 359"/>
                <a:gd name="T26" fmla="*/ 87 w 177"/>
                <a:gd name="T27" fmla="*/ 25 h 359"/>
                <a:gd name="T28" fmla="*/ 122 w 177"/>
                <a:gd name="T29" fmla="*/ 0 h 359"/>
                <a:gd name="T30" fmla="*/ 176 w 177"/>
                <a:gd name="T31" fmla="*/ 68 h 359"/>
                <a:gd name="T32" fmla="*/ 122 w 177"/>
                <a:gd name="T33" fmla="*/ 143 h 3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359"/>
                <a:gd name="T53" fmla="*/ 177 w 177"/>
                <a:gd name="T54" fmla="*/ 359 h 3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359">
                  <a:moveTo>
                    <a:pt x="122" y="143"/>
                  </a:moveTo>
                  <a:lnTo>
                    <a:pt x="104" y="194"/>
                  </a:lnTo>
                  <a:lnTo>
                    <a:pt x="72" y="358"/>
                  </a:lnTo>
                  <a:lnTo>
                    <a:pt x="79" y="264"/>
                  </a:lnTo>
                  <a:lnTo>
                    <a:pt x="54" y="154"/>
                  </a:lnTo>
                  <a:lnTo>
                    <a:pt x="54" y="119"/>
                  </a:lnTo>
                  <a:lnTo>
                    <a:pt x="0" y="44"/>
                  </a:lnTo>
                  <a:lnTo>
                    <a:pt x="29" y="44"/>
                  </a:lnTo>
                  <a:lnTo>
                    <a:pt x="35" y="10"/>
                  </a:lnTo>
                  <a:lnTo>
                    <a:pt x="43" y="0"/>
                  </a:lnTo>
                  <a:lnTo>
                    <a:pt x="61" y="25"/>
                  </a:lnTo>
                  <a:lnTo>
                    <a:pt x="72" y="10"/>
                  </a:lnTo>
                  <a:lnTo>
                    <a:pt x="79" y="10"/>
                  </a:lnTo>
                  <a:lnTo>
                    <a:pt x="87" y="25"/>
                  </a:lnTo>
                  <a:lnTo>
                    <a:pt x="122" y="0"/>
                  </a:lnTo>
                  <a:lnTo>
                    <a:pt x="176" y="68"/>
                  </a:lnTo>
                  <a:lnTo>
                    <a:pt x="122"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1" name="Freeform 79">
              <a:extLst>
                <a:ext uri="{FF2B5EF4-FFF2-40B4-BE49-F238E27FC236}">
                  <a16:creationId xmlns:a16="http://schemas.microsoft.com/office/drawing/2014/main" id="{DFDAAAF0-F9BC-47BF-9C17-87D85F547429}"/>
                </a:ext>
              </a:extLst>
            </p:cNvPr>
            <p:cNvSpPr>
              <a:spLocks/>
            </p:cNvSpPr>
            <p:nvPr/>
          </p:nvSpPr>
          <p:spPr bwMode="auto">
            <a:xfrm>
              <a:off x="4147" y="947"/>
              <a:ext cx="492" cy="314"/>
            </a:xfrm>
            <a:custGeom>
              <a:avLst/>
              <a:gdLst>
                <a:gd name="T0" fmla="*/ 430 w 492"/>
                <a:gd name="T1" fmla="*/ 0 h 314"/>
                <a:gd name="T2" fmla="*/ 448 w 492"/>
                <a:gd name="T3" fmla="*/ 23 h 314"/>
                <a:gd name="T4" fmla="*/ 480 w 492"/>
                <a:gd name="T5" fmla="*/ 23 h 314"/>
                <a:gd name="T6" fmla="*/ 491 w 492"/>
                <a:gd name="T7" fmla="*/ 49 h 314"/>
                <a:gd name="T8" fmla="*/ 454 w 492"/>
                <a:gd name="T9" fmla="*/ 59 h 314"/>
                <a:gd name="T10" fmla="*/ 448 w 492"/>
                <a:gd name="T11" fmla="*/ 70 h 314"/>
                <a:gd name="T12" fmla="*/ 412 w 492"/>
                <a:gd name="T13" fmla="*/ 238 h 314"/>
                <a:gd name="T14" fmla="*/ 393 w 492"/>
                <a:gd name="T15" fmla="*/ 264 h 314"/>
                <a:gd name="T16" fmla="*/ 358 w 492"/>
                <a:gd name="T17" fmla="*/ 277 h 314"/>
                <a:gd name="T18" fmla="*/ 358 w 492"/>
                <a:gd name="T19" fmla="*/ 313 h 314"/>
                <a:gd name="T20" fmla="*/ 306 w 492"/>
                <a:gd name="T21" fmla="*/ 264 h 314"/>
                <a:gd name="T22" fmla="*/ 306 w 492"/>
                <a:gd name="T23" fmla="*/ 238 h 314"/>
                <a:gd name="T24" fmla="*/ 288 w 492"/>
                <a:gd name="T25" fmla="*/ 228 h 314"/>
                <a:gd name="T26" fmla="*/ 271 w 492"/>
                <a:gd name="T27" fmla="*/ 179 h 314"/>
                <a:gd name="T28" fmla="*/ 220 w 492"/>
                <a:gd name="T29" fmla="*/ 193 h 314"/>
                <a:gd name="T30" fmla="*/ 192 w 492"/>
                <a:gd name="T31" fmla="*/ 193 h 314"/>
                <a:gd name="T32" fmla="*/ 185 w 492"/>
                <a:gd name="T33" fmla="*/ 168 h 314"/>
                <a:gd name="T34" fmla="*/ 209 w 492"/>
                <a:gd name="T35" fmla="*/ 144 h 314"/>
                <a:gd name="T36" fmla="*/ 209 w 492"/>
                <a:gd name="T37" fmla="*/ 119 h 314"/>
                <a:gd name="T38" fmla="*/ 166 w 492"/>
                <a:gd name="T39" fmla="*/ 83 h 314"/>
                <a:gd name="T40" fmla="*/ 148 w 492"/>
                <a:gd name="T41" fmla="*/ 59 h 314"/>
                <a:gd name="T42" fmla="*/ 105 w 492"/>
                <a:gd name="T43" fmla="*/ 49 h 314"/>
                <a:gd name="T44" fmla="*/ 87 w 492"/>
                <a:gd name="T45" fmla="*/ 59 h 314"/>
                <a:gd name="T46" fmla="*/ 54 w 492"/>
                <a:gd name="T47" fmla="*/ 34 h 314"/>
                <a:gd name="T48" fmla="*/ 8 w 492"/>
                <a:gd name="T49" fmla="*/ 34 h 314"/>
                <a:gd name="T50" fmla="*/ 0 w 492"/>
                <a:gd name="T51" fmla="*/ 0 h 314"/>
                <a:gd name="T52" fmla="*/ 430 w 492"/>
                <a:gd name="T53" fmla="*/ 0 h 3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2"/>
                <a:gd name="T82" fmla="*/ 0 h 314"/>
                <a:gd name="T83" fmla="*/ 492 w 492"/>
                <a:gd name="T84" fmla="*/ 314 h 3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2" h="314">
                  <a:moveTo>
                    <a:pt x="430" y="0"/>
                  </a:moveTo>
                  <a:lnTo>
                    <a:pt x="448" y="23"/>
                  </a:lnTo>
                  <a:lnTo>
                    <a:pt x="480" y="23"/>
                  </a:lnTo>
                  <a:lnTo>
                    <a:pt x="491" y="49"/>
                  </a:lnTo>
                  <a:lnTo>
                    <a:pt x="454" y="59"/>
                  </a:lnTo>
                  <a:lnTo>
                    <a:pt x="448" y="70"/>
                  </a:lnTo>
                  <a:lnTo>
                    <a:pt x="412" y="238"/>
                  </a:lnTo>
                  <a:lnTo>
                    <a:pt x="393" y="264"/>
                  </a:lnTo>
                  <a:lnTo>
                    <a:pt x="358" y="277"/>
                  </a:lnTo>
                  <a:lnTo>
                    <a:pt x="358" y="313"/>
                  </a:lnTo>
                  <a:lnTo>
                    <a:pt x="306" y="264"/>
                  </a:lnTo>
                  <a:lnTo>
                    <a:pt x="306" y="238"/>
                  </a:lnTo>
                  <a:lnTo>
                    <a:pt x="288" y="228"/>
                  </a:lnTo>
                  <a:lnTo>
                    <a:pt x="271" y="179"/>
                  </a:lnTo>
                  <a:lnTo>
                    <a:pt x="220" y="193"/>
                  </a:lnTo>
                  <a:lnTo>
                    <a:pt x="192" y="193"/>
                  </a:lnTo>
                  <a:lnTo>
                    <a:pt x="185" y="168"/>
                  </a:lnTo>
                  <a:lnTo>
                    <a:pt x="209" y="144"/>
                  </a:lnTo>
                  <a:lnTo>
                    <a:pt x="209" y="119"/>
                  </a:lnTo>
                  <a:lnTo>
                    <a:pt x="166" y="83"/>
                  </a:lnTo>
                  <a:lnTo>
                    <a:pt x="148" y="59"/>
                  </a:lnTo>
                  <a:lnTo>
                    <a:pt x="105" y="49"/>
                  </a:lnTo>
                  <a:lnTo>
                    <a:pt x="87" y="59"/>
                  </a:lnTo>
                  <a:lnTo>
                    <a:pt x="54" y="34"/>
                  </a:lnTo>
                  <a:lnTo>
                    <a:pt x="8" y="34"/>
                  </a:lnTo>
                  <a:lnTo>
                    <a:pt x="0" y="0"/>
                  </a:lnTo>
                  <a:lnTo>
                    <a:pt x="430"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2" name="Freeform 80">
              <a:extLst>
                <a:ext uri="{FF2B5EF4-FFF2-40B4-BE49-F238E27FC236}">
                  <a16:creationId xmlns:a16="http://schemas.microsoft.com/office/drawing/2014/main" id="{E533B02C-AB77-4BB2-96CD-8022AE43A02D}"/>
                </a:ext>
              </a:extLst>
            </p:cNvPr>
            <p:cNvSpPr>
              <a:spLocks/>
            </p:cNvSpPr>
            <p:nvPr/>
          </p:nvSpPr>
          <p:spPr bwMode="auto">
            <a:xfrm>
              <a:off x="4278" y="2203"/>
              <a:ext cx="332" cy="433"/>
            </a:xfrm>
            <a:custGeom>
              <a:avLst/>
              <a:gdLst>
                <a:gd name="T0" fmla="*/ 331 w 332"/>
                <a:gd name="T1" fmla="*/ 238 h 433"/>
                <a:gd name="T2" fmla="*/ 316 w 332"/>
                <a:gd name="T3" fmla="*/ 253 h 433"/>
                <a:gd name="T4" fmla="*/ 288 w 332"/>
                <a:gd name="T5" fmla="*/ 238 h 433"/>
                <a:gd name="T6" fmla="*/ 305 w 332"/>
                <a:gd name="T7" fmla="*/ 263 h 433"/>
                <a:gd name="T8" fmla="*/ 281 w 332"/>
                <a:gd name="T9" fmla="*/ 288 h 433"/>
                <a:gd name="T10" fmla="*/ 212 w 332"/>
                <a:gd name="T11" fmla="*/ 362 h 433"/>
                <a:gd name="T12" fmla="*/ 194 w 332"/>
                <a:gd name="T13" fmla="*/ 338 h 433"/>
                <a:gd name="T14" fmla="*/ 175 w 332"/>
                <a:gd name="T15" fmla="*/ 323 h 433"/>
                <a:gd name="T16" fmla="*/ 166 w 332"/>
                <a:gd name="T17" fmla="*/ 313 h 433"/>
                <a:gd name="T18" fmla="*/ 158 w 332"/>
                <a:gd name="T19" fmla="*/ 323 h 433"/>
                <a:gd name="T20" fmla="*/ 201 w 332"/>
                <a:gd name="T21" fmla="*/ 288 h 433"/>
                <a:gd name="T22" fmla="*/ 212 w 332"/>
                <a:gd name="T23" fmla="*/ 288 h 433"/>
                <a:gd name="T24" fmla="*/ 175 w 332"/>
                <a:gd name="T25" fmla="*/ 253 h 433"/>
                <a:gd name="T26" fmla="*/ 194 w 332"/>
                <a:gd name="T27" fmla="*/ 238 h 433"/>
                <a:gd name="T28" fmla="*/ 183 w 332"/>
                <a:gd name="T29" fmla="*/ 238 h 433"/>
                <a:gd name="T30" fmla="*/ 166 w 332"/>
                <a:gd name="T31" fmla="*/ 229 h 433"/>
                <a:gd name="T32" fmla="*/ 194 w 332"/>
                <a:gd name="T33" fmla="*/ 204 h 433"/>
                <a:gd name="T34" fmla="*/ 158 w 332"/>
                <a:gd name="T35" fmla="*/ 214 h 433"/>
                <a:gd name="T36" fmla="*/ 151 w 332"/>
                <a:gd name="T37" fmla="*/ 204 h 433"/>
                <a:gd name="T38" fmla="*/ 151 w 332"/>
                <a:gd name="T39" fmla="*/ 238 h 433"/>
                <a:gd name="T40" fmla="*/ 158 w 332"/>
                <a:gd name="T41" fmla="*/ 229 h 433"/>
                <a:gd name="T42" fmla="*/ 175 w 332"/>
                <a:gd name="T43" fmla="*/ 278 h 433"/>
                <a:gd name="T44" fmla="*/ 166 w 332"/>
                <a:gd name="T45" fmla="*/ 298 h 433"/>
                <a:gd name="T46" fmla="*/ 140 w 332"/>
                <a:gd name="T47" fmla="*/ 288 h 433"/>
                <a:gd name="T48" fmla="*/ 133 w 332"/>
                <a:gd name="T49" fmla="*/ 298 h 433"/>
                <a:gd name="T50" fmla="*/ 151 w 332"/>
                <a:gd name="T51" fmla="*/ 338 h 433"/>
                <a:gd name="T52" fmla="*/ 166 w 332"/>
                <a:gd name="T53" fmla="*/ 338 h 433"/>
                <a:gd name="T54" fmla="*/ 194 w 332"/>
                <a:gd name="T55" fmla="*/ 348 h 433"/>
                <a:gd name="T56" fmla="*/ 175 w 332"/>
                <a:gd name="T57" fmla="*/ 362 h 433"/>
                <a:gd name="T58" fmla="*/ 166 w 332"/>
                <a:gd name="T59" fmla="*/ 362 h 433"/>
                <a:gd name="T60" fmla="*/ 183 w 332"/>
                <a:gd name="T61" fmla="*/ 373 h 433"/>
                <a:gd name="T62" fmla="*/ 122 w 332"/>
                <a:gd name="T63" fmla="*/ 398 h 433"/>
                <a:gd name="T64" fmla="*/ 90 w 332"/>
                <a:gd name="T65" fmla="*/ 432 h 433"/>
                <a:gd name="T66" fmla="*/ 61 w 332"/>
                <a:gd name="T67" fmla="*/ 407 h 433"/>
                <a:gd name="T68" fmla="*/ 0 w 332"/>
                <a:gd name="T69" fmla="*/ 214 h 433"/>
                <a:gd name="T70" fmla="*/ 18 w 332"/>
                <a:gd name="T71" fmla="*/ 49 h 433"/>
                <a:gd name="T72" fmla="*/ 0 w 332"/>
                <a:gd name="T73" fmla="*/ 10 h 433"/>
                <a:gd name="T74" fmla="*/ 18 w 332"/>
                <a:gd name="T75" fmla="*/ 0 h 433"/>
                <a:gd name="T76" fmla="*/ 104 w 332"/>
                <a:gd name="T77" fmla="*/ 25 h 433"/>
                <a:gd name="T78" fmla="*/ 183 w 332"/>
                <a:gd name="T79" fmla="*/ 60 h 433"/>
                <a:gd name="T80" fmla="*/ 212 w 332"/>
                <a:gd name="T81" fmla="*/ 49 h 433"/>
                <a:gd name="T82" fmla="*/ 237 w 332"/>
                <a:gd name="T83" fmla="*/ 49 h 433"/>
                <a:gd name="T84" fmla="*/ 281 w 332"/>
                <a:gd name="T85" fmla="*/ 120 h 433"/>
                <a:gd name="T86" fmla="*/ 298 w 332"/>
                <a:gd name="T87" fmla="*/ 120 h 433"/>
                <a:gd name="T88" fmla="*/ 281 w 332"/>
                <a:gd name="T89" fmla="*/ 144 h 433"/>
                <a:gd name="T90" fmla="*/ 298 w 332"/>
                <a:gd name="T91" fmla="*/ 169 h 433"/>
                <a:gd name="T92" fmla="*/ 316 w 332"/>
                <a:gd name="T93" fmla="*/ 194 h 433"/>
                <a:gd name="T94" fmla="*/ 331 w 332"/>
                <a:gd name="T95" fmla="*/ 238 h 4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2"/>
                <a:gd name="T145" fmla="*/ 0 h 433"/>
                <a:gd name="T146" fmla="*/ 332 w 332"/>
                <a:gd name="T147" fmla="*/ 433 h 4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2" h="433">
                  <a:moveTo>
                    <a:pt x="331" y="238"/>
                  </a:moveTo>
                  <a:lnTo>
                    <a:pt x="316" y="253"/>
                  </a:lnTo>
                  <a:lnTo>
                    <a:pt x="288" y="238"/>
                  </a:lnTo>
                  <a:lnTo>
                    <a:pt x="305" y="263"/>
                  </a:lnTo>
                  <a:lnTo>
                    <a:pt x="281" y="288"/>
                  </a:lnTo>
                  <a:lnTo>
                    <a:pt x="212" y="362"/>
                  </a:lnTo>
                  <a:lnTo>
                    <a:pt x="194" y="338"/>
                  </a:lnTo>
                  <a:lnTo>
                    <a:pt x="175" y="323"/>
                  </a:lnTo>
                  <a:lnTo>
                    <a:pt x="166" y="313"/>
                  </a:lnTo>
                  <a:lnTo>
                    <a:pt x="158" y="323"/>
                  </a:lnTo>
                  <a:lnTo>
                    <a:pt x="201" y="288"/>
                  </a:lnTo>
                  <a:lnTo>
                    <a:pt x="212" y="288"/>
                  </a:lnTo>
                  <a:lnTo>
                    <a:pt x="175" y="253"/>
                  </a:lnTo>
                  <a:lnTo>
                    <a:pt x="194" y="238"/>
                  </a:lnTo>
                  <a:lnTo>
                    <a:pt x="183" y="238"/>
                  </a:lnTo>
                  <a:lnTo>
                    <a:pt x="166" y="229"/>
                  </a:lnTo>
                  <a:lnTo>
                    <a:pt x="194" y="204"/>
                  </a:lnTo>
                  <a:lnTo>
                    <a:pt x="158" y="214"/>
                  </a:lnTo>
                  <a:lnTo>
                    <a:pt x="151" y="204"/>
                  </a:lnTo>
                  <a:lnTo>
                    <a:pt x="151" y="238"/>
                  </a:lnTo>
                  <a:lnTo>
                    <a:pt x="158" y="229"/>
                  </a:lnTo>
                  <a:lnTo>
                    <a:pt x="175" y="278"/>
                  </a:lnTo>
                  <a:lnTo>
                    <a:pt x="166" y="298"/>
                  </a:lnTo>
                  <a:lnTo>
                    <a:pt x="140" y="288"/>
                  </a:lnTo>
                  <a:lnTo>
                    <a:pt x="133" y="298"/>
                  </a:lnTo>
                  <a:lnTo>
                    <a:pt x="151" y="338"/>
                  </a:lnTo>
                  <a:lnTo>
                    <a:pt x="166" y="338"/>
                  </a:lnTo>
                  <a:lnTo>
                    <a:pt x="194" y="348"/>
                  </a:lnTo>
                  <a:lnTo>
                    <a:pt x="175" y="362"/>
                  </a:lnTo>
                  <a:lnTo>
                    <a:pt x="166" y="362"/>
                  </a:lnTo>
                  <a:lnTo>
                    <a:pt x="183" y="373"/>
                  </a:lnTo>
                  <a:lnTo>
                    <a:pt x="122" y="398"/>
                  </a:lnTo>
                  <a:lnTo>
                    <a:pt x="90" y="432"/>
                  </a:lnTo>
                  <a:lnTo>
                    <a:pt x="61" y="407"/>
                  </a:lnTo>
                  <a:lnTo>
                    <a:pt x="0" y="214"/>
                  </a:lnTo>
                  <a:lnTo>
                    <a:pt x="18" y="49"/>
                  </a:lnTo>
                  <a:lnTo>
                    <a:pt x="0" y="10"/>
                  </a:lnTo>
                  <a:lnTo>
                    <a:pt x="18" y="0"/>
                  </a:lnTo>
                  <a:lnTo>
                    <a:pt x="104" y="25"/>
                  </a:lnTo>
                  <a:lnTo>
                    <a:pt x="183" y="60"/>
                  </a:lnTo>
                  <a:lnTo>
                    <a:pt x="212" y="49"/>
                  </a:lnTo>
                  <a:lnTo>
                    <a:pt x="237" y="49"/>
                  </a:lnTo>
                  <a:lnTo>
                    <a:pt x="281" y="120"/>
                  </a:lnTo>
                  <a:lnTo>
                    <a:pt x="298" y="120"/>
                  </a:lnTo>
                  <a:lnTo>
                    <a:pt x="281" y="144"/>
                  </a:lnTo>
                  <a:lnTo>
                    <a:pt x="298" y="169"/>
                  </a:lnTo>
                  <a:lnTo>
                    <a:pt x="316" y="194"/>
                  </a:lnTo>
                  <a:lnTo>
                    <a:pt x="331" y="2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3" name="Freeform 81">
              <a:extLst>
                <a:ext uri="{FF2B5EF4-FFF2-40B4-BE49-F238E27FC236}">
                  <a16:creationId xmlns:a16="http://schemas.microsoft.com/office/drawing/2014/main" id="{396F5565-9F88-4703-8B61-D5095153B026}"/>
                </a:ext>
              </a:extLst>
            </p:cNvPr>
            <p:cNvSpPr>
              <a:spLocks/>
            </p:cNvSpPr>
            <p:nvPr/>
          </p:nvSpPr>
          <p:spPr bwMode="auto">
            <a:xfrm>
              <a:off x="3365" y="1185"/>
              <a:ext cx="173" cy="315"/>
            </a:xfrm>
            <a:custGeom>
              <a:avLst/>
              <a:gdLst>
                <a:gd name="T0" fmla="*/ 0 w 173"/>
                <a:gd name="T1" fmla="*/ 0 h 315"/>
                <a:gd name="T2" fmla="*/ 61 w 173"/>
                <a:gd name="T3" fmla="*/ 0 h 315"/>
                <a:gd name="T4" fmla="*/ 172 w 173"/>
                <a:gd name="T5" fmla="*/ 15 h 315"/>
                <a:gd name="T6" fmla="*/ 140 w 173"/>
                <a:gd name="T7" fmla="*/ 314 h 315"/>
                <a:gd name="T8" fmla="*/ 7 w 173"/>
                <a:gd name="T9" fmla="*/ 304 h 315"/>
                <a:gd name="T10" fmla="*/ 0 w 173"/>
                <a:gd name="T11" fmla="*/ 0 h 315"/>
                <a:gd name="T12" fmla="*/ 0 60000 65536"/>
                <a:gd name="T13" fmla="*/ 0 60000 65536"/>
                <a:gd name="T14" fmla="*/ 0 60000 65536"/>
                <a:gd name="T15" fmla="*/ 0 60000 65536"/>
                <a:gd name="T16" fmla="*/ 0 60000 65536"/>
                <a:gd name="T17" fmla="*/ 0 60000 65536"/>
                <a:gd name="T18" fmla="*/ 0 w 173"/>
                <a:gd name="T19" fmla="*/ 0 h 315"/>
                <a:gd name="T20" fmla="*/ 173 w 173"/>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173" h="315">
                  <a:moveTo>
                    <a:pt x="0" y="0"/>
                  </a:moveTo>
                  <a:lnTo>
                    <a:pt x="61" y="0"/>
                  </a:lnTo>
                  <a:lnTo>
                    <a:pt x="172" y="15"/>
                  </a:lnTo>
                  <a:lnTo>
                    <a:pt x="140" y="314"/>
                  </a:lnTo>
                  <a:lnTo>
                    <a:pt x="7" y="304"/>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4" name="Freeform 82">
              <a:extLst>
                <a:ext uri="{FF2B5EF4-FFF2-40B4-BE49-F238E27FC236}">
                  <a16:creationId xmlns:a16="http://schemas.microsoft.com/office/drawing/2014/main" id="{1F313744-2C23-4916-AA92-6AFBFFAFB9E3}"/>
                </a:ext>
              </a:extLst>
            </p:cNvPr>
            <p:cNvSpPr>
              <a:spLocks/>
            </p:cNvSpPr>
            <p:nvPr/>
          </p:nvSpPr>
          <p:spPr bwMode="auto">
            <a:xfrm>
              <a:off x="4680" y="1923"/>
              <a:ext cx="297" cy="306"/>
            </a:xfrm>
            <a:custGeom>
              <a:avLst/>
              <a:gdLst>
                <a:gd name="T0" fmla="*/ 228 w 297"/>
                <a:gd name="T1" fmla="*/ 51 h 306"/>
                <a:gd name="T2" fmla="*/ 235 w 297"/>
                <a:gd name="T3" fmla="*/ 34 h 306"/>
                <a:gd name="T4" fmla="*/ 228 w 297"/>
                <a:gd name="T5" fmla="*/ 15 h 306"/>
                <a:gd name="T6" fmla="*/ 263 w 297"/>
                <a:gd name="T7" fmla="*/ 15 h 306"/>
                <a:gd name="T8" fmla="*/ 263 w 297"/>
                <a:gd name="T9" fmla="*/ 25 h 306"/>
                <a:gd name="T10" fmla="*/ 263 w 297"/>
                <a:gd name="T11" fmla="*/ 15 h 306"/>
                <a:gd name="T12" fmla="*/ 278 w 297"/>
                <a:gd name="T13" fmla="*/ 51 h 306"/>
                <a:gd name="T14" fmla="*/ 296 w 297"/>
                <a:gd name="T15" fmla="*/ 60 h 306"/>
                <a:gd name="T16" fmla="*/ 263 w 297"/>
                <a:gd name="T17" fmla="*/ 60 h 306"/>
                <a:gd name="T18" fmla="*/ 252 w 297"/>
                <a:gd name="T19" fmla="*/ 74 h 306"/>
                <a:gd name="T20" fmla="*/ 246 w 297"/>
                <a:gd name="T21" fmla="*/ 95 h 306"/>
                <a:gd name="T22" fmla="*/ 263 w 297"/>
                <a:gd name="T23" fmla="*/ 110 h 306"/>
                <a:gd name="T24" fmla="*/ 228 w 297"/>
                <a:gd name="T25" fmla="*/ 85 h 306"/>
                <a:gd name="T26" fmla="*/ 210 w 297"/>
                <a:gd name="T27" fmla="*/ 110 h 306"/>
                <a:gd name="T28" fmla="*/ 210 w 297"/>
                <a:gd name="T29" fmla="*/ 135 h 306"/>
                <a:gd name="T30" fmla="*/ 191 w 297"/>
                <a:gd name="T31" fmla="*/ 110 h 306"/>
                <a:gd name="T32" fmla="*/ 166 w 297"/>
                <a:gd name="T33" fmla="*/ 161 h 306"/>
                <a:gd name="T34" fmla="*/ 155 w 297"/>
                <a:gd name="T35" fmla="*/ 161 h 306"/>
                <a:gd name="T36" fmla="*/ 155 w 297"/>
                <a:gd name="T37" fmla="*/ 180 h 306"/>
                <a:gd name="T38" fmla="*/ 173 w 297"/>
                <a:gd name="T39" fmla="*/ 161 h 306"/>
                <a:gd name="T40" fmla="*/ 210 w 297"/>
                <a:gd name="T41" fmla="*/ 135 h 306"/>
                <a:gd name="T42" fmla="*/ 210 w 297"/>
                <a:gd name="T43" fmla="*/ 144 h 306"/>
                <a:gd name="T44" fmla="*/ 217 w 297"/>
                <a:gd name="T45" fmla="*/ 170 h 306"/>
                <a:gd name="T46" fmla="*/ 246 w 297"/>
                <a:gd name="T47" fmla="*/ 161 h 306"/>
                <a:gd name="T48" fmla="*/ 263 w 297"/>
                <a:gd name="T49" fmla="*/ 144 h 306"/>
                <a:gd name="T50" fmla="*/ 235 w 297"/>
                <a:gd name="T51" fmla="*/ 170 h 306"/>
                <a:gd name="T52" fmla="*/ 228 w 297"/>
                <a:gd name="T53" fmla="*/ 180 h 306"/>
                <a:gd name="T54" fmla="*/ 203 w 297"/>
                <a:gd name="T55" fmla="*/ 180 h 306"/>
                <a:gd name="T56" fmla="*/ 210 w 297"/>
                <a:gd name="T57" fmla="*/ 205 h 306"/>
                <a:gd name="T58" fmla="*/ 217 w 297"/>
                <a:gd name="T59" fmla="*/ 205 h 306"/>
                <a:gd name="T60" fmla="*/ 191 w 297"/>
                <a:gd name="T61" fmla="*/ 220 h 306"/>
                <a:gd name="T62" fmla="*/ 184 w 297"/>
                <a:gd name="T63" fmla="*/ 229 h 306"/>
                <a:gd name="T64" fmla="*/ 173 w 297"/>
                <a:gd name="T65" fmla="*/ 256 h 306"/>
                <a:gd name="T66" fmla="*/ 155 w 297"/>
                <a:gd name="T67" fmla="*/ 229 h 306"/>
                <a:gd name="T68" fmla="*/ 148 w 297"/>
                <a:gd name="T69" fmla="*/ 229 h 306"/>
                <a:gd name="T70" fmla="*/ 155 w 297"/>
                <a:gd name="T71" fmla="*/ 256 h 306"/>
                <a:gd name="T72" fmla="*/ 141 w 297"/>
                <a:gd name="T73" fmla="*/ 280 h 306"/>
                <a:gd name="T74" fmla="*/ 123 w 297"/>
                <a:gd name="T75" fmla="*/ 265 h 306"/>
                <a:gd name="T76" fmla="*/ 130 w 297"/>
                <a:gd name="T77" fmla="*/ 280 h 306"/>
                <a:gd name="T78" fmla="*/ 68 w 297"/>
                <a:gd name="T79" fmla="*/ 256 h 306"/>
                <a:gd name="T80" fmla="*/ 36 w 297"/>
                <a:gd name="T81" fmla="*/ 256 h 306"/>
                <a:gd name="T82" fmla="*/ 25 w 297"/>
                <a:gd name="T83" fmla="*/ 229 h 306"/>
                <a:gd name="T84" fmla="*/ 36 w 297"/>
                <a:gd name="T85" fmla="*/ 205 h 306"/>
                <a:gd name="T86" fmla="*/ 0 w 297"/>
                <a:gd name="T87" fmla="*/ 144 h 306"/>
                <a:gd name="T88" fmla="*/ 50 w 297"/>
                <a:gd name="T89" fmla="*/ 60 h 306"/>
                <a:gd name="T90" fmla="*/ 210 w 297"/>
                <a:gd name="T91" fmla="*/ 85 h 306"/>
                <a:gd name="T92" fmla="*/ 217 w 297"/>
                <a:gd name="T93" fmla="*/ 34 h 3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7"/>
                <a:gd name="T142" fmla="*/ 0 h 306"/>
                <a:gd name="T143" fmla="*/ 297 w 297"/>
                <a:gd name="T144" fmla="*/ 306 h 30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7" h="306">
                  <a:moveTo>
                    <a:pt x="217" y="34"/>
                  </a:moveTo>
                  <a:lnTo>
                    <a:pt x="228" y="51"/>
                  </a:lnTo>
                  <a:lnTo>
                    <a:pt x="228" y="34"/>
                  </a:lnTo>
                  <a:lnTo>
                    <a:pt x="235" y="34"/>
                  </a:lnTo>
                  <a:lnTo>
                    <a:pt x="228" y="25"/>
                  </a:lnTo>
                  <a:lnTo>
                    <a:pt x="228" y="15"/>
                  </a:lnTo>
                  <a:lnTo>
                    <a:pt x="235" y="0"/>
                  </a:lnTo>
                  <a:lnTo>
                    <a:pt x="263" y="15"/>
                  </a:lnTo>
                  <a:lnTo>
                    <a:pt x="263" y="34"/>
                  </a:lnTo>
                  <a:lnTo>
                    <a:pt x="263" y="25"/>
                  </a:lnTo>
                  <a:lnTo>
                    <a:pt x="278" y="25"/>
                  </a:lnTo>
                  <a:lnTo>
                    <a:pt x="263" y="15"/>
                  </a:lnTo>
                  <a:lnTo>
                    <a:pt x="296" y="15"/>
                  </a:lnTo>
                  <a:lnTo>
                    <a:pt x="278" y="51"/>
                  </a:lnTo>
                  <a:lnTo>
                    <a:pt x="296" y="34"/>
                  </a:lnTo>
                  <a:lnTo>
                    <a:pt x="296" y="60"/>
                  </a:lnTo>
                  <a:lnTo>
                    <a:pt x="278" y="74"/>
                  </a:lnTo>
                  <a:lnTo>
                    <a:pt x="263" y="60"/>
                  </a:lnTo>
                  <a:lnTo>
                    <a:pt x="278" y="95"/>
                  </a:lnTo>
                  <a:lnTo>
                    <a:pt x="252" y="74"/>
                  </a:lnTo>
                  <a:lnTo>
                    <a:pt x="228" y="74"/>
                  </a:lnTo>
                  <a:lnTo>
                    <a:pt x="246" y="95"/>
                  </a:lnTo>
                  <a:lnTo>
                    <a:pt x="271" y="110"/>
                  </a:lnTo>
                  <a:lnTo>
                    <a:pt x="263" y="110"/>
                  </a:lnTo>
                  <a:lnTo>
                    <a:pt x="235" y="110"/>
                  </a:lnTo>
                  <a:lnTo>
                    <a:pt x="228" y="85"/>
                  </a:lnTo>
                  <a:lnTo>
                    <a:pt x="228" y="110"/>
                  </a:lnTo>
                  <a:lnTo>
                    <a:pt x="210" y="110"/>
                  </a:lnTo>
                  <a:lnTo>
                    <a:pt x="217" y="120"/>
                  </a:lnTo>
                  <a:lnTo>
                    <a:pt x="210" y="135"/>
                  </a:lnTo>
                  <a:lnTo>
                    <a:pt x="184" y="110"/>
                  </a:lnTo>
                  <a:lnTo>
                    <a:pt x="191" y="110"/>
                  </a:lnTo>
                  <a:lnTo>
                    <a:pt x="173" y="135"/>
                  </a:lnTo>
                  <a:lnTo>
                    <a:pt x="166" y="161"/>
                  </a:lnTo>
                  <a:lnTo>
                    <a:pt x="155" y="135"/>
                  </a:lnTo>
                  <a:lnTo>
                    <a:pt x="155" y="161"/>
                  </a:lnTo>
                  <a:lnTo>
                    <a:pt x="141" y="161"/>
                  </a:lnTo>
                  <a:lnTo>
                    <a:pt x="155" y="180"/>
                  </a:lnTo>
                  <a:lnTo>
                    <a:pt x="155" y="161"/>
                  </a:lnTo>
                  <a:lnTo>
                    <a:pt x="173" y="161"/>
                  </a:lnTo>
                  <a:lnTo>
                    <a:pt x="191" y="135"/>
                  </a:lnTo>
                  <a:lnTo>
                    <a:pt x="210" y="135"/>
                  </a:lnTo>
                  <a:lnTo>
                    <a:pt x="228" y="135"/>
                  </a:lnTo>
                  <a:lnTo>
                    <a:pt x="210" y="144"/>
                  </a:lnTo>
                  <a:lnTo>
                    <a:pt x="228" y="144"/>
                  </a:lnTo>
                  <a:lnTo>
                    <a:pt x="217" y="170"/>
                  </a:lnTo>
                  <a:lnTo>
                    <a:pt x="235" y="144"/>
                  </a:lnTo>
                  <a:lnTo>
                    <a:pt x="246" y="161"/>
                  </a:lnTo>
                  <a:lnTo>
                    <a:pt x="235" y="135"/>
                  </a:lnTo>
                  <a:lnTo>
                    <a:pt x="263" y="144"/>
                  </a:lnTo>
                  <a:lnTo>
                    <a:pt x="246" y="180"/>
                  </a:lnTo>
                  <a:lnTo>
                    <a:pt x="235" y="170"/>
                  </a:lnTo>
                  <a:lnTo>
                    <a:pt x="235" y="195"/>
                  </a:lnTo>
                  <a:lnTo>
                    <a:pt x="228" y="180"/>
                  </a:lnTo>
                  <a:lnTo>
                    <a:pt x="210" y="195"/>
                  </a:lnTo>
                  <a:lnTo>
                    <a:pt x="203" y="180"/>
                  </a:lnTo>
                  <a:lnTo>
                    <a:pt x="191" y="205"/>
                  </a:lnTo>
                  <a:lnTo>
                    <a:pt x="210" y="205"/>
                  </a:lnTo>
                  <a:lnTo>
                    <a:pt x="228" y="195"/>
                  </a:lnTo>
                  <a:lnTo>
                    <a:pt x="217" y="205"/>
                  </a:lnTo>
                  <a:lnTo>
                    <a:pt x="203" y="229"/>
                  </a:lnTo>
                  <a:lnTo>
                    <a:pt x="191" y="220"/>
                  </a:lnTo>
                  <a:lnTo>
                    <a:pt x="191" y="229"/>
                  </a:lnTo>
                  <a:lnTo>
                    <a:pt x="184" y="229"/>
                  </a:lnTo>
                  <a:lnTo>
                    <a:pt x="184" y="245"/>
                  </a:lnTo>
                  <a:lnTo>
                    <a:pt x="173" y="256"/>
                  </a:lnTo>
                  <a:lnTo>
                    <a:pt x="166" y="229"/>
                  </a:lnTo>
                  <a:lnTo>
                    <a:pt x="155" y="229"/>
                  </a:lnTo>
                  <a:lnTo>
                    <a:pt x="155" y="256"/>
                  </a:lnTo>
                  <a:lnTo>
                    <a:pt x="148" y="229"/>
                  </a:lnTo>
                  <a:lnTo>
                    <a:pt x="141" y="256"/>
                  </a:lnTo>
                  <a:lnTo>
                    <a:pt x="155" y="256"/>
                  </a:lnTo>
                  <a:lnTo>
                    <a:pt x="155" y="265"/>
                  </a:lnTo>
                  <a:lnTo>
                    <a:pt x="141" y="280"/>
                  </a:lnTo>
                  <a:lnTo>
                    <a:pt x="130" y="256"/>
                  </a:lnTo>
                  <a:lnTo>
                    <a:pt x="123" y="265"/>
                  </a:lnTo>
                  <a:lnTo>
                    <a:pt x="112" y="256"/>
                  </a:lnTo>
                  <a:lnTo>
                    <a:pt x="130" y="280"/>
                  </a:lnTo>
                  <a:lnTo>
                    <a:pt x="104" y="305"/>
                  </a:lnTo>
                  <a:lnTo>
                    <a:pt x="68" y="256"/>
                  </a:lnTo>
                  <a:lnTo>
                    <a:pt x="68" y="265"/>
                  </a:lnTo>
                  <a:lnTo>
                    <a:pt x="36" y="256"/>
                  </a:lnTo>
                  <a:lnTo>
                    <a:pt x="44" y="229"/>
                  </a:lnTo>
                  <a:lnTo>
                    <a:pt x="25" y="229"/>
                  </a:lnTo>
                  <a:lnTo>
                    <a:pt x="18" y="229"/>
                  </a:lnTo>
                  <a:lnTo>
                    <a:pt x="36" y="205"/>
                  </a:lnTo>
                  <a:lnTo>
                    <a:pt x="36" y="180"/>
                  </a:lnTo>
                  <a:lnTo>
                    <a:pt x="0" y="144"/>
                  </a:lnTo>
                  <a:lnTo>
                    <a:pt x="25" y="85"/>
                  </a:lnTo>
                  <a:lnTo>
                    <a:pt x="50" y="60"/>
                  </a:lnTo>
                  <a:lnTo>
                    <a:pt x="86" y="95"/>
                  </a:lnTo>
                  <a:lnTo>
                    <a:pt x="210" y="85"/>
                  </a:lnTo>
                  <a:lnTo>
                    <a:pt x="217" y="60"/>
                  </a:lnTo>
                  <a:lnTo>
                    <a:pt x="217" y="3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5" name="Freeform 83">
              <a:extLst>
                <a:ext uri="{FF2B5EF4-FFF2-40B4-BE49-F238E27FC236}">
                  <a16:creationId xmlns:a16="http://schemas.microsoft.com/office/drawing/2014/main" id="{00B27F8B-C524-4429-A22E-73B3AA37D5E1}"/>
                </a:ext>
              </a:extLst>
            </p:cNvPr>
            <p:cNvSpPr>
              <a:spLocks/>
            </p:cNvSpPr>
            <p:nvPr/>
          </p:nvSpPr>
          <p:spPr bwMode="auto">
            <a:xfrm>
              <a:off x="4973" y="975"/>
              <a:ext cx="252" cy="316"/>
            </a:xfrm>
            <a:custGeom>
              <a:avLst/>
              <a:gdLst>
                <a:gd name="T0" fmla="*/ 208 w 252"/>
                <a:gd name="T1" fmla="*/ 215 h 316"/>
                <a:gd name="T2" fmla="*/ 215 w 252"/>
                <a:gd name="T3" fmla="*/ 241 h 316"/>
                <a:gd name="T4" fmla="*/ 189 w 252"/>
                <a:gd name="T5" fmla="*/ 241 h 316"/>
                <a:gd name="T6" fmla="*/ 208 w 252"/>
                <a:gd name="T7" fmla="*/ 241 h 316"/>
                <a:gd name="T8" fmla="*/ 232 w 252"/>
                <a:gd name="T9" fmla="*/ 264 h 316"/>
                <a:gd name="T10" fmla="*/ 243 w 252"/>
                <a:gd name="T11" fmla="*/ 264 h 316"/>
                <a:gd name="T12" fmla="*/ 251 w 252"/>
                <a:gd name="T13" fmla="*/ 290 h 316"/>
                <a:gd name="T14" fmla="*/ 226 w 252"/>
                <a:gd name="T15" fmla="*/ 315 h 316"/>
                <a:gd name="T16" fmla="*/ 201 w 252"/>
                <a:gd name="T17" fmla="*/ 290 h 316"/>
                <a:gd name="T18" fmla="*/ 215 w 252"/>
                <a:gd name="T19" fmla="*/ 315 h 316"/>
                <a:gd name="T20" fmla="*/ 172 w 252"/>
                <a:gd name="T21" fmla="*/ 315 h 316"/>
                <a:gd name="T22" fmla="*/ 147 w 252"/>
                <a:gd name="T23" fmla="*/ 275 h 316"/>
                <a:gd name="T24" fmla="*/ 129 w 252"/>
                <a:gd name="T25" fmla="*/ 255 h 316"/>
                <a:gd name="T26" fmla="*/ 104 w 252"/>
                <a:gd name="T27" fmla="*/ 230 h 316"/>
                <a:gd name="T28" fmla="*/ 68 w 252"/>
                <a:gd name="T29" fmla="*/ 215 h 316"/>
                <a:gd name="T30" fmla="*/ 25 w 252"/>
                <a:gd name="T31" fmla="*/ 121 h 316"/>
                <a:gd name="T32" fmla="*/ 0 w 252"/>
                <a:gd name="T33" fmla="*/ 47 h 316"/>
                <a:gd name="T34" fmla="*/ 0 w 252"/>
                <a:gd name="T35" fmla="*/ 0 h 316"/>
                <a:gd name="T36" fmla="*/ 43 w 252"/>
                <a:gd name="T37" fmla="*/ 47 h 316"/>
                <a:gd name="T38" fmla="*/ 78 w 252"/>
                <a:gd name="T39" fmla="*/ 60 h 316"/>
                <a:gd name="T40" fmla="*/ 78 w 252"/>
                <a:gd name="T41" fmla="*/ 71 h 316"/>
                <a:gd name="T42" fmla="*/ 93 w 252"/>
                <a:gd name="T43" fmla="*/ 71 h 316"/>
                <a:gd name="T44" fmla="*/ 122 w 252"/>
                <a:gd name="T45" fmla="*/ 105 h 316"/>
                <a:gd name="T46" fmla="*/ 139 w 252"/>
                <a:gd name="T47" fmla="*/ 105 h 316"/>
                <a:gd name="T48" fmla="*/ 139 w 252"/>
                <a:gd name="T49" fmla="*/ 121 h 316"/>
                <a:gd name="T50" fmla="*/ 147 w 252"/>
                <a:gd name="T51" fmla="*/ 121 h 316"/>
                <a:gd name="T52" fmla="*/ 165 w 252"/>
                <a:gd name="T53" fmla="*/ 156 h 316"/>
                <a:gd name="T54" fmla="*/ 182 w 252"/>
                <a:gd name="T55" fmla="*/ 156 h 316"/>
                <a:gd name="T56" fmla="*/ 165 w 252"/>
                <a:gd name="T57" fmla="*/ 181 h 316"/>
                <a:gd name="T58" fmla="*/ 208 w 252"/>
                <a:gd name="T59" fmla="*/ 215 h 3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2"/>
                <a:gd name="T91" fmla="*/ 0 h 316"/>
                <a:gd name="T92" fmla="*/ 252 w 252"/>
                <a:gd name="T93" fmla="*/ 316 h 3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2" h="316">
                  <a:moveTo>
                    <a:pt x="208" y="215"/>
                  </a:moveTo>
                  <a:lnTo>
                    <a:pt x="215" y="241"/>
                  </a:lnTo>
                  <a:lnTo>
                    <a:pt x="189" y="241"/>
                  </a:lnTo>
                  <a:lnTo>
                    <a:pt x="208" y="241"/>
                  </a:lnTo>
                  <a:lnTo>
                    <a:pt x="232" y="264"/>
                  </a:lnTo>
                  <a:lnTo>
                    <a:pt x="243" y="264"/>
                  </a:lnTo>
                  <a:lnTo>
                    <a:pt x="251" y="290"/>
                  </a:lnTo>
                  <a:lnTo>
                    <a:pt x="226" y="315"/>
                  </a:lnTo>
                  <a:lnTo>
                    <a:pt x="201" y="290"/>
                  </a:lnTo>
                  <a:lnTo>
                    <a:pt x="215" y="315"/>
                  </a:lnTo>
                  <a:lnTo>
                    <a:pt x="172" y="315"/>
                  </a:lnTo>
                  <a:lnTo>
                    <a:pt x="147" y="275"/>
                  </a:lnTo>
                  <a:lnTo>
                    <a:pt x="129" y="255"/>
                  </a:lnTo>
                  <a:lnTo>
                    <a:pt x="104" y="230"/>
                  </a:lnTo>
                  <a:lnTo>
                    <a:pt x="68" y="215"/>
                  </a:lnTo>
                  <a:lnTo>
                    <a:pt x="25" y="121"/>
                  </a:lnTo>
                  <a:lnTo>
                    <a:pt x="0" y="47"/>
                  </a:lnTo>
                  <a:lnTo>
                    <a:pt x="0" y="0"/>
                  </a:lnTo>
                  <a:lnTo>
                    <a:pt x="43" y="47"/>
                  </a:lnTo>
                  <a:lnTo>
                    <a:pt x="78" y="60"/>
                  </a:lnTo>
                  <a:lnTo>
                    <a:pt x="78" y="71"/>
                  </a:lnTo>
                  <a:lnTo>
                    <a:pt x="93" y="71"/>
                  </a:lnTo>
                  <a:lnTo>
                    <a:pt x="122" y="105"/>
                  </a:lnTo>
                  <a:lnTo>
                    <a:pt x="139" y="105"/>
                  </a:lnTo>
                  <a:lnTo>
                    <a:pt x="139" y="121"/>
                  </a:lnTo>
                  <a:lnTo>
                    <a:pt x="147" y="121"/>
                  </a:lnTo>
                  <a:lnTo>
                    <a:pt x="165" y="156"/>
                  </a:lnTo>
                  <a:lnTo>
                    <a:pt x="182" y="156"/>
                  </a:lnTo>
                  <a:lnTo>
                    <a:pt x="165" y="181"/>
                  </a:lnTo>
                  <a:lnTo>
                    <a:pt x="208" y="21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6" name="Freeform 84">
              <a:extLst>
                <a:ext uri="{FF2B5EF4-FFF2-40B4-BE49-F238E27FC236}">
                  <a16:creationId xmlns:a16="http://schemas.microsoft.com/office/drawing/2014/main" id="{DBD01E4C-099E-4124-8725-475278077D11}"/>
                </a:ext>
              </a:extLst>
            </p:cNvPr>
            <p:cNvSpPr>
              <a:spLocks/>
            </p:cNvSpPr>
            <p:nvPr/>
          </p:nvSpPr>
          <p:spPr bwMode="auto">
            <a:xfrm>
              <a:off x="3928" y="2407"/>
              <a:ext cx="440" cy="349"/>
            </a:xfrm>
            <a:custGeom>
              <a:avLst/>
              <a:gdLst>
                <a:gd name="T0" fmla="*/ 410 w 440"/>
                <a:gd name="T1" fmla="*/ 253 h 349"/>
                <a:gd name="T2" fmla="*/ 404 w 440"/>
                <a:gd name="T3" fmla="*/ 253 h 349"/>
                <a:gd name="T4" fmla="*/ 367 w 440"/>
                <a:gd name="T5" fmla="*/ 289 h 349"/>
                <a:gd name="T6" fmla="*/ 349 w 440"/>
                <a:gd name="T7" fmla="*/ 304 h 349"/>
                <a:gd name="T8" fmla="*/ 360 w 440"/>
                <a:gd name="T9" fmla="*/ 289 h 349"/>
                <a:gd name="T10" fmla="*/ 349 w 440"/>
                <a:gd name="T11" fmla="*/ 289 h 349"/>
                <a:gd name="T12" fmla="*/ 349 w 440"/>
                <a:gd name="T13" fmla="*/ 304 h 349"/>
                <a:gd name="T14" fmla="*/ 317 w 440"/>
                <a:gd name="T15" fmla="*/ 348 h 349"/>
                <a:gd name="T16" fmla="*/ 263 w 440"/>
                <a:gd name="T17" fmla="*/ 279 h 349"/>
                <a:gd name="T18" fmla="*/ 227 w 440"/>
                <a:gd name="T19" fmla="*/ 304 h 349"/>
                <a:gd name="T20" fmla="*/ 220 w 440"/>
                <a:gd name="T21" fmla="*/ 289 h 349"/>
                <a:gd name="T22" fmla="*/ 213 w 440"/>
                <a:gd name="T23" fmla="*/ 289 h 349"/>
                <a:gd name="T24" fmla="*/ 202 w 440"/>
                <a:gd name="T25" fmla="*/ 304 h 349"/>
                <a:gd name="T26" fmla="*/ 184 w 440"/>
                <a:gd name="T27" fmla="*/ 279 h 349"/>
                <a:gd name="T28" fmla="*/ 176 w 440"/>
                <a:gd name="T29" fmla="*/ 289 h 349"/>
                <a:gd name="T30" fmla="*/ 169 w 440"/>
                <a:gd name="T31" fmla="*/ 323 h 349"/>
                <a:gd name="T32" fmla="*/ 141 w 440"/>
                <a:gd name="T33" fmla="*/ 323 h 349"/>
                <a:gd name="T34" fmla="*/ 123 w 440"/>
                <a:gd name="T35" fmla="*/ 323 h 349"/>
                <a:gd name="T36" fmla="*/ 91 w 440"/>
                <a:gd name="T37" fmla="*/ 289 h 349"/>
                <a:gd name="T38" fmla="*/ 73 w 440"/>
                <a:gd name="T39" fmla="*/ 304 h 349"/>
                <a:gd name="T40" fmla="*/ 47 w 440"/>
                <a:gd name="T41" fmla="*/ 304 h 349"/>
                <a:gd name="T42" fmla="*/ 19 w 440"/>
                <a:gd name="T43" fmla="*/ 279 h 349"/>
                <a:gd name="T44" fmla="*/ 54 w 440"/>
                <a:gd name="T45" fmla="*/ 219 h 349"/>
                <a:gd name="T46" fmla="*/ 19 w 440"/>
                <a:gd name="T47" fmla="*/ 179 h 349"/>
                <a:gd name="T48" fmla="*/ 0 w 440"/>
                <a:gd name="T49" fmla="*/ 159 h 349"/>
                <a:gd name="T50" fmla="*/ 19 w 440"/>
                <a:gd name="T51" fmla="*/ 144 h 349"/>
                <a:gd name="T52" fmla="*/ 97 w 440"/>
                <a:gd name="T53" fmla="*/ 10 h 349"/>
                <a:gd name="T54" fmla="*/ 158 w 440"/>
                <a:gd name="T55" fmla="*/ 0 h 349"/>
                <a:gd name="T56" fmla="*/ 176 w 440"/>
                <a:gd name="T57" fmla="*/ 10 h 349"/>
                <a:gd name="T58" fmla="*/ 349 w 440"/>
                <a:gd name="T59" fmla="*/ 10 h 349"/>
                <a:gd name="T60" fmla="*/ 410 w 440"/>
                <a:gd name="T61" fmla="*/ 204 h 349"/>
                <a:gd name="T62" fmla="*/ 439 w 440"/>
                <a:gd name="T63" fmla="*/ 229 h 349"/>
                <a:gd name="T64" fmla="*/ 410 w 440"/>
                <a:gd name="T65" fmla="*/ 253 h 3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0"/>
                <a:gd name="T100" fmla="*/ 0 h 349"/>
                <a:gd name="T101" fmla="*/ 440 w 440"/>
                <a:gd name="T102" fmla="*/ 349 h 3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0" h="349">
                  <a:moveTo>
                    <a:pt x="410" y="253"/>
                  </a:moveTo>
                  <a:lnTo>
                    <a:pt x="404" y="253"/>
                  </a:lnTo>
                  <a:lnTo>
                    <a:pt x="367" y="289"/>
                  </a:lnTo>
                  <a:lnTo>
                    <a:pt x="349" y="304"/>
                  </a:lnTo>
                  <a:lnTo>
                    <a:pt x="360" y="289"/>
                  </a:lnTo>
                  <a:lnTo>
                    <a:pt x="349" y="289"/>
                  </a:lnTo>
                  <a:lnTo>
                    <a:pt x="349" y="304"/>
                  </a:lnTo>
                  <a:lnTo>
                    <a:pt x="317" y="348"/>
                  </a:lnTo>
                  <a:lnTo>
                    <a:pt x="263" y="279"/>
                  </a:lnTo>
                  <a:lnTo>
                    <a:pt x="227" y="304"/>
                  </a:lnTo>
                  <a:lnTo>
                    <a:pt x="220" y="289"/>
                  </a:lnTo>
                  <a:lnTo>
                    <a:pt x="213" y="289"/>
                  </a:lnTo>
                  <a:lnTo>
                    <a:pt x="202" y="304"/>
                  </a:lnTo>
                  <a:lnTo>
                    <a:pt x="184" y="279"/>
                  </a:lnTo>
                  <a:lnTo>
                    <a:pt x="176" y="289"/>
                  </a:lnTo>
                  <a:lnTo>
                    <a:pt x="169" y="323"/>
                  </a:lnTo>
                  <a:lnTo>
                    <a:pt x="141" y="323"/>
                  </a:lnTo>
                  <a:lnTo>
                    <a:pt x="123" y="323"/>
                  </a:lnTo>
                  <a:lnTo>
                    <a:pt x="91" y="289"/>
                  </a:lnTo>
                  <a:lnTo>
                    <a:pt x="73" y="304"/>
                  </a:lnTo>
                  <a:lnTo>
                    <a:pt x="47" y="304"/>
                  </a:lnTo>
                  <a:lnTo>
                    <a:pt x="19" y="279"/>
                  </a:lnTo>
                  <a:lnTo>
                    <a:pt x="54" y="219"/>
                  </a:lnTo>
                  <a:lnTo>
                    <a:pt x="19" y="179"/>
                  </a:lnTo>
                  <a:lnTo>
                    <a:pt x="0" y="159"/>
                  </a:lnTo>
                  <a:lnTo>
                    <a:pt x="19" y="144"/>
                  </a:lnTo>
                  <a:lnTo>
                    <a:pt x="97" y="10"/>
                  </a:lnTo>
                  <a:lnTo>
                    <a:pt x="158" y="0"/>
                  </a:lnTo>
                  <a:lnTo>
                    <a:pt x="176" y="10"/>
                  </a:lnTo>
                  <a:lnTo>
                    <a:pt x="349" y="10"/>
                  </a:lnTo>
                  <a:lnTo>
                    <a:pt x="410" y="204"/>
                  </a:lnTo>
                  <a:lnTo>
                    <a:pt x="439" y="229"/>
                  </a:lnTo>
                  <a:lnTo>
                    <a:pt x="410" y="25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7" name="Freeform 85">
              <a:extLst>
                <a:ext uri="{FF2B5EF4-FFF2-40B4-BE49-F238E27FC236}">
                  <a16:creationId xmlns:a16="http://schemas.microsoft.com/office/drawing/2014/main" id="{6F142E61-A8C5-4D43-A0EE-F0A9CF170B54}"/>
                </a:ext>
              </a:extLst>
            </p:cNvPr>
            <p:cNvSpPr>
              <a:spLocks/>
            </p:cNvSpPr>
            <p:nvPr/>
          </p:nvSpPr>
          <p:spPr bwMode="auto">
            <a:xfrm>
              <a:off x="4913" y="1090"/>
              <a:ext cx="239" cy="241"/>
            </a:xfrm>
            <a:custGeom>
              <a:avLst/>
              <a:gdLst>
                <a:gd name="T0" fmla="*/ 185 w 239"/>
                <a:gd name="T1" fmla="*/ 144 h 241"/>
                <a:gd name="T2" fmla="*/ 166 w 239"/>
                <a:gd name="T3" fmla="*/ 155 h 241"/>
                <a:gd name="T4" fmla="*/ 185 w 239"/>
                <a:gd name="T5" fmla="*/ 155 h 241"/>
                <a:gd name="T6" fmla="*/ 238 w 239"/>
                <a:gd name="T7" fmla="*/ 221 h 241"/>
                <a:gd name="T8" fmla="*/ 220 w 239"/>
                <a:gd name="T9" fmla="*/ 221 h 241"/>
                <a:gd name="T10" fmla="*/ 185 w 239"/>
                <a:gd name="T11" fmla="*/ 221 h 241"/>
                <a:gd name="T12" fmla="*/ 185 w 239"/>
                <a:gd name="T13" fmla="*/ 195 h 241"/>
                <a:gd name="T14" fmla="*/ 177 w 239"/>
                <a:gd name="T15" fmla="*/ 204 h 241"/>
                <a:gd name="T16" fmla="*/ 148 w 239"/>
                <a:gd name="T17" fmla="*/ 180 h 241"/>
                <a:gd name="T18" fmla="*/ 122 w 239"/>
                <a:gd name="T19" fmla="*/ 195 h 241"/>
                <a:gd name="T20" fmla="*/ 116 w 239"/>
                <a:gd name="T21" fmla="*/ 144 h 241"/>
                <a:gd name="T22" fmla="*/ 116 w 239"/>
                <a:gd name="T23" fmla="*/ 170 h 241"/>
                <a:gd name="T24" fmla="*/ 80 w 239"/>
                <a:gd name="T25" fmla="*/ 134 h 241"/>
                <a:gd name="T26" fmla="*/ 72 w 239"/>
                <a:gd name="T27" fmla="*/ 144 h 241"/>
                <a:gd name="T28" fmla="*/ 122 w 239"/>
                <a:gd name="T29" fmla="*/ 195 h 241"/>
                <a:gd name="T30" fmla="*/ 141 w 239"/>
                <a:gd name="T31" fmla="*/ 195 h 241"/>
                <a:gd name="T32" fmla="*/ 166 w 239"/>
                <a:gd name="T33" fmla="*/ 221 h 241"/>
                <a:gd name="T34" fmla="*/ 148 w 239"/>
                <a:gd name="T35" fmla="*/ 230 h 241"/>
                <a:gd name="T36" fmla="*/ 98 w 239"/>
                <a:gd name="T37" fmla="*/ 240 h 241"/>
                <a:gd name="T38" fmla="*/ 61 w 239"/>
                <a:gd name="T39" fmla="*/ 221 h 241"/>
                <a:gd name="T40" fmla="*/ 43 w 239"/>
                <a:gd name="T41" fmla="*/ 230 h 241"/>
                <a:gd name="T42" fmla="*/ 11 w 239"/>
                <a:gd name="T43" fmla="*/ 221 h 241"/>
                <a:gd name="T44" fmla="*/ 0 w 239"/>
                <a:gd name="T45" fmla="*/ 95 h 241"/>
                <a:gd name="T46" fmla="*/ 11 w 239"/>
                <a:gd name="T47" fmla="*/ 25 h 241"/>
                <a:gd name="T48" fmla="*/ 18 w 239"/>
                <a:gd name="T49" fmla="*/ 10 h 241"/>
                <a:gd name="T50" fmla="*/ 80 w 239"/>
                <a:gd name="T51" fmla="*/ 0 h 241"/>
                <a:gd name="T52" fmla="*/ 122 w 239"/>
                <a:gd name="T53" fmla="*/ 95 h 241"/>
                <a:gd name="T54" fmla="*/ 159 w 239"/>
                <a:gd name="T55" fmla="*/ 110 h 241"/>
                <a:gd name="T56" fmla="*/ 185 w 239"/>
                <a:gd name="T57" fmla="*/ 134 h 241"/>
                <a:gd name="T58" fmla="*/ 185 w 239"/>
                <a:gd name="T59" fmla="*/ 144 h 2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9"/>
                <a:gd name="T91" fmla="*/ 0 h 241"/>
                <a:gd name="T92" fmla="*/ 239 w 239"/>
                <a:gd name="T93" fmla="*/ 241 h 2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9" h="241">
                  <a:moveTo>
                    <a:pt x="185" y="144"/>
                  </a:moveTo>
                  <a:lnTo>
                    <a:pt x="166" y="155"/>
                  </a:lnTo>
                  <a:lnTo>
                    <a:pt x="185" y="155"/>
                  </a:lnTo>
                  <a:lnTo>
                    <a:pt x="238" y="221"/>
                  </a:lnTo>
                  <a:lnTo>
                    <a:pt x="220" y="221"/>
                  </a:lnTo>
                  <a:lnTo>
                    <a:pt x="185" y="221"/>
                  </a:lnTo>
                  <a:lnTo>
                    <a:pt x="185" y="195"/>
                  </a:lnTo>
                  <a:lnTo>
                    <a:pt x="177" y="204"/>
                  </a:lnTo>
                  <a:lnTo>
                    <a:pt x="148" y="180"/>
                  </a:lnTo>
                  <a:lnTo>
                    <a:pt x="122" y="195"/>
                  </a:lnTo>
                  <a:lnTo>
                    <a:pt x="116" y="144"/>
                  </a:lnTo>
                  <a:lnTo>
                    <a:pt x="116" y="170"/>
                  </a:lnTo>
                  <a:lnTo>
                    <a:pt x="80" y="134"/>
                  </a:lnTo>
                  <a:lnTo>
                    <a:pt x="72" y="144"/>
                  </a:lnTo>
                  <a:lnTo>
                    <a:pt x="122" y="195"/>
                  </a:lnTo>
                  <a:lnTo>
                    <a:pt x="141" y="195"/>
                  </a:lnTo>
                  <a:lnTo>
                    <a:pt x="166" y="221"/>
                  </a:lnTo>
                  <a:lnTo>
                    <a:pt x="148" y="230"/>
                  </a:lnTo>
                  <a:lnTo>
                    <a:pt x="98" y="240"/>
                  </a:lnTo>
                  <a:lnTo>
                    <a:pt x="61" y="221"/>
                  </a:lnTo>
                  <a:lnTo>
                    <a:pt x="43" y="230"/>
                  </a:lnTo>
                  <a:lnTo>
                    <a:pt x="11" y="221"/>
                  </a:lnTo>
                  <a:lnTo>
                    <a:pt x="0" y="95"/>
                  </a:lnTo>
                  <a:lnTo>
                    <a:pt x="11" y="25"/>
                  </a:lnTo>
                  <a:lnTo>
                    <a:pt x="18" y="10"/>
                  </a:lnTo>
                  <a:lnTo>
                    <a:pt x="80" y="0"/>
                  </a:lnTo>
                  <a:lnTo>
                    <a:pt x="122" y="95"/>
                  </a:lnTo>
                  <a:lnTo>
                    <a:pt x="159" y="110"/>
                  </a:lnTo>
                  <a:lnTo>
                    <a:pt x="185" y="134"/>
                  </a:lnTo>
                  <a:lnTo>
                    <a:pt x="185"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8" name="Freeform 86">
              <a:extLst>
                <a:ext uri="{FF2B5EF4-FFF2-40B4-BE49-F238E27FC236}">
                  <a16:creationId xmlns:a16="http://schemas.microsoft.com/office/drawing/2014/main" id="{D1191BB7-DC82-48ED-8625-DA18E278586C}"/>
                </a:ext>
              </a:extLst>
            </p:cNvPr>
            <p:cNvSpPr>
              <a:spLocks/>
            </p:cNvSpPr>
            <p:nvPr/>
          </p:nvSpPr>
          <p:spPr bwMode="auto">
            <a:xfrm>
              <a:off x="3426" y="947"/>
              <a:ext cx="209" cy="253"/>
            </a:xfrm>
            <a:custGeom>
              <a:avLst/>
              <a:gdLst>
                <a:gd name="T0" fmla="*/ 208 w 209"/>
                <a:gd name="T1" fmla="*/ 0 h 253"/>
                <a:gd name="T2" fmla="*/ 201 w 209"/>
                <a:gd name="T3" fmla="*/ 252 h 253"/>
                <a:gd name="T4" fmla="*/ 111 w 209"/>
                <a:gd name="T5" fmla="*/ 252 h 253"/>
                <a:gd name="T6" fmla="*/ 0 w 209"/>
                <a:gd name="T7" fmla="*/ 237 h 253"/>
                <a:gd name="T8" fmla="*/ 7 w 209"/>
                <a:gd name="T9" fmla="*/ 0 h 253"/>
                <a:gd name="T10" fmla="*/ 208 w 209"/>
                <a:gd name="T11" fmla="*/ 0 h 253"/>
                <a:gd name="T12" fmla="*/ 0 60000 65536"/>
                <a:gd name="T13" fmla="*/ 0 60000 65536"/>
                <a:gd name="T14" fmla="*/ 0 60000 65536"/>
                <a:gd name="T15" fmla="*/ 0 60000 65536"/>
                <a:gd name="T16" fmla="*/ 0 60000 65536"/>
                <a:gd name="T17" fmla="*/ 0 60000 65536"/>
                <a:gd name="T18" fmla="*/ 0 w 209"/>
                <a:gd name="T19" fmla="*/ 0 h 253"/>
                <a:gd name="T20" fmla="*/ 209 w 209"/>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209" h="253">
                  <a:moveTo>
                    <a:pt x="208" y="0"/>
                  </a:moveTo>
                  <a:lnTo>
                    <a:pt x="201" y="252"/>
                  </a:lnTo>
                  <a:lnTo>
                    <a:pt x="111" y="252"/>
                  </a:lnTo>
                  <a:lnTo>
                    <a:pt x="0" y="237"/>
                  </a:lnTo>
                  <a:lnTo>
                    <a:pt x="7" y="0"/>
                  </a:lnTo>
                  <a:lnTo>
                    <a:pt x="20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9" name="Freeform 87">
              <a:extLst>
                <a:ext uri="{FF2B5EF4-FFF2-40B4-BE49-F238E27FC236}">
                  <a16:creationId xmlns:a16="http://schemas.microsoft.com/office/drawing/2014/main" id="{8EEA757D-89CD-4914-B3D1-4FCFFA7CCA72}"/>
                </a:ext>
              </a:extLst>
            </p:cNvPr>
            <p:cNvSpPr>
              <a:spLocks/>
            </p:cNvSpPr>
            <p:nvPr/>
          </p:nvSpPr>
          <p:spPr bwMode="auto">
            <a:xfrm>
              <a:off x="4270" y="1525"/>
              <a:ext cx="358" cy="399"/>
            </a:xfrm>
            <a:custGeom>
              <a:avLst/>
              <a:gdLst>
                <a:gd name="T0" fmla="*/ 289 w 358"/>
                <a:gd name="T1" fmla="*/ 109 h 399"/>
                <a:gd name="T2" fmla="*/ 307 w 358"/>
                <a:gd name="T3" fmla="*/ 144 h 399"/>
                <a:gd name="T4" fmla="*/ 324 w 358"/>
                <a:gd name="T5" fmla="*/ 195 h 399"/>
                <a:gd name="T6" fmla="*/ 357 w 358"/>
                <a:gd name="T7" fmla="*/ 219 h 399"/>
                <a:gd name="T8" fmla="*/ 350 w 358"/>
                <a:gd name="T9" fmla="*/ 219 h 399"/>
                <a:gd name="T10" fmla="*/ 324 w 358"/>
                <a:gd name="T11" fmla="*/ 219 h 399"/>
                <a:gd name="T12" fmla="*/ 307 w 358"/>
                <a:gd name="T13" fmla="*/ 254 h 399"/>
                <a:gd name="T14" fmla="*/ 289 w 358"/>
                <a:gd name="T15" fmla="*/ 338 h 399"/>
                <a:gd name="T16" fmla="*/ 270 w 358"/>
                <a:gd name="T17" fmla="*/ 363 h 399"/>
                <a:gd name="T18" fmla="*/ 270 w 358"/>
                <a:gd name="T19" fmla="*/ 372 h 399"/>
                <a:gd name="T20" fmla="*/ 252 w 358"/>
                <a:gd name="T21" fmla="*/ 388 h 399"/>
                <a:gd name="T22" fmla="*/ 235 w 358"/>
                <a:gd name="T23" fmla="*/ 363 h 399"/>
                <a:gd name="T24" fmla="*/ 202 w 358"/>
                <a:gd name="T25" fmla="*/ 398 h 399"/>
                <a:gd name="T26" fmla="*/ 183 w 358"/>
                <a:gd name="T27" fmla="*/ 388 h 399"/>
                <a:gd name="T28" fmla="*/ 148 w 358"/>
                <a:gd name="T29" fmla="*/ 363 h 399"/>
                <a:gd name="T30" fmla="*/ 130 w 358"/>
                <a:gd name="T31" fmla="*/ 328 h 399"/>
                <a:gd name="T32" fmla="*/ 106 w 358"/>
                <a:gd name="T33" fmla="*/ 254 h 399"/>
                <a:gd name="T34" fmla="*/ 43 w 358"/>
                <a:gd name="T35" fmla="*/ 195 h 399"/>
                <a:gd name="T36" fmla="*/ 0 w 358"/>
                <a:gd name="T37" fmla="*/ 144 h 399"/>
                <a:gd name="T38" fmla="*/ 26 w 358"/>
                <a:gd name="T39" fmla="*/ 120 h 399"/>
                <a:gd name="T40" fmla="*/ 130 w 358"/>
                <a:gd name="T41" fmla="*/ 26 h 399"/>
                <a:gd name="T42" fmla="*/ 159 w 358"/>
                <a:gd name="T43" fmla="*/ 26 h 399"/>
                <a:gd name="T44" fmla="*/ 174 w 358"/>
                <a:gd name="T45" fmla="*/ 0 h 399"/>
                <a:gd name="T46" fmla="*/ 202 w 358"/>
                <a:gd name="T47" fmla="*/ 15 h 399"/>
                <a:gd name="T48" fmla="*/ 252 w 358"/>
                <a:gd name="T49" fmla="*/ 35 h 399"/>
                <a:gd name="T50" fmla="*/ 252 w 358"/>
                <a:gd name="T51" fmla="*/ 50 h 399"/>
                <a:gd name="T52" fmla="*/ 282 w 358"/>
                <a:gd name="T53" fmla="*/ 50 h 399"/>
                <a:gd name="T54" fmla="*/ 307 w 358"/>
                <a:gd name="T55" fmla="*/ 75 h 399"/>
                <a:gd name="T56" fmla="*/ 289 w 358"/>
                <a:gd name="T57" fmla="*/ 109 h 3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8"/>
                <a:gd name="T88" fmla="*/ 0 h 399"/>
                <a:gd name="T89" fmla="*/ 358 w 358"/>
                <a:gd name="T90" fmla="*/ 399 h 3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8" h="399">
                  <a:moveTo>
                    <a:pt x="289" y="109"/>
                  </a:moveTo>
                  <a:lnTo>
                    <a:pt x="307" y="144"/>
                  </a:lnTo>
                  <a:lnTo>
                    <a:pt x="324" y="195"/>
                  </a:lnTo>
                  <a:lnTo>
                    <a:pt x="357" y="219"/>
                  </a:lnTo>
                  <a:lnTo>
                    <a:pt x="350" y="219"/>
                  </a:lnTo>
                  <a:lnTo>
                    <a:pt x="324" y="219"/>
                  </a:lnTo>
                  <a:lnTo>
                    <a:pt x="307" y="254"/>
                  </a:lnTo>
                  <a:lnTo>
                    <a:pt x="289" y="338"/>
                  </a:lnTo>
                  <a:lnTo>
                    <a:pt x="270" y="363"/>
                  </a:lnTo>
                  <a:lnTo>
                    <a:pt x="270" y="372"/>
                  </a:lnTo>
                  <a:lnTo>
                    <a:pt x="252" y="388"/>
                  </a:lnTo>
                  <a:lnTo>
                    <a:pt x="235" y="363"/>
                  </a:lnTo>
                  <a:lnTo>
                    <a:pt x="202" y="398"/>
                  </a:lnTo>
                  <a:lnTo>
                    <a:pt x="183" y="388"/>
                  </a:lnTo>
                  <a:lnTo>
                    <a:pt x="148" y="363"/>
                  </a:lnTo>
                  <a:lnTo>
                    <a:pt x="130" y="328"/>
                  </a:lnTo>
                  <a:lnTo>
                    <a:pt x="106" y="254"/>
                  </a:lnTo>
                  <a:lnTo>
                    <a:pt x="43" y="195"/>
                  </a:lnTo>
                  <a:lnTo>
                    <a:pt x="0" y="144"/>
                  </a:lnTo>
                  <a:lnTo>
                    <a:pt x="26" y="120"/>
                  </a:lnTo>
                  <a:lnTo>
                    <a:pt x="130" y="26"/>
                  </a:lnTo>
                  <a:lnTo>
                    <a:pt x="159" y="26"/>
                  </a:lnTo>
                  <a:lnTo>
                    <a:pt x="174" y="0"/>
                  </a:lnTo>
                  <a:lnTo>
                    <a:pt x="202" y="15"/>
                  </a:lnTo>
                  <a:lnTo>
                    <a:pt x="252" y="35"/>
                  </a:lnTo>
                  <a:lnTo>
                    <a:pt x="252" y="50"/>
                  </a:lnTo>
                  <a:lnTo>
                    <a:pt x="282" y="50"/>
                  </a:lnTo>
                  <a:lnTo>
                    <a:pt x="307" y="75"/>
                  </a:lnTo>
                  <a:lnTo>
                    <a:pt x="289" y="10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0" name="Freeform 88">
              <a:extLst>
                <a:ext uri="{FF2B5EF4-FFF2-40B4-BE49-F238E27FC236}">
                  <a16:creationId xmlns:a16="http://schemas.microsoft.com/office/drawing/2014/main" id="{FB06FD85-E9AB-481E-8619-34851D1B31D8}"/>
                </a:ext>
              </a:extLst>
            </p:cNvPr>
            <p:cNvSpPr>
              <a:spLocks/>
            </p:cNvSpPr>
            <p:nvPr/>
          </p:nvSpPr>
          <p:spPr bwMode="auto">
            <a:xfrm>
              <a:off x="1559" y="1864"/>
              <a:ext cx="228" cy="179"/>
            </a:xfrm>
            <a:custGeom>
              <a:avLst/>
              <a:gdLst>
                <a:gd name="T0" fmla="*/ 54 w 228"/>
                <a:gd name="T1" fmla="*/ 168 h 179"/>
                <a:gd name="T2" fmla="*/ 18 w 228"/>
                <a:gd name="T3" fmla="*/ 178 h 179"/>
                <a:gd name="T4" fmla="*/ 0 w 228"/>
                <a:gd name="T5" fmla="*/ 168 h 179"/>
                <a:gd name="T6" fmla="*/ 11 w 228"/>
                <a:gd name="T7" fmla="*/ 94 h 179"/>
                <a:gd name="T8" fmla="*/ 54 w 228"/>
                <a:gd name="T9" fmla="*/ 11 h 179"/>
                <a:gd name="T10" fmla="*/ 116 w 228"/>
                <a:gd name="T11" fmla="*/ 0 h 179"/>
                <a:gd name="T12" fmla="*/ 141 w 228"/>
                <a:gd name="T13" fmla="*/ 11 h 179"/>
                <a:gd name="T14" fmla="*/ 227 w 228"/>
                <a:gd name="T15" fmla="*/ 120 h 179"/>
                <a:gd name="T16" fmla="*/ 227 w 228"/>
                <a:gd name="T17" fmla="*/ 178 h 179"/>
                <a:gd name="T18" fmla="*/ 54 w 228"/>
                <a:gd name="T19" fmla="*/ 168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179"/>
                <a:gd name="T32" fmla="*/ 228 w 228"/>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179">
                  <a:moveTo>
                    <a:pt x="54" y="168"/>
                  </a:moveTo>
                  <a:lnTo>
                    <a:pt x="18" y="178"/>
                  </a:lnTo>
                  <a:lnTo>
                    <a:pt x="0" y="168"/>
                  </a:lnTo>
                  <a:lnTo>
                    <a:pt x="11" y="94"/>
                  </a:lnTo>
                  <a:lnTo>
                    <a:pt x="54" y="11"/>
                  </a:lnTo>
                  <a:lnTo>
                    <a:pt x="116" y="0"/>
                  </a:lnTo>
                  <a:lnTo>
                    <a:pt x="141" y="11"/>
                  </a:lnTo>
                  <a:lnTo>
                    <a:pt x="227" y="120"/>
                  </a:lnTo>
                  <a:lnTo>
                    <a:pt x="227" y="178"/>
                  </a:lnTo>
                  <a:lnTo>
                    <a:pt x="54" y="168"/>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1" name="Freeform 89">
              <a:extLst>
                <a:ext uri="{FF2B5EF4-FFF2-40B4-BE49-F238E27FC236}">
                  <a16:creationId xmlns:a16="http://schemas.microsoft.com/office/drawing/2014/main" id="{09F2B723-CE5D-438C-BF24-ABD92214FE79}"/>
                </a:ext>
              </a:extLst>
            </p:cNvPr>
            <p:cNvSpPr>
              <a:spLocks/>
            </p:cNvSpPr>
            <p:nvPr/>
          </p:nvSpPr>
          <p:spPr bwMode="auto">
            <a:xfrm>
              <a:off x="2893" y="1454"/>
              <a:ext cx="307" cy="336"/>
            </a:xfrm>
            <a:custGeom>
              <a:avLst/>
              <a:gdLst>
                <a:gd name="T0" fmla="*/ 306 w 307"/>
                <a:gd name="T1" fmla="*/ 60 h 336"/>
                <a:gd name="T2" fmla="*/ 299 w 307"/>
                <a:gd name="T3" fmla="*/ 325 h 336"/>
                <a:gd name="T4" fmla="*/ 176 w 307"/>
                <a:gd name="T5" fmla="*/ 325 h 336"/>
                <a:gd name="T6" fmla="*/ 0 w 307"/>
                <a:gd name="T7" fmla="*/ 335 h 336"/>
                <a:gd name="T8" fmla="*/ 12 w 307"/>
                <a:gd name="T9" fmla="*/ 0 h 336"/>
                <a:gd name="T10" fmla="*/ 306 w 307"/>
                <a:gd name="T11" fmla="*/ 21 h 336"/>
                <a:gd name="T12" fmla="*/ 306 w 307"/>
                <a:gd name="T13" fmla="*/ 60 h 336"/>
                <a:gd name="T14" fmla="*/ 0 60000 65536"/>
                <a:gd name="T15" fmla="*/ 0 60000 65536"/>
                <a:gd name="T16" fmla="*/ 0 60000 65536"/>
                <a:gd name="T17" fmla="*/ 0 60000 65536"/>
                <a:gd name="T18" fmla="*/ 0 60000 65536"/>
                <a:gd name="T19" fmla="*/ 0 60000 65536"/>
                <a:gd name="T20" fmla="*/ 0 60000 65536"/>
                <a:gd name="T21" fmla="*/ 0 w 307"/>
                <a:gd name="T22" fmla="*/ 0 h 336"/>
                <a:gd name="T23" fmla="*/ 307 w 307"/>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 h="336">
                  <a:moveTo>
                    <a:pt x="306" y="60"/>
                  </a:moveTo>
                  <a:lnTo>
                    <a:pt x="299" y="325"/>
                  </a:lnTo>
                  <a:lnTo>
                    <a:pt x="176" y="325"/>
                  </a:lnTo>
                  <a:lnTo>
                    <a:pt x="0" y="335"/>
                  </a:lnTo>
                  <a:lnTo>
                    <a:pt x="12" y="0"/>
                  </a:lnTo>
                  <a:lnTo>
                    <a:pt x="306" y="21"/>
                  </a:lnTo>
                  <a:lnTo>
                    <a:pt x="306" y="6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2" name="Freeform 90">
              <a:extLst>
                <a:ext uri="{FF2B5EF4-FFF2-40B4-BE49-F238E27FC236}">
                  <a16:creationId xmlns:a16="http://schemas.microsoft.com/office/drawing/2014/main" id="{26773F3B-FB8D-4DCA-B276-1E2958CEBEB9}"/>
                </a:ext>
              </a:extLst>
            </p:cNvPr>
            <p:cNvSpPr>
              <a:spLocks/>
            </p:cNvSpPr>
            <p:nvPr/>
          </p:nvSpPr>
          <p:spPr bwMode="auto">
            <a:xfrm>
              <a:off x="2886" y="2042"/>
              <a:ext cx="365" cy="306"/>
            </a:xfrm>
            <a:custGeom>
              <a:avLst/>
              <a:gdLst>
                <a:gd name="T0" fmla="*/ 87 w 365"/>
                <a:gd name="T1" fmla="*/ 305 h 306"/>
                <a:gd name="T2" fmla="*/ 137 w 365"/>
                <a:gd name="T3" fmla="*/ 230 h 306"/>
                <a:gd name="T4" fmla="*/ 122 w 365"/>
                <a:gd name="T5" fmla="*/ 170 h 306"/>
                <a:gd name="T6" fmla="*/ 105 w 365"/>
                <a:gd name="T7" fmla="*/ 145 h 306"/>
                <a:gd name="T8" fmla="*/ 122 w 365"/>
                <a:gd name="T9" fmla="*/ 109 h 306"/>
                <a:gd name="T10" fmla="*/ 94 w 365"/>
                <a:gd name="T11" fmla="*/ 100 h 306"/>
                <a:gd name="T12" fmla="*/ 87 w 365"/>
                <a:gd name="T13" fmla="*/ 60 h 306"/>
                <a:gd name="T14" fmla="*/ 43 w 365"/>
                <a:gd name="T15" fmla="*/ 85 h 306"/>
                <a:gd name="T16" fmla="*/ 7 w 365"/>
                <a:gd name="T17" fmla="*/ 60 h 306"/>
                <a:gd name="T18" fmla="*/ 0 w 365"/>
                <a:gd name="T19" fmla="*/ 41 h 306"/>
                <a:gd name="T20" fmla="*/ 33 w 365"/>
                <a:gd name="T21" fmla="*/ 41 h 306"/>
                <a:gd name="T22" fmla="*/ 50 w 365"/>
                <a:gd name="T23" fmla="*/ 25 h 306"/>
                <a:gd name="T24" fmla="*/ 105 w 365"/>
                <a:gd name="T25" fmla="*/ 15 h 306"/>
                <a:gd name="T26" fmla="*/ 130 w 365"/>
                <a:gd name="T27" fmla="*/ 0 h 306"/>
                <a:gd name="T28" fmla="*/ 191 w 365"/>
                <a:gd name="T29" fmla="*/ 15 h 306"/>
                <a:gd name="T30" fmla="*/ 227 w 365"/>
                <a:gd name="T31" fmla="*/ 15 h 306"/>
                <a:gd name="T32" fmla="*/ 253 w 365"/>
                <a:gd name="T33" fmla="*/ 25 h 306"/>
                <a:gd name="T34" fmla="*/ 270 w 365"/>
                <a:gd name="T35" fmla="*/ 15 h 306"/>
                <a:gd name="T36" fmla="*/ 295 w 365"/>
                <a:gd name="T37" fmla="*/ 51 h 306"/>
                <a:gd name="T38" fmla="*/ 295 w 365"/>
                <a:gd name="T39" fmla="*/ 100 h 306"/>
                <a:gd name="T40" fmla="*/ 331 w 365"/>
                <a:gd name="T41" fmla="*/ 100 h 306"/>
                <a:gd name="T42" fmla="*/ 364 w 365"/>
                <a:gd name="T43" fmla="*/ 109 h 306"/>
                <a:gd name="T44" fmla="*/ 295 w 365"/>
                <a:gd name="T45" fmla="*/ 160 h 306"/>
                <a:gd name="T46" fmla="*/ 288 w 365"/>
                <a:gd name="T47" fmla="*/ 185 h 306"/>
                <a:gd name="T48" fmla="*/ 295 w 365"/>
                <a:gd name="T49" fmla="*/ 220 h 306"/>
                <a:gd name="T50" fmla="*/ 259 w 365"/>
                <a:gd name="T51" fmla="*/ 269 h 306"/>
                <a:gd name="T52" fmla="*/ 270 w 365"/>
                <a:gd name="T53" fmla="*/ 305 h 306"/>
                <a:gd name="T54" fmla="*/ 259 w 365"/>
                <a:gd name="T55" fmla="*/ 290 h 306"/>
                <a:gd name="T56" fmla="*/ 227 w 365"/>
                <a:gd name="T57" fmla="*/ 305 h 306"/>
                <a:gd name="T58" fmla="*/ 87 w 365"/>
                <a:gd name="T59" fmla="*/ 305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
                <a:gd name="T91" fmla="*/ 0 h 306"/>
                <a:gd name="T92" fmla="*/ 365 w 365"/>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 h="306">
                  <a:moveTo>
                    <a:pt x="87" y="305"/>
                  </a:moveTo>
                  <a:lnTo>
                    <a:pt x="137" y="230"/>
                  </a:lnTo>
                  <a:lnTo>
                    <a:pt x="122" y="170"/>
                  </a:lnTo>
                  <a:lnTo>
                    <a:pt x="105" y="145"/>
                  </a:lnTo>
                  <a:lnTo>
                    <a:pt x="122" y="109"/>
                  </a:lnTo>
                  <a:lnTo>
                    <a:pt x="94" y="100"/>
                  </a:lnTo>
                  <a:lnTo>
                    <a:pt x="87" y="60"/>
                  </a:lnTo>
                  <a:lnTo>
                    <a:pt x="43" y="85"/>
                  </a:lnTo>
                  <a:lnTo>
                    <a:pt x="7" y="60"/>
                  </a:lnTo>
                  <a:lnTo>
                    <a:pt x="0" y="41"/>
                  </a:lnTo>
                  <a:lnTo>
                    <a:pt x="33" y="41"/>
                  </a:lnTo>
                  <a:lnTo>
                    <a:pt x="50" y="25"/>
                  </a:lnTo>
                  <a:lnTo>
                    <a:pt x="105" y="15"/>
                  </a:lnTo>
                  <a:lnTo>
                    <a:pt x="130" y="0"/>
                  </a:lnTo>
                  <a:lnTo>
                    <a:pt x="191" y="15"/>
                  </a:lnTo>
                  <a:lnTo>
                    <a:pt x="227" y="15"/>
                  </a:lnTo>
                  <a:lnTo>
                    <a:pt x="253" y="25"/>
                  </a:lnTo>
                  <a:lnTo>
                    <a:pt x="270" y="15"/>
                  </a:lnTo>
                  <a:lnTo>
                    <a:pt x="295" y="51"/>
                  </a:lnTo>
                  <a:lnTo>
                    <a:pt x="295" y="100"/>
                  </a:lnTo>
                  <a:lnTo>
                    <a:pt x="331" y="100"/>
                  </a:lnTo>
                  <a:lnTo>
                    <a:pt x="364" y="109"/>
                  </a:lnTo>
                  <a:lnTo>
                    <a:pt x="295" y="160"/>
                  </a:lnTo>
                  <a:lnTo>
                    <a:pt x="288" y="185"/>
                  </a:lnTo>
                  <a:lnTo>
                    <a:pt x="295" y="220"/>
                  </a:lnTo>
                  <a:lnTo>
                    <a:pt x="259" y="269"/>
                  </a:lnTo>
                  <a:lnTo>
                    <a:pt x="270" y="305"/>
                  </a:lnTo>
                  <a:lnTo>
                    <a:pt x="259" y="290"/>
                  </a:lnTo>
                  <a:lnTo>
                    <a:pt x="227" y="305"/>
                  </a:lnTo>
                  <a:lnTo>
                    <a:pt x="87" y="30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3" name="Freeform 91">
              <a:extLst>
                <a:ext uri="{FF2B5EF4-FFF2-40B4-BE49-F238E27FC236}">
                  <a16:creationId xmlns:a16="http://schemas.microsoft.com/office/drawing/2014/main" id="{204C11FC-409F-46F4-A164-3F8DE0453CEF}"/>
                </a:ext>
              </a:extLst>
            </p:cNvPr>
            <p:cNvSpPr>
              <a:spLocks/>
            </p:cNvSpPr>
            <p:nvPr/>
          </p:nvSpPr>
          <p:spPr bwMode="auto">
            <a:xfrm>
              <a:off x="3241" y="2228"/>
              <a:ext cx="387" cy="528"/>
            </a:xfrm>
            <a:custGeom>
              <a:avLst/>
              <a:gdLst>
                <a:gd name="T0" fmla="*/ 0 w 385"/>
                <a:gd name="T1" fmla="*/ 264 h 528"/>
                <a:gd name="T2" fmla="*/ 79 w 385"/>
                <a:gd name="T3" fmla="*/ 154 h 528"/>
                <a:gd name="T4" fmla="*/ 68 w 385"/>
                <a:gd name="T5" fmla="*/ 96 h 528"/>
                <a:gd name="T6" fmla="*/ 157 w 385"/>
                <a:gd name="T7" fmla="*/ 96 h 528"/>
                <a:gd name="T8" fmla="*/ 251 w 385"/>
                <a:gd name="T9" fmla="*/ 0 h 528"/>
                <a:gd name="T10" fmla="*/ 304 w 385"/>
                <a:gd name="T11" fmla="*/ 45 h 528"/>
                <a:gd name="T12" fmla="*/ 323 w 385"/>
                <a:gd name="T13" fmla="*/ 96 h 528"/>
                <a:gd name="T14" fmla="*/ 355 w 385"/>
                <a:gd name="T15" fmla="*/ 180 h 528"/>
                <a:gd name="T16" fmla="*/ 384 w 385"/>
                <a:gd name="T17" fmla="*/ 214 h 528"/>
                <a:gd name="T18" fmla="*/ 355 w 385"/>
                <a:gd name="T19" fmla="*/ 314 h 528"/>
                <a:gd name="T20" fmla="*/ 355 w 385"/>
                <a:gd name="T21" fmla="*/ 359 h 528"/>
                <a:gd name="T22" fmla="*/ 341 w 385"/>
                <a:gd name="T23" fmla="*/ 384 h 528"/>
                <a:gd name="T24" fmla="*/ 323 w 385"/>
                <a:gd name="T25" fmla="*/ 408 h 528"/>
                <a:gd name="T26" fmla="*/ 294 w 385"/>
                <a:gd name="T27" fmla="*/ 408 h 528"/>
                <a:gd name="T28" fmla="*/ 287 w 385"/>
                <a:gd name="T29" fmla="*/ 459 h 528"/>
                <a:gd name="T30" fmla="*/ 269 w 385"/>
                <a:gd name="T31" fmla="*/ 459 h 528"/>
                <a:gd name="T32" fmla="*/ 251 w 385"/>
                <a:gd name="T33" fmla="*/ 502 h 528"/>
                <a:gd name="T34" fmla="*/ 226 w 385"/>
                <a:gd name="T35" fmla="*/ 527 h 528"/>
                <a:gd name="T36" fmla="*/ 0 w 385"/>
                <a:gd name="T37" fmla="*/ 264 h 5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5"/>
                <a:gd name="T58" fmla="*/ 0 h 528"/>
                <a:gd name="T59" fmla="*/ 385 w 385"/>
                <a:gd name="T60" fmla="*/ 528 h 5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5" h="528">
                  <a:moveTo>
                    <a:pt x="0" y="264"/>
                  </a:moveTo>
                  <a:lnTo>
                    <a:pt x="79" y="154"/>
                  </a:lnTo>
                  <a:lnTo>
                    <a:pt x="68" y="96"/>
                  </a:lnTo>
                  <a:lnTo>
                    <a:pt x="157" y="96"/>
                  </a:lnTo>
                  <a:lnTo>
                    <a:pt x="251" y="0"/>
                  </a:lnTo>
                  <a:lnTo>
                    <a:pt x="304" y="45"/>
                  </a:lnTo>
                  <a:lnTo>
                    <a:pt x="323" y="96"/>
                  </a:lnTo>
                  <a:lnTo>
                    <a:pt x="355" y="180"/>
                  </a:lnTo>
                  <a:lnTo>
                    <a:pt x="384" y="214"/>
                  </a:lnTo>
                  <a:lnTo>
                    <a:pt x="355" y="314"/>
                  </a:lnTo>
                  <a:lnTo>
                    <a:pt x="355" y="359"/>
                  </a:lnTo>
                  <a:lnTo>
                    <a:pt x="341" y="384"/>
                  </a:lnTo>
                  <a:lnTo>
                    <a:pt x="323" y="408"/>
                  </a:lnTo>
                  <a:lnTo>
                    <a:pt x="294" y="408"/>
                  </a:lnTo>
                  <a:lnTo>
                    <a:pt x="287" y="459"/>
                  </a:lnTo>
                  <a:lnTo>
                    <a:pt x="269" y="459"/>
                  </a:lnTo>
                  <a:lnTo>
                    <a:pt x="251" y="502"/>
                  </a:lnTo>
                  <a:lnTo>
                    <a:pt x="226" y="527"/>
                  </a:lnTo>
                  <a:lnTo>
                    <a:pt x="0"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4" name="Freeform 92">
              <a:extLst>
                <a:ext uri="{FF2B5EF4-FFF2-40B4-BE49-F238E27FC236}">
                  <a16:creationId xmlns:a16="http://schemas.microsoft.com/office/drawing/2014/main" id="{9E65B9BD-D7E0-4E0F-BA72-F167056A4538}"/>
                </a:ext>
              </a:extLst>
            </p:cNvPr>
            <p:cNvSpPr>
              <a:spLocks/>
            </p:cNvSpPr>
            <p:nvPr/>
          </p:nvSpPr>
          <p:spPr bwMode="auto">
            <a:xfrm>
              <a:off x="2912" y="947"/>
              <a:ext cx="306" cy="239"/>
            </a:xfrm>
            <a:custGeom>
              <a:avLst/>
              <a:gdLst>
                <a:gd name="T0" fmla="*/ 305 w 306"/>
                <a:gd name="T1" fmla="*/ 0 h 239"/>
                <a:gd name="T2" fmla="*/ 287 w 306"/>
                <a:gd name="T3" fmla="*/ 238 h 239"/>
                <a:gd name="T4" fmla="*/ 0 w 306"/>
                <a:gd name="T5" fmla="*/ 238 h 239"/>
                <a:gd name="T6" fmla="*/ 7 w 306"/>
                <a:gd name="T7" fmla="*/ 0 h 239"/>
                <a:gd name="T8" fmla="*/ 305 w 306"/>
                <a:gd name="T9" fmla="*/ 0 h 239"/>
                <a:gd name="T10" fmla="*/ 0 60000 65536"/>
                <a:gd name="T11" fmla="*/ 0 60000 65536"/>
                <a:gd name="T12" fmla="*/ 0 60000 65536"/>
                <a:gd name="T13" fmla="*/ 0 60000 65536"/>
                <a:gd name="T14" fmla="*/ 0 60000 65536"/>
                <a:gd name="T15" fmla="*/ 0 w 306"/>
                <a:gd name="T16" fmla="*/ 0 h 239"/>
                <a:gd name="T17" fmla="*/ 306 w 306"/>
                <a:gd name="T18" fmla="*/ 239 h 239"/>
              </a:gdLst>
              <a:ahLst/>
              <a:cxnLst>
                <a:cxn ang="T10">
                  <a:pos x="T0" y="T1"/>
                </a:cxn>
                <a:cxn ang="T11">
                  <a:pos x="T2" y="T3"/>
                </a:cxn>
                <a:cxn ang="T12">
                  <a:pos x="T4" y="T5"/>
                </a:cxn>
                <a:cxn ang="T13">
                  <a:pos x="T6" y="T7"/>
                </a:cxn>
                <a:cxn ang="T14">
                  <a:pos x="T8" y="T9"/>
                </a:cxn>
              </a:cxnLst>
              <a:rect l="T15" t="T16" r="T17" b="T18"/>
              <a:pathLst>
                <a:path w="306" h="239">
                  <a:moveTo>
                    <a:pt x="305" y="0"/>
                  </a:moveTo>
                  <a:lnTo>
                    <a:pt x="287" y="238"/>
                  </a:lnTo>
                  <a:lnTo>
                    <a:pt x="0" y="238"/>
                  </a:lnTo>
                  <a:lnTo>
                    <a:pt x="7" y="0"/>
                  </a:lnTo>
                  <a:lnTo>
                    <a:pt x="30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5" name="Freeform 93">
              <a:extLst>
                <a:ext uri="{FF2B5EF4-FFF2-40B4-BE49-F238E27FC236}">
                  <a16:creationId xmlns:a16="http://schemas.microsoft.com/office/drawing/2014/main" id="{6BF650CF-9D41-4943-9619-4C618635EE40}"/>
                </a:ext>
              </a:extLst>
            </p:cNvPr>
            <p:cNvSpPr>
              <a:spLocks/>
            </p:cNvSpPr>
            <p:nvPr/>
          </p:nvSpPr>
          <p:spPr bwMode="auto">
            <a:xfrm>
              <a:off x="2484" y="1499"/>
              <a:ext cx="343" cy="291"/>
            </a:xfrm>
            <a:custGeom>
              <a:avLst/>
              <a:gdLst>
                <a:gd name="T0" fmla="*/ 18 w 343"/>
                <a:gd name="T1" fmla="*/ 290 h 291"/>
                <a:gd name="T2" fmla="*/ 0 w 343"/>
                <a:gd name="T3" fmla="*/ 146 h 291"/>
                <a:gd name="T4" fmla="*/ 36 w 343"/>
                <a:gd name="T5" fmla="*/ 0 h 291"/>
                <a:gd name="T6" fmla="*/ 54 w 343"/>
                <a:gd name="T7" fmla="*/ 0 h 291"/>
                <a:gd name="T8" fmla="*/ 61 w 343"/>
                <a:gd name="T9" fmla="*/ 15 h 291"/>
                <a:gd name="T10" fmla="*/ 79 w 343"/>
                <a:gd name="T11" fmla="*/ 15 h 291"/>
                <a:gd name="T12" fmla="*/ 141 w 343"/>
                <a:gd name="T13" fmla="*/ 60 h 291"/>
                <a:gd name="T14" fmla="*/ 148 w 343"/>
                <a:gd name="T15" fmla="*/ 76 h 291"/>
                <a:gd name="T16" fmla="*/ 159 w 343"/>
                <a:gd name="T17" fmla="*/ 60 h 291"/>
                <a:gd name="T18" fmla="*/ 166 w 343"/>
                <a:gd name="T19" fmla="*/ 76 h 291"/>
                <a:gd name="T20" fmla="*/ 176 w 343"/>
                <a:gd name="T21" fmla="*/ 76 h 291"/>
                <a:gd name="T22" fmla="*/ 183 w 343"/>
                <a:gd name="T23" fmla="*/ 100 h 291"/>
                <a:gd name="T24" fmla="*/ 209 w 343"/>
                <a:gd name="T25" fmla="*/ 110 h 291"/>
                <a:gd name="T26" fmla="*/ 255 w 343"/>
                <a:gd name="T27" fmla="*/ 125 h 291"/>
                <a:gd name="T28" fmla="*/ 255 w 343"/>
                <a:gd name="T29" fmla="*/ 146 h 291"/>
                <a:gd name="T30" fmla="*/ 331 w 343"/>
                <a:gd name="T31" fmla="*/ 221 h 291"/>
                <a:gd name="T32" fmla="*/ 342 w 343"/>
                <a:gd name="T33" fmla="*/ 290 h 291"/>
                <a:gd name="T34" fmla="*/ 281 w 343"/>
                <a:gd name="T35" fmla="*/ 290 h 291"/>
                <a:gd name="T36" fmla="*/ 18 w 343"/>
                <a:gd name="T37" fmla="*/ 290 h 2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3"/>
                <a:gd name="T58" fmla="*/ 0 h 291"/>
                <a:gd name="T59" fmla="*/ 343 w 343"/>
                <a:gd name="T60" fmla="*/ 291 h 2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3" h="291">
                  <a:moveTo>
                    <a:pt x="18" y="290"/>
                  </a:moveTo>
                  <a:lnTo>
                    <a:pt x="0" y="146"/>
                  </a:lnTo>
                  <a:lnTo>
                    <a:pt x="36" y="0"/>
                  </a:lnTo>
                  <a:lnTo>
                    <a:pt x="54" y="0"/>
                  </a:lnTo>
                  <a:lnTo>
                    <a:pt x="61" y="15"/>
                  </a:lnTo>
                  <a:lnTo>
                    <a:pt x="79" y="15"/>
                  </a:lnTo>
                  <a:lnTo>
                    <a:pt x="141" y="60"/>
                  </a:lnTo>
                  <a:lnTo>
                    <a:pt x="148" y="76"/>
                  </a:lnTo>
                  <a:lnTo>
                    <a:pt x="159" y="60"/>
                  </a:lnTo>
                  <a:lnTo>
                    <a:pt x="166" y="76"/>
                  </a:lnTo>
                  <a:lnTo>
                    <a:pt x="176" y="76"/>
                  </a:lnTo>
                  <a:lnTo>
                    <a:pt x="183" y="100"/>
                  </a:lnTo>
                  <a:lnTo>
                    <a:pt x="209" y="110"/>
                  </a:lnTo>
                  <a:lnTo>
                    <a:pt x="255" y="125"/>
                  </a:lnTo>
                  <a:lnTo>
                    <a:pt x="255" y="146"/>
                  </a:lnTo>
                  <a:lnTo>
                    <a:pt x="331" y="221"/>
                  </a:lnTo>
                  <a:lnTo>
                    <a:pt x="342" y="290"/>
                  </a:lnTo>
                  <a:lnTo>
                    <a:pt x="281" y="290"/>
                  </a:lnTo>
                  <a:lnTo>
                    <a:pt x="18" y="29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6" name="Freeform 94">
              <a:extLst>
                <a:ext uri="{FF2B5EF4-FFF2-40B4-BE49-F238E27FC236}">
                  <a16:creationId xmlns:a16="http://schemas.microsoft.com/office/drawing/2014/main" id="{230BB190-E4A3-4FF9-9F63-3350BFD7EFB9}"/>
                </a:ext>
              </a:extLst>
            </p:cNvPr>
            <p:cNvSpPr>
              <a:spLocks/>
            </p:cNvSpPr>
            <p:nvPr/>
          </p:nvSpPr>
          <p:spPr bwMode="auto">
            <a:xfrm>
              <a:off x="1614" y="1694"/>
              <a:ext cx="332" cy="349"/>
            </a:xfrm>
            <a:custGeom>
              <a:avLst/>
              <a:gdLst>
                <a:gd name="T0" fmla="*/ 173 w 332"/>
                <a:gd name="T1" fmla="*/ 348 h 349"/>
                <a:gd name="T2" fmla="*/ 173 w 332"/>
                <a:gd name="T3" fmla="*/ 289 h 349"/>
                <a:gd name="T4" fmla="*/ 87 w 332"/>
                <a:gd name="T5" fmla="*/ 180 h 349"/>
                <a:gd name="T6" fmla="*/ 62 w 332"/>
                <a:gd name="T7" fmla="*/ 169 h 349"/>
                <a:gd name="T8" fmla="*/ 0 w 332"/>
                <a:gd name="T9" fmla="*/ 180 h 349"/>
                <a:gd name="T10" fmla="*/ 0 w 332"/>
                <a:gd name="T11" fmla="*/ 145 h 349"/>
                <a:gd name="T12" fmla="*/ 0 w 332"/>
                <a:gd name="T13" fmla="*/ 120 h 349"/>
                <a:gd name="T14" fmla="*/ 7 w 332"/>
                <a:gd name="T15" fmla="*/ 120 h 349"/>
                <a:gd name="T16" fmla="*/ 19 w 332"/>
                <a:gd name="T17" fmla="*/ 120 h 349"/>
                <a:gd name="T18" fmla="*/ 19 w 332"/>
                <a:gd name="T19" fmla="*/ 85 h 349"/>
                <a:gd name="T20" fmla="*/ 50 w 332"/>
                <a:gd name="T21" fmla="*/ 75 h 349"/>
                <a:gd name="T22" fmla="*/ 140 w 332"/>
                <a:gd name="T23" fmla="*/ 75 h 349"/>
                <a:gd name="T24" fmla="*/ 159 w 332"/>
                <a:gd name="T25" fmla="*/ 60 h 349"/>
                <a:gd name="T26" fmla="*/ 173 w 332"/>
                <a:gd name="T27" fmla="*/ 75 h 349"/>
                <a:gd name="T28" fmla="*/ 245 w 332"/>
                <a:gd name="T29" fmla="*/ 60 h 349"/>
                <a:gd name="T30" fmla="*/ 263 w 332"/>
                <a:gd name="T31" fmla="*/ 35 h 349"/>
                <a:gd name="T32" fmla="*/ 296 w 332"/>
                <a:gd name="T33" fmla="*/ 0 h 349"/>
                <a:gd name="T34" fmla="*/ 324 w 332"/>
                <a:gd name="T35" fmla="*/ 10 h 349"/>
                <a:gd name="T36" fmla="*/ 331 w 332"/>
                <a:gd name="T37" fmla="*/ 35 h 349"/>
                <a:gd name="T38" fmla="*/ 331 w 332"/>
                <a:gd name="T39" fmla="*/ 220 h 349"/>
                <a:gd name="T40" fmla="*/ 296 w 332"/>
                <a:gd name="T41" fmla="*/ 348 h 349"/>
                <a:gd name="T42" fmla="*/ 173 w 332"/>
                <a:gd name="T43" fmla="*/ 348 h 3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349"/>
                <a:gd name="T68" fmla="*/ 332 w 332"/>
                <a:gd name="T69" fmla="*/ 349 h 3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349">
                  <a:moveTo>
                    <a:pt x="173" y="348"/>
                  </a:moveTo>
                  <a:lnTo>
                    <a:pt x="173" y="289"/>
                  </a:lnTo>
                  <a:lnTo>
                    <a:pt x="87" y="180"/>
                  </a:lnTo>
                  <a:lnTo>
                    <a:pt x="62" y="169"/>
                  </a:lnTo>
                  <a:lnTo>
                    <a:pt x="0" y="180"/>
                  </a:lnTo>
                  <a:lnTo>
                    <a:pt x="0" y="145"/>
                  </a:lnTo>
                  <a:lnTo>
                    <a:pt x="0" y="120"/>
                  </a:lnTo>
                  <a:lnTo>
                    <a:pt x="7" y="120"/>
                  </a:lnTo>
                  <a:lnTo>
                    <a:pt x="19" y="120"/>
                  </a:lnTo>
                  <a:lnTo>
                    <a:pt x="19" y="85"/>
                  </a:lnTo>
                  <a:lnTo>
                    <a:pt x="50" y="75"/>
                  </a:lnTo>
                  <a:lnTo>
                    <a:pt x="140" y="75"/>
                  </a:lnTo>
                  <a:lnTo>
                    <a:pt x="159" y="60"/>
                  </a:lnTo>
                  <a:lnTo>
                    <a:pt x="173" y="75"/>
                  </a:lnTo>
                  <a:lnTo>
                    <a:pt x="245" y="60"/>
                  </a:lnTo>
                  <a:lnTo>
                    <a:pt x="263" y="35"/>
                  </a:lnTo>
                  <a:lnTo>
                    <a:pt x="296" y="0"/>
                  </a:lnTo>
                  <a:lnTo>
                    <a:pt x="324" y="10"/>
                  </a:lnTo>
                  <a:lnTo>
                    <a:pt x="331" y="35"/>
                  </a:lnTo>
                  <a:lnTo>
                    <a:pt x="331" y="220"/>
                  </a:lnTo>
                  <a:lnTo>
                    <a:pt x="296" y="348"/>
                  </a:lnTo>
                  <a:lnTo>
                    <a:pt x="173" y="34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7" name="Freeform 95">
              <a:extLst>
                <a:ext uri="{FF2B5EF4-FFF2-40B4-BE49-F238E27FC236}">
                  <a16:creationId xmlns:a16="http://schemas.microsoft.com/office/drawing/2014/main" id="{79535310-9CF9-40C2-9378-459B7795D357}"/>
                </a:ext>
              </a:extLst>
            </p:cNvPr>
            <p:cNvSpPr>
              <a:spLocks/>
            </p:cNvSpPr>
            <p:nvPr/>
          </p:nvSpPr>
          <p:spPr bwMode="auto">
            <a:xfrm>
              <a:off x="3701" y="1939"/>
              <a:ext cx="325" cy="613"/>
            </a:xfrm>
            <a:custGeom>
              <a:avLst/>
              <a:gdLst>
                <a:gd name="T0" fmla="*/ 202 w 325"/>
                <a:gd name="T1" fmla="*/ 552 h 613"/>
                <a:gd name="T2" fmla="*/ 202 w 325"/>
                <a:gd name="T3" fmla="*/ 527 h 613"/>
                <a:gd name="T4" fmla="*/ 176 w 325"/>
                <a:gd name="T5" fmla="*/ 493 h 613"/>
                <a:gd name="T6" fmla="*/ 159 w 325"/>
                <a:gd name="T7" fmla="*/ 458 h 613"/>
                <a:gd name="T8" fmla="*/ 97 w 325"/>
                <a:gd name="T9" fmla="*/ 373 h 613"/>
                <a:gd name="T10" fmla="*/ 19 w 325"/>
                <a:gd name="T11" fmla="*/ 264 h 613"/>
                <a:gd name="T12" fmla="*/ 0 w 325"/>
                <a:gd name="T13" fmla="*/ 189 h 613"/>
                <a:gd name="T14" fmla="*/ 19 w 325"/>
                <a:gd name="T15" fmla="*/ 164 h 613"/>
                <a:gd name="T16" fmla="*/ 29 w 325"/>
                <a:gd name="T17" fmla="*/ 119 h 613"/>
                <a:gd name="T18" fmla="*/ 19 w 325"/>
                <a:gd name="T19" fmla="*/ 94 h 613"/>
                <a:gd name="T20" fmla="*/ 29 w 325"/>
                <a:gd name="T21" fmla="*/ 94 h 613"/>
                <a:gd name="T22" fmla="*/ 36 w 325"/>
                <a:gd name="T23" fmla="*/ 59 h 613"/>
                <a:gd name="T24" fmla="*/ 54 w 325"/>
                <a:gd name="T25" fmla="*/ 19 h 613"/>
                <a:gd name="T26" fmla="*/ 72 w 325"/>
                <a:gd name="T27" fmla="*/ 0 h 613"/>
                <a:gd name="T28" fmla="*/ 108 w 325"/>
                <a:gd name="T29" fmla="*/ 45 h 613"/>
                <a:gd name="T30" fmla="*/ 152 w 325"/>
                <a:gd name="T31" fmla="*/ 45 h 613"/>
                <a:gd name="T32" fmla="*/ 213 w 325"/>
                <a:gd name="T33" fmla="*/ 19 h 613"/>
                <a:gd name="T34" fmla="*/ 245 w 325"/>
                <a:gd name="T35" fmla="*/ 70 h 613"/>
                <a:gd name="T36" fmla="*/ 299 w 325"/>
                <a:gd name="T37" fmla="*/ 94 h 613"/>
                <a:gd name="T38" fmla="*/ 299 w 325"/>
                <a:gd name="T39" fmla="*/ 104 h 613"/>
                <a:gd name="T40" fmla="*/ 306 w 325"/>
                <a:gd name="T41" fmla="*/ 333 h 613"/>
                <a:gd name="T42" fmla="*/ 281 w 325"/>
                <a:gd name="T43" fmla="*/ 458 h 613"/>
                <a:gd name="T44" fmla="*/ 317 w 325"/>
                <a:gd name="T45" fmla="*/ 478 h 613"/>
                <a:gd name="T46" fmla="*/ 324 w 325"/>
                <a:gd name="T47" fmla="*/ 478 h 613"/>
                <a:gd name="T48" fmla="*/ 245 w 325"/>
                <a:gd name="T49" fmla="*/ 612 h 613"/>
                <a:gd name="T50" fmla="*/ 202 w 325"/>
                <a:gd name="T51" fmla="*/ 552 h 6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613"/>
                <a:gd name="T80" fmla="*/ 325 w 325"/>
                <a:gd name="T81" fmla="*/ 613 h 6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613">
                  <a:moveTo>
                    <a:pt x="202" y="552"/>
                  </a:moveTo>
                  <a:lnTo>
                    <a:pt x="202" y="527"/>
                  </a:lnTo>
                  <a:lnTo>
                    <a:pt x="176" y="493"/>
                  </a:lnTo>
                  <a:lnTo>
                    <a:pt x="159" y="458"/>
                  </a:lnTo>
                  <a:lnTo>
                    <a:pt x="97" y="373"/>
                  </a:lnTo>
                  <a:lnTo>
                    <a:pt x="19" y="264"/>
                  </a:lnTo>
                  <a:lnTo>
                    <a:pt x="0" y="189"/>
                  </a:lnTo>
                  <a:lnTo>
                    <a:pt x="19" y="164"/>
                  </a:lnTo>
                  <a:lnTo>
                    <a:pt x="29" y="119"/>
                  </a:lnTo>
                  <a:lnTo>
                    <a:pt x="19" y="94"/>
                  </a:lnTo>
                  <a:lnTo>
                    <a:pt x="29" y="94"/>
                  </a:lnTo>
                  <a:lnTo>
                    <a:pt x="36" y="59"/>
                  </a:lnTo>
                  <a:lnTo>
                    <a:pt x="54" y="19"/>
                  </a:lnTo>
                  <a:lnTo>
                    <a:pt x="72" y="0"/>
                  </a:lnTo>
                  <a:lnTo>
                    <a:pt x="108" y="45"/>
                  </a:lnTo>
                  <a:lnTo>
                    <a:pt x="152" y="45"/>
                  </a:lnTo>
                  <a:lnTo>
                    <a:pt x="213" y="19"/>
                  </a:lnTo>
                  <a:lnTo>
                    <a:pt x="245" y="70"/>
                  </a:lnTo>
                  <a:lnTo>
                    <a:pt x="299" y="94"/>
                  </a:lnTo>
                  <a:lnTo>
                    <a:pt x="299" y="104"/>
                  </a:lnTo>
                  <a:lnTo>
                    <a:pt x="306" y="333"/>
                  </a:lnTo>
                  <a:lnTo>
                    <a:pt x="281" y="458"/>
                  </a:lnTo>
                  <a:lnTo>
                    <a:pt x="317" y="478"/>
                  </a:lnTo>
                  <a:lnTo>
                    <a:pt x="324" y="478"/>
                  </a:lnTo>
                  <a:lnTo>
                    <a:pt x="245" y="612"/>
                  </a:lnTo>
                  <a:lnTo>
                    <a:pt x="202" y="552"/>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8" name="Freeform 96">
              <a:extLst>
                <a:ext uri="{FF2B5EF4-FFF2-40B4-BE49-F238E27FC236}">
                  <a16:creationId xmlns:a16="http://schemas.microsoft.com/office/drawing/2014/main" id="{4BDC2833-8D70-4B05-A04A-CA9980724472}"/>
                </a:ext>
              </a:extLst>
            </p:cNvPr>
            <p:cNvSpPr>
              <a:spLocks/>
            </p:cNvSpPr>
            <p:nvPr/>
          </p:nvSpPr>
          <p:spPr bwMode="auto">
            <a:xfrm>
              <a:off x="3113" y="2153"/>
              <a:ext cx="202" cy="339"/>
            </a:xfrm>
            <a:custGeom>
              <a:avLst/>
              <a:gdLst>
                <a:gd name="T0" fmla="*/ 0 w 209"/>
                <a:gd name="T1" fmla="*/ 195 h 340"/>
                <a:gd name="T2" fmla="*/ 32 w 209"/>
                <a:gd name="T3" fmla="*/ 180 h 340"/>
                <a:gd name="T4" fmla="*/ 43 w 209"/>
                <a:gd name="T5" fmla="*/ 195 h 340"/>
                <a:gd name="T6" fmla="*/ 32 w 209"/>
                <a:gd name="T7" fmla="*/ 160 h 340"/>
                <a:gd name="T8" fmla="*/ 68 w 209"/>
                <a:gd name="T9" fmla="*/ 111 h 340"/>
                <a:gd name="T10" fmla="*/ 61 w 209"/>
                <a:gd name="T11" fmla="*/ 75 h 340"/>
                <a:gd name="T12" fmla="*/ 68 w 209"/>
                <a:gd name="T13" fmla="*/ 51 h 340"/>
                <a:gd name="T14" fmla="*/ 136 w 209"/>
                <a:gd name="T15" fmla="*/ 0 h 340"/>
                <a:gd name="T16" fmla="*/ 190 w 209"/>
                <a:gd name="T17" fmla="*/ 86 h 340"/>
                <a:gd name="T18" fmla="*/ 197 w 209"/>
                <a:gd name="T19" fmla="*/ 171 h 340"/>
                <a:gd name="T20" fmla="*/ 208 w 209"/>
                <a:gd name="T21" fmla="*/ 230 h 340"/>
                <a:gd name="T22" fmla="*/ 130 w 209"/>
                <a:gd name="T23" fmla="*/ 339 h 340"/>
                <a:gd name="T24" fmla="*/ 0 w 209"/>
                <a:gd name="T25" fmla="*/ 195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340"/>
                <a:gd name="T41" fmla="*/ 209 w 209"/>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340">
                  <a:moveTo>
                    <a:pt x="0" y="195"/>
                  </a:moveTo>
                  <a:lnTo>
                    <a:pt x="32" y="180"/>
                  </a:lnTo>
                  <a:lnTo>
                    <a:pt x="43" y="195"/>
                  </a:lnTo>
                  <a:lnTo>
                    <a:pt x="32" y="160"/>
                  </a:lnTo>
                  <a:lnTo>
                    <a:pt x="68" y="111"/>
                  </a:lnTo>
                  <a:lnTo>
                    <a:pt x="61" y="75"/>
                  </a:lnTo>
                  <a:lnTo>
                    <a:pt x="68" y="51"/>
                  </a:lnTo>
                  <a:lnTo>
                    <a:pt x="136" y="0"/>
                  </a:lnTo>
                  <a:lnTo>
                    <a:pt x="190" y="86"/>
                  </a:lnTo>
                  <a:lnTo>
                    <a:pt x="197" y="171"/>
                  </a:lnTo>
                  <a:lnTo>
                    <a:pt x="208" y="230"/>
                  </a:lnTo>
                  <a:lnTo>
                    <a:pt x="130" y="339"/>
                  </a:lnTo>
                  <a:lnTo>
                    <a:pt x="0" y="19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9" name="Freeform 97">
              <a:extLst>
                <a:ext uri="{FF2B5EF4-FFF2-40B4-BE49-F238E27FC236}">
                  <a16:creationId xmlns:a16="http://schemas.microsoft.com/office/drawing/2014/main" id="{FC9EA5BB-771F-4ED3-A8D1-6272A71A0C2C}"/>
                </a:ext>
              </a:extLst>
            </p:cNvPr>
            <p:cNvSpPr>
              <a:spLocks/>
            </p:cNvSpPr>
            <p:nvPr/>
          </p:nvSpPr>
          <p:spPr bwMode="auto">
            <a:xfrm>
              <a:off x="2642" y="1789"/>
              <a:ext cx="264" cy="295"/>
            </a:xfrm>
            <a:custGeom>
              <a:avLst/>
              <a:gdLst>
                <a:gd name="T0" fmla="*/ 227 w 264"/>
                <a:gd name="T1" fmla="*/ 244 h 295"/>
                <a:gd name="T2" fmla="*/ 208 w 264"/>
                <a:gd name="T3" fmla="*/ 268 h 295"/>
                <a:gd name="T4" fmla="*/ 201 w 264"/>
                <a:gd name="T5" fmla="*/ 268 h 295"/>
                <a:gd name="T6" fmla="*/ 190 w 264"/>
                <a:gd name="T7" fmla="*/ 294 h 295"/>
                <a:gd name="T8" fmla="*/ 172 w 264"/>
                <a:gd name="T9" fmla="*/ 268 h 295"/>
                <a:gd name="T10" fmla="*/ 155 w 264"/>
                <a:gd name="T11" fmla="*/ 278 h 295"/>
                <a:gd name="T12" fmla="*/ 140 w 264"/>
                <a:gd name="T13" fmla="*/ 229 h 295"/>
                <a:gd name="T14" fmla="*/ 130 w 264"/>
                <a:gd name="T15" fmla="*/ 244 h 295"/>
                <a:gd name="T16" fmla="*/ 87 w 264"/>
                <a:gd name="T17" fmla="*/ 268 h 295"/>
                <a:gd name="T18" fmla="*/ 68 w 264"/>
                <a:gd name="T19" fmla="*/ 268 h 295"/>
                <a:gd name="T20" fmla="*/ 43 w 264"/>
                <a:gd name="T21" fmla="*/ 268 h 295"/>
                <a:gd name="T22" fmla="*/ 35 w 264"/>
                <a:gd name="T23" fmla="*/ 268 h 295"/>
                <a:gd name="T24" fmla="*/ 0 w 264"/>
                <a:gd name="T25" fmla="*/ 253 h 295"/>
                <a:gd name="T26" fmla="*/ 122 w 264"/>
                <a:gd name="T27" fmla="*/ 0 h 295"/>
                <a:gd name="T28" fmla="*/ 183 w 264"/>
                <a:gd name="T29" fmla="*/ 0 h 295"/>
                <a:gd name="T30" fmla="*/ 190 w 264"/>
                <a:gd name="T31" fmla="*/ 26 h 295"/>
                <a:gd name="T32" fmla="*/ 227 w 264"/>
                <a:gd name="T33" fmla="*/ 26 h 295"/>
                <a:gd name="T34" fmla="*/ 233 w 264"/>
                <a:gd name="T35" fmla="*/ 75 h 295"/>
                <a:gd name="T36" fmla="*/ 263 w 264"/>
                <a:gd name="T37" fmla="*/ 99 h 295"/>
                <a:gd name="T38" fmla="*/ 233 w 264"/>
                <a:gd name="T39" fmla="*/ 195 h 295"/>
                <a:gd name="T40" fmla="*/ 263 w 264"/>
                <a:gd name="T41" fmla="*/ 268 h 295"/>
                <a:gd name="T42" fmla="*/ 244 w 264"/>
                <a:gd name="T43" fmla="*/ 294 h 295"/>
                <a:gd name="T44" fmla="*/ 227 w 264"/>
                <a:gd name="T45" fmla="*/ 244 h 2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295"/>
                <a:gd name="T71" fmla="*/ 264 w 264"/>
                <a:gd name="T72" fmla="*/ 295 h 2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295">
                  <a:moveTo>
                    <a:pt x="227" y="244"/>
                  </a:moveTo>
                  <a:lnTo>
                    <a:pt x="208" y="268"/>
                  </a:lnTo>
                  <a:lnTo>
                    <a:pt x="201" y="268"/>
                  </a:lnTo>
                  <a:lnTo>
                    <a:pt x="190" y="294"/>
                  </a:lnTo>
                  <a:lnTo>
                    <a:pt x="172" y="268"/>
                  </a:lnTo>
                  <a:lnTo>
                    <a:pt x="155" y="278"/>
                  </a:lnTo>
                  <a:lnTo>
                    <a:pt x="140" y="229"/>
                  </a:lnTo>
                  <a:lnTo>
                    <a:pt x="130" y="244"/>
                  </a:lnTo>
                  <a:lnTo>
                    <a:pt x="87" y="268"/>
                  </a:lnTo>
                  <a:lnTo>
                    <a:pt x="68" y="268"/>
                  </a:lnTo>
                  <a:lnTo>
                    <a:pt x="43" y="268"/>
                  </a:lnTo>
                  <a:lnTo>
                    <a:pt x="35" y="268"/>
                  </a:lnTo>
                  <a:lnTo>
                    <a:pt x="0" y="253"/>
                  </a:lnTo>
                  <a:lnTo>
                    <a:pt x="122" y="0"/>
                  </a:lnTo>
                  <a:lnTo>
                    <a:pt x="183" y="0"/>
                  </a:lnTo>
                  <a:lnTo>
                    <a:pt x="190" y="26"/>
                  </a:lnTo>
                  <a:lnTo>
                    <a:pt x="227" y="26"/>
                  </a:lnTo>
                  <a:lnTo>
                    <a:pt x="233" y="75"/>
                  </a:lnTo>
                  <a:lnTo>
                    <a:pt x="263" y="99"/>
                  </a:lnTo>
                  <a:lnTo>
                    <a:pt x="233" y="195"/>
                  </a:lnTo>
                  <a:lnTo>
                    <a:pt x="263" y="268"/>
                  </a:lnTo>
                  <a:lnTo>
                    <a:pt x="244" y="294"/>
                  </a:lnTo>
                  <a:lnTo>
                    <a:pt x="227" y="2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0" name="Freeform 98">
              <a:extLst>
                <a:ext uri="{FF2B5EF4-FFF2-40B4-BE49-F238E27FC236}">
                  <a16:creationId xmlns:a16="http://schemas.microsoft.com/office/drawing/2014/main" id="{EE831389-D7B0-4668-911F-450851E5C026}"/>
                </a:ext>
              </a:extLst>
            </p:cNvPr>
            <p:cNvSpPr>
              <a:spLocks/>
            </p:cNvSpPr>
            <p:nvPr/>
          </p:nvSpPr>
          <p:spPr bwMode="auto">
            <a:xfrm>
              <a:off x="2667" y="947"/>
              <a:ext cx="253" cy="239"/>
            </a:xfrm>
            <a:custGeom>
              <a:avLst/>
              <a:gdLst>
                <a:gd name="T0" fmla="*/ 252 w 253"/>
                <a:gd name="T1" fmla="*/ 0 h 239"/>
                <a:gd name="T2" fmla="*/ 245 w 253"/>
                <a:gd name="T3" fmla="*/ 238 h 239"/>
                <a:gd name="T4" fmla="*/ 0 w 253"/>
                <a:gd name="T5" fmla="*/ 228 h 239"/>
                <a:gd name="T6" fmla="*/ 11 w 253"/>
                <a:gd name="T7" fmla="*/ 0 h 239"/>
                <a:gd name="T8" fmla="*/ 252 w 253"/>
                <a:gd name="T9" fmla="*/ 0 h 239"/>
                <a:gd name="T10" fmla="*/ 0 60000 65536"/>
                <a:gd name="T11" fmla="*/ 0 60000 65536"/>
                <a:gd name="T12" fmla="*/ 0 60000 65536"/>
                <a:gd name="T13" fmla="*/ 0 60000 65536"/>
                <a:gd name="T14" fmla="*/ 0 60000 65536"/>
                <a:gd name="T15" fmla="*/ 0 w 253"/>
                <a:gd name="T16" fmla="*/ 0 h 239"/>
                <a:gd name="T17" fmla="*/ 253 w 253"/>
                <a:gd name="T18" fmla="*/ 239 h 239"/>
              </a:gdLst>
              <a:ahLst/>
              <a:cxnLst>
                <a:cxn ang="T10">
                  <a:pos x="T0" y="T1"/>
                </a:cxn>
                <a:cxn ang="T11">
                  <a:pos x="T2" y="T3"/>
                </a:cxn>
                <a:cxn ang="T12">
                  <a:pos x="T4" y="T5"/>
                </a:cxn>
                <a:cxn ang="T13">
                  <a:pos x="T6" y="T7"/>
                </a:cxn>
                <a:cxn ang="T14">
                  <a:pos x="T8" y="T9"/>
                </a:cxn>
              </a:cxnLst>
              <a:rect l="T15" t="T16" r="T17" b="T18"/>
              <a:pathLst>
                <a:path w="253" h="239">
                  <a:moveTo>
                    <a:pt x="252" y="0"/>
                  </a:moveTo>
                  <a:lnTo>
                    <a:pt x="245" y="238"/>
                  </a:lnTo>
                  <a:lnTo>
                    <a:pt x="0" y="228"/>
                  </a:lnTo>
                  <a:lnTo>
                    <a:pt x="11" y="0"/>
                  </a:lnTo>
                  <a:lnTo>
                    <a:pt x="252"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1" name="Freeform 99">
              <a:extLst>
                <a:ext uri="{FF2B5EF4-FFF2-40B4-BE49-F238E27FC236}">
                  <a16:creationId xmlns:a16="http://schemas.microsoft.com/office/drawing/2014/main" id="{DD882F0C-C561-48E6-9200-04400806C9B1}"/>
                </a:ext>
              </a:extLst>
            </p:cNvPr>
            <p:cNvSpPr>
              <a:spLocks/>
            </p:cNvSpPr>
            <p:nvPr/>
          </p:nvSpPr>
          <p:spPr bwMode="auto">
            <a:xfrm>
              <a:off x="2362" y="931"/>
              <a:ext cx="317" cy="269"/>
            </a:xfrm>
            <a:custGeom>
              <a:avLst/>
              <a:gdLst>
                <a:gd name="T0" fmla="*/ 316 w 317"/>
                <a:gd name="T1" fmla="*/ 16 h 269"/>
                <a:gd name="T2" fmla="*/ 305 w 317"/>
                <a:gd name="T3" fmla="*/ 244 h 269"/>
                <a:gd name="T4" fmla="*/ 305 w 317"/>
                <a:gd name="T5" fmla="*/ 253 h 269"/>
                <a:gd name="T6" fmla="*/ 298 w 317"/>
                <a:gd name="T7" fmla="*/ 253 h 269"/>
                <a:gd name="T8" fmla="*/ 263 w 317"/>
                <a:gd name="T9" fmla="*/ 253 h 269"/>
                <a:gd name="T10" fmla="*/ 256 w 317"/>
                <a:gd name="T11" fmla="*/ 229 h 269"/>
                <a:gd name="T12" fmla="*/ 226 w 317"/>
                <a:gd name="T13" fmla="*/ 229 h 269"/>
                <a:gd name="T14" fmla="*/ 209 w 317"/>
                <a:gd name="T15" fmla="*/ 229 h 269"/>
                <a:gd name="T16" fmla="*/ 194 w 317"/>
                <a:gd name="T17" fmla="*/ 253 h 269"/>
                <a:gd name="T18" fmla="*/ 176 w 317"/>
                <a:gd name="T19" fmla="*/ 244 h 269"/>
                <a:gd name="T20" fmla="*/ 140 w 317"/>
                <a:gd name="T21" fmla="*/ 244 h 269"/>
                <a:gd name="T22" fmla="*/ 140 w 317"/>
                <a:gd name="T23" fmla="*/ 229 h 269"/>
                <a:gd name="T24" fmla="*/ 133 w 317"/>
                <a:gd name="T25" fmla="*/ 244 h 269"/>
                <a:gd name="T26" fmla="*/ 122 w 317"/>
                <a:gd name="T27" fmla="*/ 229 h 269"/>
                <a:gd name="T28" fmla="*/ 104 w 317"/>
                <a:gd name="T29" fmla="*/ 253 h 269"/>
                <a:gd name="T30" fmla="*/ 96 w 317"/>
                <a:gd name="T31" fmla="*/ 253 h 269"/>
                <a:gd name="T32" fmla="*/ 61 w 317"/>
                <a:gd name="T33" fmla="*/ 268 h 269"/>
                <a:gd name="T34" fmla="*/ 72 w 317"/>
                <a:gd name="T35" fmla="*/ 195 h 269"/>
                <a:gd name="T36" fmla="*/ 11 w 317"/>
                <a:gd name="T37" fmla="*/ 135 h 269"/>
                <a:gd name="T38" fmla="*/ 0 w 317"/>
                <a:gd name="T39" fmla="*/ 86 h 269"/>
                <a:gd name="T40" fmla="*/ 43 w 317"/>
                <a:gd name="T41" fmla="*/ 0 h 269"/>
                <a:gd name="T42" fmla="*/ 316 w 317"/>
                <a:gd name="T43" fmla="*/ 16 h 2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69"/>
                <a:gd name="T68" fmla="*/ 317 w 317"/>
                <a:gd name="T69" fmla="*/ 269 h 2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69">
                  <a:moveTo>
                    <a:pt x="316" y="16"/>
                  </a:moveTo>
                  <a:lnTo>
                    <a:pt x="305" y="244"/>
                  </a:lnTo>
                  <a:lnTo>
                    <a:pt x="305" y="253"/>
                  </a:lnTo>
                  <a:lnTo>
                    <a:pt x="298" y="253"/>
                  </a:lnTo>
                  <a:lnTo>
                    <a:pt x="263" y="253"/>
                  </a:lnTo>
                  <a:lnTo>
                    <a:pt x="256" y="229"/>
                  </a:lnTo>
                  <a:lnTo>
                    <a:pt x="226" y="229"/>
                  </a:lnTo>
                  <a:lnTo>
                    <a:pt x="209" y="229"/>
                  </a:lnTo>
                  <a:lnTo>
                    <a:pt x="194" y="253"/>
                  </a:lnTo>
                  <a:lnTo>
                    <a:pt x="176" y="244"/>
                  </a:lnTo>
                  <a:lnTo>
                    <a:pt x="140" y="244"/>
                  </a:lnTo>
                  <a:lnTo>
                    <a:pt x="140" y="229"/>
                  </a:lnTo>
                  <a:lnTo>
                    <a:pt x="133" y="244"/>
                  </a:lnTo>
                  <a:lnTo>
                    <a:pt x="122" y="229"/>
                  </a:lnTo>
                  <a:lnTo>
                    <a:pt x="104" y="253"/>
                  </a:lnTo>
                  <a:lnTo>
                    <a:pt x="96" y="253"/>
                  </a:lnTo>
                  <a:lnTo>
                    <a:pt x="61" y="268"/>
                  </a:lnTo>
                  <a:lnTo>
                    <a:pt x="72" y="195"/>
                  </a:lnTo>
                  <a:lnTo>
                    <a:pt x="11" y="135"/>
                  </a:lnTo>
                  <a:lnTo>
                    <a:pt x="0" y="86"/>
                  </a:lnTo>
                  <a:lnTo>
                    <a:pt x="43" y="0"/>
                  </a:lnTo>
                  <a:lnTo>
                    <a:pt x="316" y="1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2" name="Freeform 100">
              <a:extLst>
                <a:ext uri="{FF2B5EF4-FFF2-40B4-BE49-F238E27FC236}">
                  <a16:creationId xmlns:a16="http://schemas.microsoft.com/office/drawing/2014/main" id="{92295378-C166-4E64-AF9A-927B97F627C6}"/>
                </a:ext>
              </a:extLst>
            </p:cNvPr>
            <p:cNvSpPr>
              <a:spLocks/>
            </p:cNvSpPr>
            <p:nvPr/>
          </p:nvSpPr>
          <p:spPr bwMode="auto">
            <a:xfrm>
              <a:off x="641" y="1634"/>
              <a:ext cx="461" cy="341"/>
            </a:xfrm>
            <a:custGeom>
              <a:avLst/>
              <a:gdLst>
                <a:gd name="T0" fmla="*/ 14 w 461"/>
                <a:gd name="T1" fmla="*/ 180 h 341"/>
                <a:gd name="T2" fmla="*/ 32 w 461"/>
                <a:gd name="T3" fmla="*/ 145 h 341"/>
                <a:gd name="T4" fmla="*/ 68 w 461"/>
                <a:gd name="T5" fmla="*/ 135 h 341"/>
                <a:gd name="T6" fmla="*/ 103 w 461"/>
                <a:gd name="T7" fmla="*/ 111 h 341"/>
                <a:gd name="T8" fmla="*/ 172 w 461"/>
                <a:gd name="T9" fmla="*/ 111 h 341"/>
                <a:gd name="T10" fmla="*/ 198 w 461"/>
                <a:gd name="T11" fmla="*/ 96 h 341"/>
                <a:gd name="T12" fmla="*/ 208 w 461"/>
                <a:gd name="T13" fmla="*/ 111 h 341"/>
                <a:gd name="T14" fmla="*/ 258 w 461"/>
                <a:gd name="T15" fmla="*/ 111 h 341"/>
                <a:gd name="T16" fmla="*/ 295 w 461"/>
                <a:gd name="T17" fmla="*/ 60 h 341"/>
                <a:gd name="T18" fmla="*/ 319 w 461"/>
                <a:gd name="T19" fmla="*/ 60 h 341"/>
                <a:gd name="T20" fmla="*/ 345 w 461"/>
                <a:gd name="T21" fmla="*/ 26 h 341"/>
                <a:gd name="T22" fmla="*/ 381 w 461"/>
                <a:gd name="T23" fmla="*/ 36 h 341"/>
                <a:gd name="T24" fmla="*/ 399 w 461"/>
                <a:gd name="T25" fmla="*/ 0 h 341"/>
                <a:gd name="T26" fmla="*/ 424 w 461"/>
                <a:gd name="T27" fmla="*/ 0 h 341"/>
                <a:gd name="T28" fmla="*/ 442 w 461"/>
                <a:gd name="T29" fmla="*/ 11 h 341"/>
                <a:gd name="T30" fmla="*/ 434 w 461"/>
                <a:gd name="T31" fmla="*/ 36 h 341"/>
                <a:gd name="T32" fmla="*/ 453 w 461"/>
                <a:gd name="T33" fmla="*/ 51 h 341"/>
                <a:gd name="T34" fmla="*/ 442 w 461"/>
                <a:gd name="T35" fmla="*/ 86 h 341"/>
                <a:gd name="T36" fmla="*/ 460 w 461"/>
                <a:gd name="T37" fmla="*/ 111 h 341"/>
                <a:gd name="T38" fmla="*/ 442 w 461"/>
                <a:gd name="T39" fmla="*/ 145 h 341"/>
                <a:gd name="T40" fmla="*/ 417 w 461"/>
                <a:gd name="T41" fmla="*/ 135 h 341"/>
                <a:gd name="T42" fmla="*/ 362 w 461"/>
                <a:gd name="T43" fmla="*/ 180 h 341"/>
                <a:gd name="T44" fmla="*/ 345 w 461"/>
                <a:gd name="T45" fmla="*/ 180 h 341"/>
                <a:gd name="T46" fmla="*/ 338 w 461"/>
                <a:gd name="T47" fmla="*/ 229 h 341"/>
                <a:gd name="T48" fmla="*/ 356 w 461"/>
                <a:gd name="T49" fmla="*/ 254 h 341"/>
                <a:gd name="T50" fmla="*/ 345 w 461"/>
                <a:gd name="T51" fmla="*/ 289 h 341"/>
                <a:gd name="T52" fmla="*/ 295 w 461"/>
                <a:gd name="T53" fmla="*/ 304 h 341"/>
                <a:gd name="T54" fmla="*/ 277 w 461"/>
                <a:gd name="T55" fmla="*/ 324 h 341"/>
                <a:gd name="T56" fmla="*/ 269 w 461"/>
                <a:gd name="T57" fmla="*/ 314 h 341"/>
                <a:gd name="T58" fmla="*/ 155 w 461"/>
                <a:gd name="T59" fmla="*/ 340 h 341"/>
                <a:gd name="T60" fmla="*/ 147 w 461"/>
                <a:gd name="T61" fmla="*/ 304 h 341"/>
                <a:gd name="T62" fmla="*/ 190 w 461"/>
                <a:gd name="T63" fmla="*/ 280 h 341"/>
                <a:gd name="T64" fmla="*/ 208 w 461"/>
                <a:gd name="T65" fmla="*/ 254 h 341"/>
                <a:gd name="T66" fmla="*/ 208 w 461"/>
                <a:gd name="T67" fmla="*/ 205 h 341"/>
                <a:gd name="T68" fmla="*/ 190 w 461"/>
                <a:gd name="T69" fmla="*/ 220 h 341"/>
                <a:gd name="T70" fmla="*/ 172 w 461"/>
                <a:gd name="T71" fmla="*/ 205 h 341"/>
                <a:gd name="T72" fmla="*/ 172 w 461"/>
                <a:gd name="T73" fmla="*/ 220 h 341"/>
                <a:gd name="T74" fmla="*/ 86 w 461"/>
                <a:gd name="T75" fmla="*/ 195 h 341"/>
                <a:gd name="T76" fmla="*/ 86 w 461"/>
                <a:gd name="T77" fmla="*/ 205 h 341"/>
                <a:gd name="T78" fmla="*/ 50 w 461"/>
                <a:gd name="T79" fmla="*/ 205 h 341"/>
                <a:gd name="T80" fmla="*/ 14 w 461"/>
                <a:gd name="T81" fmla="*/ 180 h 341"/>
                <a:gd name="T82" fmla="*/ 7 w 461"/>
                <a:gd name="T83" fmla="*/ 205 h 341"/>
                <a:gd name="T84" fmla="*/ 0 w 461"/>
                <a:gd name="T85" fmla="*/ 180 h 341"/>
                <a:gd name="T86" fmla="*/ 14 w 461"/>
                <a:gd name="T87" fmla="*/ 180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1"/>
                <a:gd name="T133" fmla="*/ 0 h 341"/>
                <a:gd name="T134" fmla="*/ 461 w 461"/>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1" h="341">
                  <a:moveTo>
                    <a:pt x="14" y="180"/>
                  </a:moveTo>
                  <a:lnTo>
                    <a:pt x="32" y="145"/>
                  </a:lnTo>
                  <a:lnTo>
                    <a:pt x="68" y="135"/>
                  </a:lnTo>
                  <a:lnTo>
                    <a:pt x="103" y="111"/>
                  </a:lnTo>
                  <a:lnTo>
                    <a:pt x="172" y="111"/>
                  </a:lnTo>
                  <a:lnTo>
                    <a:pt x="198" y="96"/>
                  </a:lnTo>
                  <a:lnTo>
                    <a:pt x="208" y="111"/>
                  </a:lnTo>
                  <a:lnTo>
                    <a:pt x="258" y="111"/>
                  </a:lnTo>
                  <a:lnTo>
                    <a:pt x="295" y="60"/>
                  </a:lnTo>
                  <a:lnTo>
                    <a:pt x="319" y="60"/>
                  </a:lnTo>
                  <a:lnTo>
                    <a:pt x="345" y="26"/>
                  </a:lnTo>
                  <a:lnTo>
                    <a:pt x="381" y="36"/>
                  </a:lnTo>
                  <a:lnTo>
                    <a:pt x="399" y="0"/>
                  </a:lnTo>
                  <a:lnTo>
                    <a:pt x="424" y="0"/>
                  </a:lnTo>
                  <a:lnTo>
                    <a:pt x="442" y="11"/>
                  </a:lnTo>
                  <a:lnTo>
                    <a:pt x="434" y="36"/>
                  </a:lnTo>
                  <a:lnTo>
                    <a:pt x="453" y="51"/>
                  </a:lnTo>
                  <a:lnTo>
                    <a:pt x="442" y="86"/>
                  </a:lnTo>
                  <a:lnTo>
                    <a:pt x="460" y="111"/>
                  </a:lnTo>
                  <a:lnTo>
                    <a:pt x="442" y="145"/>
                  </a:lnTo>
                  <a:lnTo>
                    <a:pt x="417" y="135"/>
                  </a:lnTo>
                  <a:lnTo>
                    <a:pt x="362" y="180"/>
                  </a:lnTo>
                  <a:lnTo>
                    <a:pt x="345" y="180"/>
                  </a:lnTo>
                  <a:lnTo>
                    <a:pt x="338" y="229"/>
                  </a:lnTo>
                  <a:lnTo>
                    <a:pt x="356" y="254"/>
                  </a:lnTo>
                  <a:lnTo>
                    <a:pt x="345" y="289"/>
                  </a:lnTo>
                  <a:lnTo>
                    <a:pt x="295" y="304"/>
                  </a:lnTo>
                  <a:lnTo>
                    <a:pt x="277" y="324"/>
                  </a:lnTo>
                  <a:lnTo>
                    <a:pt x="269" y="314"/>
                  </a:lnTo>
                  <a:lnTo>
                    <a:pt x="155" y="340"/>
                  </a:lnTo>
                  <a:lnTo>
                    <a:pt x="147" y="304"/>
                  </a:lnTo>
                  <a:lnTo>
                    <a:pt x="190" y="280"/>
                  </a:lnTo>
                  <a:lnTo>
                    <a:pt x="208" y="254"/>
                  </a:lnTo>
                  <a:lnTo>
                    <a:pt x="208" y="205"/>
                  </a:lnTo>
                  <a:lnTo>
                    <a:pt x="190" y="220"/>
                  </a:lnTo>
                  <a:lnTo>
                    <a:pt x="172" y="205"/>
                  </a:lnTo>
                  <a:lnTo>
                    <a:pt x="172" y="220"/>
                  </a:lnTo>
                  <a:lnTo>
                    <a:pt x="86" y="195"/>
                  </a:lnTo>
                  <a:lnTo>
                    <a:pt x="86" y="205"/>
                  </a:lnTo>
                  <a:lnTo>
                    <a:pt x="50" y="205"/>
                  </a:lnTo>
                  <a:lnTo>
                    <a:pt x="14" y="180"/>
                  </a:lnTo>
                  <a:lnTo>
                    <a:pt x="7" y="205"/>
                  </a:lnTo>
                  <a:lnTo>
                    <a:pt x="0" y="180"/>
                  </a:lnTo>
                  <a:lnTo>
                    <a:pt x="14" y="18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3" name="Freeform 101">
              <a:extLst>
                <a:ext uri="{FF2B5EF4-FFF2-40B4-BE49-F238E27FC236}">
                  <a16:creationId xmlns:a16="http://schemas.microsoft.com/office/drawing/2014/main" id="{2392A9CE-3B08-4828-89B3-A12DA2C9C4BA}"/>
                </a:ext>
              </a:extLst>
            </p:cNvPr>
            <p:cNvSpPr>
              <a:spLocks/>
            </p:cNvSpPr>
            <p:nvPr/>
          </p:nvSpPr>
          <p:spPr bwMode="auto">
            <a:xfrm>
              <a:off x="1161" y="1854"/>
              <a:ext cx="279" cy="324"/>
            </a:xfrm>
            <a:custGeom>
              <a:avLst/>
              <a:gdLst>
                <a:gd name="T0" fmla="*/ 228 w 279"/>
                <a:gd name="T1" fmla="*/ 248 h 324"/>
                <a:gd name="T2" fmla="*/ 210 w 279"/>
                <a:gd name="T3" fmla="*/ 239 h 324"/>
                <a:gd name="T4" fmla="*/ 210 w 279"/>
                <a:gd name="T5" fmla="*/ 263 h 324"/>
                <a:gd name="T6" fmla="*/ 192 w 279"/>
                <a:gd name="T7" fmla="*/ 263 h 324"/>
                <a:gd name="T8" fmla="*/ 173 w 279"/>
                <a:gd name="T9" fmla="*/ 288 h 324"/>
                <a:gd name="T10" fmla="*/ 159 w 279"/>
                <a:gd name="T11" fmla="*/ 288 h 324"/>
                <a:gd name="T12" fmla="*/ 159 w 279"/>
                <a:gd name="T13" fmla="*/ 273 h 324"/>
                <a:gd name="T14" fmla="*/ 26 w 279"/>
                <a:gd name="T15" fmla="*/ 323 h 324"/>
                <a:gd name="T16" fmla="*/ 0 w 279"/>
                <a:gd name="T17" fmla="*/ 297 h 324"/>
                <a:gd name="T18" fmla="*/ 44 w 279"/>
                <a:gd name="T19" fmla="*/ 229 h 324"/>
                <a:gd name="T20" fmla="*/ 37 w 279"/>
                <a:gd name="T21" fmla="*/ 213 h 324"/>
                <a:gd name="T22" fmla="*/ 68 w 279"/>
                <a:gd name="T23" fmla="*/ 154 h 324"/>
                <a:gd name="T24" fmla="*/ 68 w 279"/>
                <a:gd name="T25" fmla="*/ 104 h 324"/>
                <a:gd name="T26" fmla="*/ 105 w 279"/>
                <a:gd name="T27" fmla="*/ 84 h 324"/>
                <a:gd name="T28" fmla="*/ 123 w 279"/>
                <a:gd name="T29" fmla="*/ 84 h 324"/>
                <a:gd name="T30" fmla="*/ 173 w 279"/>
                <a:gd name="T31" fmla="*/ 0 h 324"/>
                <a:gd name="T32" fmla="*/ 245 w 279"/>
                <a:gd name="T33" fmla="*/ 94 h 324"/>
                <a:gd name="T34" fmla="*/ 278 w 279"/>
                <a:gd name="T35" fmla="*/ 229 h 324"/>
                <a:gd name="T36" fmla="*/ 228 w 279"/>
                <a:gd name="T37" fmla="*/ 248 h 3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24"/>
                <a:gd name="T59" fmla="*/ 279 w 279"/>
                <a:gd name="T60" fmla="*/ 324 h 3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24">
                  <a:moveTo>
                    <a:pt x="228" y="248"/>
                  </a:moveTo>
                  <a:lnTo>
                    <a:pt x="210" y="239"/>
                  </a:lnTo>
                  <a:lnTo>
                    <a:pt x="210" y="263"/>
                  </a:lnTo>
                  <a:lnTo>
                    <a:pt x="192" y="263"/>
                  </a:lnTo>
                  <a:lnTo>
                    <a:pt x="173" y="288"/>
                  </a:lnTo>
                  <a:lnTo>
                    <a:pt x="159" y="288"/>
                  </a:lnTo>
                  <a:lnTo>
                    <a:pt x="159" y="273"/>
                  </a:lnTo>
                  <a:lnTo>
                    <a:pt x="26" y="323"/>
                  </a:lnTo>
                  <a:lnTo>
                    <a:pt x="0" y="297"/>
                  </a:lnTo>
                  <a:lnTo>
                    <a:pt x="44" y="229"/>
                  </a:lnTo>
                  <a:lnTo>
                    <a:pt x="37" y="213"/>
                  </a:lnTo>
                  <a:lnTo>
                    <a:pt x="68" y="154"/>
                  </a:lnTo>
                  <a:lnTo>
                    <a:pt x="68" y="104"/>
                  </a:lnTo>
                  <a:lnTo>
                    <a:pt x="105" y="84"/>
                  </a:lnTo>
                  <a:lnTo>
                    <a:pt x="123" y="84"/>
                  </a:lnTo>
                  <a:lnTo>
                    <a:pt x="173" y="0"/>
                  </a:lnTo>
                  <a:lnTo>
                    <a:pt x="245" y="94"/>
                  </a:lnTo>
                  <a:lnTo>
                    <a:pt x="278" y="229"/>
                  </a:lnTo>
                  <a:lnTo>
                    <a:pt x="228" y="248"/>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4" name="Freeform 102">
              <a:extLst>
                <a:ext uri="{FF2B5EF4-FFF2-40B4-BE49-F238E27FC236}">
                  <a16:creationId xmlns:a16="http://schemas.microsoft.com/office/drawing/2014/main" id="{71DB56CD-0757-4876-B040-A4CB1700453D}"/>
                </a:ext>
              </a:extLst>
            </p:cNvPr>
            <p:cNvSpPr>
              <a:spLocks/>
            </p:cNvSpPr>
            <p:nvPr/>
          </p:nvSpPr>
          <p:spPr bwMode="auto">
            <a:xfrm>
              <a:off x="4991" y="1380"/>
              <a:ext cx="297" cy="340"/>
            </a:xfrm>
            <a:custGeom>
              <a:avLst/>
              <a:gdLst>
                <a:gd name="T0" fmla="*/ 29 w 238"/>
                <a:gd name="T1" fmla="*/ 49 h 340"/>
                <a:gd name="T2" fmla="*/ 43 w 238"/>
                <a:gd name="T3" fmla="*/ 49 h 340"/>
                <a:gd name="T4" fmla="*/ 61 w 238"/>
                <a:gd name="T5" fmla="*/ 59 h 340"/>
                <a:gd name="T6" fmla="*/ 89 w 238"/>
                <a:gd name="T7" fmla="*/ 59 h 340"/>
                <a:gd name="T8" fmla="*/ 89 w 238"/>
                <a:gd name="T9" fmla="*/ 83 h 340"/>
                <a:gd name="T10" fmla="*/ 97 w 238"/>
                <a:gd name="T11" fmla="*/ 74 h 340"/>
                <a:gd name="T12" fmla="*/ 61 w 238"/>
                <a:gd name="T13" fmla="*/ 49 h 340"/>
                <a:gd name="T14" fmla="*/ 80 w 238"/>
                <a:gd name="T15" fmla="*/ 25 h 340"/>
                <a:gd name="T16" fmla="*/ 151 w 238"/>
                <a:gd name="T17" fmla="*/ 0 h 340"/>
                <a:gd name="T18" fmla="*/ 202 w 238"/>
                <a:gd name="T19" fmla="*/ 0 h 340"/>
                <a:gd name="T20" fmla="*/ 237 w 238"/>
                <a:gd name="T21" fmla="*/ 10 h 340"/>
                <a:gd name="T22" fmla="*/ 226 w 238"/>
                <a:gd name="T23" fmla="*/ 34 h 340"/>
                <a:gd name="T24" fmla="*/ 212 w 238"/>
                <a:gd name="T25" fmla="*/ 25 h 340"/>
                <a:gd name="T26" fmla="*/ 202 w 238"/>
                <a:gd name="T27" fmla="*/ 49 h 340"/>
                <a:gd name="T28" fmla="*/ 183 w 238"/>
                <a:gd name="T29" fmla="*/ 25 h 340"/>
                <a:gd name="T30" fmla="*/ 165 w 238"/>
                <a:gd name="T31" fmla="*/ 34 h 340"/>
                <a:gd name="T32" fmla="*/ 202 w 238"/>
                <a:gd name="T33" fmla="*/ 74 h 340"/>
                <a:gd name="T34" fmla="*/ 219 w 238"/>
                <a:gd name="T35" fmla="*/ 49 h 340"/>
                <a:gd name="T36" fmla="*/ 237 w 238"/>
                <a:gd name="T37" fmla="*/ 49 h 340"/>
                <a:gd name="T38" fmla="*/ 219 w 238"/>
                <a:gd name="T39" fmla="*/ 94 h 340"/>
                <a:gd name="T40" fmla="*/ 183 w 238"/>
                <a:gd name="T41" fmla="*/ 94 h 340"/>
                <a:gd name="T42" fmla="*/ 183 w 238"/>
                <a:gd name="T43" fmla="*/ 83 h 340"/>
                <a:gd name="T44" fmla="*/ 183 w 238"/>
                <a:gd name="T45" fmla="*/ 109 h 340"/>
                <a:gd name="T46" fmla="*/ 212 w 238"/>
                <a:gd name="T47" fmla="*/ 119 h 340"/>
                <a:gd name="T48" fmla="*/ 212 w 238"/>
                <a:gd name="T49" fmla="*/ 194 h 340"/>
                <a:gd name="T50" fmla="*/ 202 w 238"/>
                <a:gd name="T51" fmla="*/ 170 h 340"/>
                <a:gd name="T52" fmla="*/ 194 w 238"/>
                <a:gd name="T53" fmla="*/ 179 h 340"/>
                <a:gd name="T54" fmla="*/ 183 w 238"/>
                <a:gd name="T55" fmla="*/ 159 h 340"/>
                <a:gd name="T56" fmla="*/ 165 w 238"/>
                <a:gd name="T57" fmla="*/ 170 h 340"/>
                <a:gd name="T58" fmla="*/ 194 w 238"/>
                <a:gd name="T59" fmla="*/ 194 h 340"/>
                <a:gd name="T60" fmla="*/ 202 w 238"/>
                <a:gd name="T61" fmla="*/ 194 h 340"/>
                <a:gd name="T62" fmla="*/ 212 w 238"/>
                <a:gd name="T63" fmla="*/ 194 h 340"/>
                <a:gd name="T64" fmla="*/ 202 w 238"/>
                <a:gd name="T65" fmla="*/ 243 h 340"/>
                <a:gd name="T66" fmla="*/ 219 w 238"/>
                <a:gd name="T67" fmla="*/ 243 h 340"/>
                <a:gd name="T68" fmla="*/ 212 w 238"/>
                <a:gd name="T69" fmla="*/ 279 h 340"/>
                <a:gd name="T70" fmla="*/ 183 w 238"/>
                <a:gd name="T71" fmla="*/ 264 h 340"/>
                <a:gd name="T72" fmla="*/ 151 w 238"/>
                <a:gd name="T73" fmla="*/ 243 h 340"/>
                <a:gd name="T74" fmla="*/ 133 w 238"/>
                <a:gd name="T75" fmla="*/ 253 h 340"/>
                <a:gd name="T76" fmla="*/ 115 w 238"/>
                <a:gd name="T77" fmla="*/ 339 h 340"/>
                <a:gd name="T78" fmla="*/ 61 w 238"/>
                <a:gd name="T79" fmla="*/ 323 h 340"/>
                <a:gd name="T80" fmla="*/ 80 w 238"/>
                <a:gd name="T81" fmla="*/ 253 h 340"/>
                <a:gd name="T82" fmla="*/ 0 w 238"/>
                <a:gd name="T83" fmla="*/ 253 h 340"/>
                <a:gd name="T84" fmla="*/ 0 w 238"/>
                <a:gd name="T85" fmla="*/ 179 h 340"/>
                <a:gd name="T86" fmla="*/ 29 w 238"/>
                <a:gd name="T87" fmla="*/ 119 h 340"/>
                <a:gd name="T88" fmla="*/ 18 w 238"/>
                <a:gd name="T89" fmla="*/ 74 h 340"/>
                <a:gd name="T90" fmla="*/ 29 w 238"/>
                <a:gd name="T91" fmla="*/ 49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340"/>
                <a:gd name="T140" fmla="*/ 238 w 238"/>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340">
                  <a:moveTo>
                    <a:pt x="29" y="49"/>
                  </a:moveTo>
                  <a:lnTo>
                    <a:pt x="43" y="49"/>
                  </a:lnTo>
                  <a:lnTo>
                    <a:pt x="61" y="59"/>
                  </a:lnTo>
                  <a:lnTo>
                    <a:pt x="89" y="59"/>
                  </a:lnTo>
                  <a:lnTo>
                    <a:pt x="89" y="83"/>
                  </a:lnTo>
                  <a:lnTo>
                    <a:pt x="97" y="74"/>
                  </a:lnTo>
                  <a:lnTo>
                    <a:pt x="61" y="49"/>
                  </a:lnTo>
                  <a:lnTo>
                    <a:pt x="80" y="25"/>
                  </a:lnTo>
                  <a:lnTo>
                    <a:pt x="151" y="0"/>
                  </a:lnTo>
                  <a:lnTo>
                    <a:pt x="202" y="0"/>
                  </a:lnTo>
                  <a:lnTo>
                    <a:pt x="237" y="10"/>
                  </a:lnTo>
                  <a:lnTo>
                    <a:pt x="226" y="34"/>
                  </a:lnTo>
                  <a:lnTo>
                    <a:pt x="212" y="25"/>
                  </a:lnTo>
                  <a:lnTo>
                    <a:pt x="202" y="49"/>
                  </a:lnTo>
                  <a:lnTo>
                    <a:pt x="183" y="25"/>
                  </a:lnTo>
                  <a:lnTo>
                    <a:pt x="165" y="34"/>
                  </a:lnTo>
                  <a:lnTo>
                    <a:pt x="202" y="74"/>
                  </a:lnTo>
                  <a:lnTo>
                    <a:pt x="219" y="49"/>
                  </a:lnTo>
                  <a:lnTo>
                    <a:pt x="237" y="49"/>
                  </a:lnTo>
                  <a:lnTo>
                    <a:pt x="219" y="94"/>
                  </a:lnTo>
                  <a:lnTo>
                    <a:pt x="183" y="94"/>
                  </a:lnTo>
                  <a:lnTo>
                    <a:pt x="183" y="83"/>
                  </a:lnTo>
                  <a:lnTo>
                    <a:pt x="183" y="109"/>
                  </a:lnTo>
                  <a:lnTo>
                    <a:pt x="212" y="119"/>
                  </a:lnTo>
                  <a:lnTo>
                    <a:pt x="212" y="194"/>
                  </a:lnTo>
                  <a:lnTo>
                    <a:pt x="202" y="170"/>
                  </a:lnTo>
                  <a:lnTo>
                    <a:pt x="194" y="179"/>
                  </a:lnTo>
                  <a:lnTo>
                    <a:pt x="183" y="159"/>
                  </a:lnTo>
                  <a:lnTo>
                    <a:pt x="165" y="170"/>
                  </a:lnTo>
                  <a:lnTo>
                    <a:pt x="194" y="194"/>
                  </a:lnTo>
                  <a:lnTo>
                    <a:pt x="202" y="194"/>
                  </a:lnTo>
                  <a:lnTo>
                    <a:pt x="212" y="194"/>
                  </a:lnTo>
                  <a:lnTo>
                    <a:pt x="202" y="243"/>
                  </a:lnTo>
                  <a:lnTo>
                    <a:pt x="219" y="243"/>
                  </a:lnTo>
                  <a:lnTo>
                    <a:pt x="212" y="279"/>
                  </a:lnTo>
                  <a:lnTo>
                    <a:pt x="183" y="264"/>
                  </a:lnTo>
                  <a:lnTo>
                    <a:pt x="151" y="243"/>
                  </a:lnTo>
                  <a:lnTo>
                    <a:pt x="133" y="253"/>
                  </a:lnTo>
                  <a:lnTo>
                    <a:pt x="115" y="339"/>
                  </a:lnTo>
                  <a:lnTo>
                    <a:pt x="61" y="323"/>
                  </a:lnTo>
                  <a:lnTo>
                    <a:pt x="80" y="253"/>
                  </a:lnTo>
                  <a:lnTo>
                    <a:pt x="0" y="253"/>
                  </a:lnTo>
                  <a:lnTo>
                    <a:pt x="0" y="179"/>
                  </a:lnTo>
                  <a:lnTo>
                    <a:pt x="29" y="119"/>
                  </a:lnTo>
                  <a:lnTo>
                    <a:pt x="18" y="74"/>
                  </a:lnTo>
                  <a:lnTo>
                    <a:pt x="29" y="4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highlight>
                  <a:srgbClr val="00FF00"/>
                </a:highlight>
                <a:uLnTx/>
                <a:uFillTx/>
                <a:latin typeface="Calibri"/>
                <a:ea typeface="+mn-ea"/>
                <a:cs typeface="+mn-cs"/>
              </a:endParaRPr>
            </a:p>
          </p:txBody>
        </p:sp>
        <p:sp>
          <p:nvSpPr>
            <p:cNvPr id="105" name="Freeform 103">
              <a:extLst>
                <a:ext uri="{FF2B5EF4-FFF2-40B4-BE49-F238E27FC236}">
                  <a16:creationId xmlns:a16="http://schemas.microsoft.com/office/drawing/2014/main" id="{613A0D30-F9AC-4EE8-918E-846066437A1B}"/>
                </a:ext>
              </a:extLst>
            </p:cNvPr>
            <p:cNvSpPr>
              <a:spLocks/>
            </p:cNvSpPr>
            <p:nvPr/>
          </p:nvSpPr>
          <p:spPr bwMode="auto">
            <a:xfrm>
              <a:off x="2441" y="2033"/>
              <a:ext cx="332" cy="315"/>
            </a:xfrm>
            <a:custGeom>
              <a:avLst/>
              <a:gdLst>
                <a:gd name="T0" fmla="*/ 25 w 332"/>
                <a:gd name="T1" fmla="*/ 314 h 315"/>
                <a:gd name="T2" fmla="*/ 35 w 332"/>
                <a:gd name="T3" fmla="*/ 218 h 315"/>
                <a:gd name="T4" fmla="*/ 0 w 332"/>
                <a:gd name="T5" fmla="*/ 154 h 315"/>
                <a:gd name="T6" fmla="*/ 53 w 332"/>
                <a:gd name="T7" fmla="*/ 119 h 315"/>
                <a:gd name="T8" fmla="*/ 165 w 332"/>
                <a:gd name="T9" fmla="*/ 0 h 315"/>
                <a:gd name="T10" fmla="*/ 201 w 332"/>
                <a:gd name="T11" fmla="*/ 10 h 315"/>
                <a:gd name="T12" fmla="*/ 236 w 332"/>
                <a:gd name="T13" fmla="*/ 25 h 315"/>
                <a:gd name="T14" fmla="*/ 244 w 332"/>
                <a:gd name="T15" fmla="*/ 25 h 315"/>
                <a:gd name="T16" fmla="*/ 269 w 332"/>
                <a:gd name="T17" fmla="*/ 25 h 315"/>
                <a:gd name="T18" fmla="*/ 288 w 332"/>
                <a:gd name="T19" fmla="*/ 25 h 315"/>
                <a:gd name="T20" fmla="*/ 331 w 332"/>
                <a:gd name="T21" fmla="*/ 0 h 315"/>
                <a:gd name="T22" fmla="*/ 305 w 332"/>
                <a:gd name="T23" fmla="*/ 314 h 315"/>
                <a:gd name="T24" fmla="*/ 25 w 332"/>
                <a:gd name="T25" fmla="*/ 314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2"/>
                <a:gd name="T40" fmla="*/ 0 h 315"/>
                <a:gd name="T41" fmla="*/ 332 w 332"/>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2" h="315">
                  <a:moveTo>
                    <a:pt x="25" y="314"/>
                  </a:moveTo>
                  <a:lnTo>
                    <a:pt x="35" y="218"/>
                  </a:lnTo>
                  <a:lnTo>
                    <a:pt x="0" y="154"/>
                  </a:lnTo>
                  <a:lnTo>
                    <a:pt x="53" y="119"/>
                  </a:lnTo>
                  <a:lnTo>
                    <a:pt x="165" y="0"/>
                  </a:lnTo>
                  <a:lnTo>
                    <a:pt x="201" y="10"/>
                  </a:lnTo>
                  <a:lnTo>
                    <a:pt x="236" y="25"/>
                  </a:lnTo>
                  <a:lnTo>
                    <a:pt x="244" y="25"/>
                  </a:lnTo>
                  <a:lnTo>
                    <a:pt x="269" y="25"/>
                  </a:lnTo>
                  <a:lnTo>
                    <a:pt x="288" y="25"/>
                  </a:lnTo>
                  <a:lnTo>
                    <a:pt x="331" y="0"/>
                  </a:lnTo>
                  <a:lnTo>
                    <a:pt x="305" y="314"/>
                  </a:lnTo>
                  <a:lnTo>
                    <a:pt x="25" y="31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6" name="Freeform 104">
              <a:extLst>
                <a:ext uri="{FF2B5EF4-FFF2-40B4-BE49-F238E27FC236}">
                  <a16:creationId xmlns:a16="http://schemas.microsoft.com/office/drawing/2014/main" id="{9670EA69-1D03-473F-9594-AE287F96DCFE}"/>
                </a:ext>
              </a:extLst>
            </p:cNvPr>
            <p:cNvSpPr>
              <a:spLocks/>
            </p:cNvSpPr>
            <p:nvPr/>
          </p:nvSpPr>
          <p:spPr bwMode="auto">
            <a:xfrm>
              <a:off x="3794" y="947"/>
              <a:ext cx="135" cy="314"/>
            </a:xfrm>
            <a:custGeom>
              <a:avLst/>
              <a:gdLst>
                <a:gd name="T0" fmla="*/ 110 w 135"/>
                <a:gd name="T1" fmla="*/ 0 h 314"/>
                <a:gd name="T2" fmla="*/ 134 w 135"/>
                <a:gd name="T3" fmla="*/ 193 h 314"/>
                <a:gd name="T4" fmla="*/ 120 w 135"/>
                <a:gd name="T5" fmla="*/ 228 h 314"/>
                <a:gd name="T6" fmla="*/ 103 w 135"/>
                <a:gd name="T7" fmla="*/ 253 h 314"/>
                <a:gd name="T8" fmla="*/ 78 w 135"/>
                <a:gd name="T9" fmla="*/ 253 h 314"/>
                <a:gd name="T10" fmla="*/ 50 w 135"/>
                <a:gd name="T11" fmla="*/ 313 h 314"/>
                <a:gd name="T12" fmla="*/ 32 w 135"/>
                <a:gd name="T13" fmla="*/ 313 h 314"/>
                <a:gd name="T14" fmla="*/ 17 w 135"/>
                <a:gd name="T15" fmla="*/ 287 h 314"/>
                <a:gd name="T16" fmla="*/ 17 w 135"/>
                <a:gd name="T17" fmla="*/ 298 h 314"/>
                <a:gd name="T18" fmla="*/ 0 w 135"/>
                <a:gd name="T19" fmla="*/ 70 h 314"/>
                <a:gd name="T20" fmla="*/ 17 w 135"/>
                <a:gd name="T21" fmla="*/ 23 h 314"/>
                <a:gd name="T22" fmla="*/ 32 w 135"/>
                <a:gd name="T23" fmla="*/ 0 h 314"/>
                <a:gd name="T24" fmla="*/ 110 w 135"/>
                <a:gd name="T25" fmla="*/ 0 h 3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314"/>
                <a:gd name="T41" fmla="*/ 135 w 135"/>
                <a:gd name="T42" fmla="*/ 314 h 3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314">
                  <a:moveTo>
                    <a:pt x="110" y="0"/>
                  </a:moveTo>
                  <a:lnTo>
                    <a:pt x="134" y="193"/>
                  </a:lnTo>
                  <a:lnTo>
                    <a:pt x="120" y="228"/>
                  </a:lnTo>
                  <a:lnTo>
                    <a:pt x="103" y="253"/>
                  </a:lnTo>
                  <a:lnTo>
                    <a:pt x="78" y="253"/>
                  </a:lnTo>
                  <a:lnTo>
                    <a:pt x="50" y="313"/>
                  </a:lnTo>
                  <a:lnTo>
                    <a:pt x="32" y="313"/>
                  </a:lnTo>
                  <a:lnTo>
                    <a:pt x="17" y="287"/>
                  </a:lnTo>
                  <a:lnTo>
                    <a:pt x="17" y="298"/>
                  </a:lnTo>
                  <a:lnTo>
                    <a:pt x="0" y="70"/>
                  </a:lnTo>
                  <a:lnTo>
                    <a:pt x="17" y="23"/>
                  </a:lnTo>
                  <a:lnTo>
                    <a:pt x="32" y="0"/>
                  </a:lnTo>
                  <a:lnTo>
                    <a:pt x="11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7" name="Freeform 105">
              <a:extLst>
                <a:ext uri="{FF2B5EF4-FFF2-40B4-BE49-F238E27FC236}">
                  <a16:creationId xmlns:a16="http://schemas.microsoft.com/office/drawing/2014/main" id="{D9D483AC-C7A4-4191-B48F-9909D60A42A4}"/>
                </a:ext>
              </a:extLst>
            </p:cNvPr>
            <p:cNvSpPr>
              <a:spLocks/>
            </p:cNvSpPr>
            <p:nvPr/>
          </p:nvSpPr>
          <p:spPr bwMode="auto">
            <a:xfrm>
              <a:off x="3512" y="1330"/>
              <a:ext cx="436" cy="450"/>
            </a:xfrm>
            <a:custGeom>
              <a:avLst/>
              <a:gdLst>
                <a:gd name="T0" fmla="*/ 0 w 436"/>
                <a:gd name="T1" fmla="*/ 364 h 450"/>
                <a:gd name="T2" fmla="*/ 54 w 436"/>
                <a:gd name="T3" fmla="*/ 170 h 450"/>
                <a:gd name="T4" fmla="*/ 96 w 436"/>
                <a:gd name="T5" fmla="*/ 170 h 450"/>
                <a:gd name="T6" fmla="*/ 115 w 436"/>
                <a:gd name="T7" fmla="*/ 125 h 450"/>
                <a:gd name="T8" fmla="*/ 140 w 436"/>
                <a:gd name="T9" fmla="*/ 125 h 450"/>
                <a:gd name="T10" fmla="*/ 158 w 436"/>
                <a:gd name="T11" fmla="*/ 100 h 450"/>
                <a:gd name="T12" fmla="*/ 176 w 436"/>
                <a:gd name="T13" fmla="*/ 51 h 450"/>
                <a:gd name="T14" fmla="*/ 158 w 436"/>
                <a:gd name="T15" fmla="*/ 25 h 450"/>
                <a:gd name="T16" fmla="*/ 147 w 436"/>
                <a:gd name="T17" fmla="*/ 51 h 450"/>
                <a:gd name="T18" fmla="*/ 140 w 436"/>
                <a:gd name="T19" fmla="*/ 25 h 450"/>
                <a:gd name="T20" fmla="*/ 147 w 436"/>
                <a:gd name="T21" fmla="*/ 0 h 450"/>
                <a:gd name="T22" fmla="*/ 183 w 436"/>
                <a:gd name="T23" fmla="*/ 0 h 450"/>
                <a:gd name="T24" fmla="*/ 262 w 436"/>
                <a:gd name="T25" fmla="*/ 40 h 450"/>
                <a:gd name="T26" fmla="*/ 331 w 436"/>
                <a:gd name="T27" fmla="*/ 75 h 450"/>
                <a:gd name="T28" fmla="*/ 348 w 436"/>
                <a:gd name="T29" fmla="*/ 110 h 450"/>
                <a:gd name="T30" fmla="*/ 373 w 436"/>
                <a:gd name="T31" fmla="*/ 110 h 450"/>
                <a:gd name="T32" fmla="*/ 373 w 436"/>
                <a:gd name="T33" fmla="*/ 134 h 450"/>
                <a:gd name="T34" fmla="*/ 416 w 436"/>
                <a:gd name="T35" fmla="*/ 160 h 450"/>
                <a:gd name="T36" fmla="*/ 435 w 436"/>
                <a:gd name="T37" fmla="*/ 209 h 450"/>
                <a:gd name="T38" fmla="*/ 313 w 436"/>
                <a:gd name="T39" fmla="*/ 294 h 450"/>
                <a:gd name="T40" fmla="*/ 176 w 436"/>
                <a:gd name="T41" fmla="*/ 449 h 450"/>
                <a:gd name="T42" fmla="*/ 54 w 436"/>
                <a:gd name="T43" fmla="*/ 390 h 450"/>
                <a:gd name="T44" fmla="*/ 0 w 436"/>
                <a:gd name="T45" fmla="*/ 364 h 4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0"/>
                <a:gd name="T71" fmla="*/ 436 w 436"/>
                <a:gd name="T72" fmla="*/ 450 h 4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0">
                  <a:moveTo>
                    <a:pt x="0" y="364"/>
                  </a:moveTo>
                  <a:lnTo>
                    <a:pt x="54" y="170"/>
                  </a:lnTo>
                  <a:lnTo>
                    <a:pt x="96" y="170"/>
                  </a:lnTo>
                  <a:lnTo>
                    <a:pt x="115" y="125"/>
                  </a:lnTo>
                  <a:lnTo>
                    <a:pt x="140" y="125"/>
                  </a:lnTo>
                  <a:lnTo>
                    <a:pt x="158" y="100"/>
                  </a:lnTo>
                  <a:lnTo>
                    <a:pt x="176" y="51"/>
                  </a:lnTo>
                  <a:lnTo>
                    <a:pt x="158" y="25"/>
                  </a:lnTo>
                  <a:lnTo>
                    <a:pt x="147" y="51"/>
                  </a:lnTo>
                  <a:lnTo>
                    <a:pt x="140" y="25"/>
                  </a:lnTo>
                  <a:lnTo>
                    <a:pt x="147" y="0"/>
                  </a:lnTo>
                  <a:lnTo>
                    <a:pt x="183" y="0"/>
                  </a:lnTo>
                  <a:lnTo>
                    <a:pt x="262" y="40"/>
                  </a:lnTo>
                  <a:lnTo>
                    <a:pt x="331" y="75"/>
                  </a:lnTo>
                  <a:lnTo>
                    <a:pt x="348" y="110"/>
                  </a:lnTo>
                  <a:lnTo>
                    <a:pt x="373" y="110"/>
                  </a:lnTo>
                  <a:lnTo>
                    <a:pt x="373" y="134"/>
                  </a:lnTo>
                  <a:lnTo>
                    <a:pt x="416" y="160"/>
                  </a:lnTo>
                  <a:lnTo>
                    <a:pt x="435" y="209"/>
                  </a:lnTo>
                  <a:lnTo>
                    <a:pt x="313" y="294"/>
                  </a:lnTo>
                  <a:lnTo>
                    <a:pt x="176" y="449"/>
                  </a:lnTo>
                  <a:lnTo>
                    <a:pt x="54" y="390"/>
                  </a:lnTo>
                  <a:lnTo>
                    <a:pt x="0" y="3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8" name="Freeform 106">
              <a:extLst>
                <a:ext uri="{FF2B5EF4-FFF2-40B4-BE49-F238E27FC236}">
                  <a16:creationId xmlns:a16="http://schemas.microsoft.com/office/drawing/2014/main" id="{15A40059-3293-496E-BD5B-22BA12AE4218}"/>
                </a:ext>
              </a:extLst>
            </p:cNvPr>
            <p:cNvSpPr>
              <a:spLocks/>
            </p:cNvSpPr>
            <p:nvPr/>
          </p:nvSpPr>
          <p:spPr bwMode="auto">
            <a:xfrm>
              <a:off x="3905" y="947"/>
              <a:ext cx="251" cy="279"/>
            </a:xfrm>
            <a:custGeom>
              <a:avLst/>
              <a:gdLst>
                <a:gd name="T0" fmla="*/ 242 w 251"/>
                <a:gd name="T1" fmla="*/ 0 h 279"/>
                <a:gd name="T2" fmla="*/ 250 w 251"/>
                <a:gd name="T3" fmla="*/ 34 h 279"/>
                <a:gd name="T4" fmla="*/ 235 w 251"/>
                <a:gd name="T5" fmla="*/ 129 h 279"/>
                <a:gd name="T6" fmla="*/ 182 w 251"/>
                <a:gd name="T7" fmla="*/ 278 h 279"/>
                <a:gd name="T8" fmla="*/ 164 w 251"/>
                <a:gd name="T9" fmla="*/ 264 h 279"/>
                <a:gd name="T10" fmla="*/ 132 w 251"/>
                <a:gd name="T11" fmla="*/ 264 h 279"/>
                <a:gd name="T12" fmla="*/ 114 w 251"/>
                <a:gd name="T13" fmla="*/ 238 h 279"/>
                <a:gd name="T14" fmla="*/ 85 w 251"/>
                <a:gd name="T15" fmla="*/ 238 h 279"/>
                <a:gd name="T16" fmla="*/ 78 w 251"/>
                <a:gd name="T17" fmla="*/ 238 h 279"/>
                <a:gd name="T18" fmla="*/ 11 w 251"/>
                <a:gd name="T19" fmla="*/ 229 h 279"/>
                <a:gd name="T20" fmla="*/ 24 w 251"/>
                <a:gd name="T21" fmla="*/ 193 h 279"/>
                <a:gd name="T22" fmla="*/ 0 w 251"/>
                <a:gd name="T23" fmla="*/ 0 h 279"/>
                <a:gd name="T24" fmla="*/ 242 w 251"/>
                <a:gd name="T25" fmla="*/ 0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279"/>
                <a:gd name="T41" fmla="*/ 251 w 251"/>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279">
                  <a:moveTo>
                    <a:pt x="242" y="0"/>
                  </a:moveTo>
                  <a:lnTo>
                    <a:pt x="250" y="34"/>
                  </a:lnTo>
                  <a:lnTo>
                    <a:pt x="235" y="129"/>
                  </a:lnTo>
                  <a:lnTo>
                    <a:pt x="182" y="278"/>
                  </a:lnTo>
                  <a:lnTo>
                    <a:pt x="164" y="264"/>
                  </a:lnTo>
                  <a:lnTo>
                    <a:pt x="132" y="264"/>
                  </a:lnTo>
                  <a:lnTo>
                    <a:pt x="114" y="238"/>
                  </a:lnTo>
                  <a:lnTo>
                    <a:pt x="85" y="238"/>
                  </a:lnTo>
                  <a:lnTo>
                    <a:pt x="78" y="238"/>
                  </a:lnTo>
                  <a:lnTo>
                    <a:pt x="11" y="229"/>
                  </a:lnTo>
                  <a:lnTo>
                    <a:pt x="24" y="193"/>
                  </a:lnTo>
                  <a:lnTo>
                    <a:pt x="0" y="0"/>
                  </a:lnTo>
                  <a:lnTo>
                    <a:pt x="242"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9" name="Freeform 107">
              <a:extLst>
                <a:ext uri="{FF2B5EF4-FFF2-40B4-BE49-F238E27FC236}">
                  <a16:creationId xmlns:a16="http://schemas.microsoft.com/office/drawing/2014/main" id="{614842E3-0159-4C02-A811-695635508BDA}"/>
                </a:ext>
              </a:extLst>
            </p:cNvPr>
            <p:cNvSpPr>
              <a:spLocks/>
            </p:cNvSpPr>
            <p:nvPr/>
          </p:nvSpPr>
          <p:spPr bwMode="auto">
            <a:xfrm>
              <a:off x="4760" y="1444"/>
              <a:ext cx="258" cy="191"/>
            </a:xfrm>
            <a:custGeom>
              <a:avLst/>
              <a:gdLst>
                <a:gd name="T0" fmla="*/ 69 w 283"/>
                <a:gd name="T1" fmla="*/ 70 h 229"/>
                <a:gd name="T2" fmla="*/ 87 w 283"/>
                <a:gd name="T3" fmla="*/ 34 h 229"/>
                <a:gd name="T4" fmla="*/ 185 w 283"/>
                <a:gd name="T5" fmla="*/ 34 h 229"/>
                <a:gd name="T6" fmla="*/ 246 w 283"/>
                <a:gd name="T7" fmla="*/ 0 h 229"/>
                <a:gd name="T8" fmla="*/ 264 w 283"/>
                <a:gd name="T9" fmla="*/ 10 h 229"/>
                <a:gd name="T10" fmla="*/ 271 w 283"/>
                <a:gd name="T11" fmla="*/ 49 h 229"/>
                <a:gd name="T12" fmla="*/ 282 w 283"/>
                <a:gd name="T13" fmla="*/ 94 h 229"/>
                <a:gd name="T14" fmla="*/ 253 w 283"/>
                <a:gd name="T15" fmla="*/ 154 h 229"/>
                <a:gd name="T16" fmla="*/ 253 w 283"/>
                <a:gd name="T17" fmla="*/ 228 h 229"/>
                <a:gd name="T18" fmla="*/ 124 w 283"/>
                <a:gd name="T19" fmla="*/ 218 h 229"/>
                <a:gd name="T20" fmla="*/ 0 w 283"/>
                <a:gd name="T21" fmla="*/ 218 h 229"/>
                <a:gd name="T22" fmla="*/ 44 w 283"/>
                <a:gd name="T23" fmla="*/ 94 h 229"/>
                <a:gd name="T24" fmla="*/ 69 w 283"/>
                <a:gd name="T25" fmla="*/ 59 h 229"/>
                <a:gd name="T26" fmla="*/ 69 w 283"/>
                <a:gd name="T27" fmla="*/ 7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3"/>
                <a:gd name="T43" fmla="*/ 0 h 229"/>
                <a:gd name="T44" fmla="*/ 283 w 283"/>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3" h="229">
                  <a:moveTo>
                    <a:pt x="69" y="70"/>
                  </a:moveTo>
                  <a:lnTo>
                    <a:pt x="87" y="34"/>
                  </a:lnTo>
                  <a:lnTo>
                    <a:pt x="185" y="34"/>
                  </a:lnTo>
                  <a:lnTo>
                    <a:pt x="246" y="0"/>
                  </a:lnTo>
                  <a:lnTo>
                    <a:pt x="264" y="10"/>
                  </a:lnTo>
                  <a:lnTo>
                    <a:pt x="271" y="49"/>
                  </a:lnTo>
                  <a:lnTo>
                    <a:pt x="282" y="94"/>
                  </a:lnTo>
                  <a:lnTo>
                    <a:pt x="253" y="154"/>
                  </a:lnTo>
                  <a:lnTo>
                    <a:pt x="253" y="228"/>
                  </a:lnTo>
                  <a:lnTo>
                    <a:pt x="124" y="218"/>
                  </a:lnTo>
                  <a:lnTo>
                    <a:pt x="0" y="218"/>
                  </a:lnTo>
                  <a:lnTo>
                    <a:pt x="44" y="94"/>
                  </a:lnTo>
                  <a:lnTo>
                    <a:pt x="69" y="59"/>
                  </a:lnTo>
                  <a:lnTo>
                    <a:pt x="69"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0" name="Freeform 108">
              <a:extLst>
                <a:ext uri="{FF2B5EF4-FFF2-40B4-BE49-F238E27FC236}">
                  <a16:creationId xmlns:a16="http://schemas.microsoft.com/office/drawing/2014/main" id="{604F3CA0-40F4-48BC-A6A8-88B939E045B0}"/>
                </a:ext>
              </a:extLst>
            </p:cNvPr>
            <p:cNvSpPr>
              <a:spLocks/>
            </p:cNvSpPr>
            <p:nvPr/>
          </p:nvSpPr>
          <p:spPr bwMode="auto">
            <a:xfrm>
              <a:off x="1823" y="1067"/>
              <a:ext cx="262" cy="228"/>
            </a:xfrm>
            <a:custGeom>
              <a:avLst/>
              <a:gdLst>
                <a:gd name="T0" fmla="*/ 36 w 262"/>
                <a:gd name="T1" fmla="*/ 49 h 228"/>
                <a:gd name="T2" fmla="*/ 68 w 262"/>
                <a:gd name="T3" fmla="*/ 34 h 228"/>
                <a:gd name="T4" fmla="*/ 86 w 262"/>
                <a:gd name="T5" fmla="*/ 49 h 228"/>
                <a:gd name="T6" fmla="*/ 121 w 262"/>
                <a:gd name="T7" fmla="*/ 49 h 228"/>
                <a:gd name="T8" fmla="*/ 104 w 262"/>
                <a:gd name="T9" fmla="*/ 0 h 228"/>
                <a:gd name="T10" fmla="*/ 157 w 262"/>
                <a:gd name="T11" fmla="*/ 49 h 228"/>
                <a:gd name="T12" fmla="*/ 200 w 262"/>
                <a:gd name="T13" fmla="*/ 94 h 228"/>
                <a:gd name="T14" fmla="*/ 250 w 262"/>
                <a:gd name="T15" fmla="*/ 118 h 228"/>
                <a:gd name="T16" fmla="*/ 261 w 262"/>
                <a:gd name="T17" fmla="*/ 158 h 228"/>
                <a:gd name="T18" fmla="*/ 218 w 262"/>
                <a:gd name="T19" fmla="*/ 217 h 228"/>
                <a:gd name="T20" fmla="*/ 207 w 262"/>
                <a:gd name="T21" fmla="*/ 227 h 228"/>
                <a:gd name="T22" fmla="*/ 140 w 262"/>
                <a:gd name="T23" fmla="*/ 217 h 228"/>
                <a:gd name="T24" fmla="*/ 54 w 262"/>
                <a:gd name="T25" fmla="*/ 227 h 228"/>
                <a:gd name="T26" fmla="*/ 54 w 262"/>
                <a:gd name="T27" fmla="*/ 193 h 228"/>
                <a:gd name="T28" fmla="*/ 0 w 262"/>
                <a:gd name="T29" fmla="*/ 144 h 228"/>
                <a:gd name="T30" fmla="*/ 11 w 262"/>
                <a:gd name="T31" fmla="*/ 109 h 228"/>
                <a:gd name="T32" fmla="*/ 0 w 262"/>
                <a:gd name="T33" fmla="*/ 94 h 228"/>
                <a:gd name="T34" fmla="*/ 36 w 262"/>
                <a:gd name="T35" fmla="*/ 49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2"/>
                <a:gd name="T55" fmla="*/ 0 h 228"/>
                <a:gd name="T56" fmla="*/ 262 w 262"/>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2" h="228">
                  <a:moveTo>
                    <a:pt x="36" y="49"/>
                  </a:moveTo>
                  <a:lnTo>
                    <a:pt x="68" y="34"/>
                  </a:lnTo>
                  <a:lnTo>
                    <a:pt x="86" y="49"/>
                  </a:lnTo>
                  <a:lnTo>
                    <a:pt x="121" y="49"/>
                  </a:lnTo>
                  <a:lnTo>
                    <a:pt x="104" y="0"/>
                  </a:lnTo>
                  <a:lnTo>
                    <a:pt x="157" y="49"/>
                  </a:lnTo>
                  <a:lnTo>
                    <a:pt x="200" y="94"/>
                  </a:lnTo>
                  <a:lnTo>
                    <a:pt x="250" y="118"/>
                  </a:lnTo>
                  <a:lnTo>
                    <a:pt x="261" y="158"/>
                  </a:lnTo>
                  <a:lnTo>
                    <a:pt x="218" y="217"/>
                  </a:lnTo>
                  <a:lnTo>
                    <a:pt x="207" y="227"/>
                  </a:lnTo>
                  <a:lnTo>
                    <a:pt x="140" y="217"/>
                  </a:lnTo>
                  <a:lnTo>
                    <a:pt x="54" y="227"/>
                  </a:lnTo>
                  <a:lnTo>
                    <a:pt x="54" y="193"/>
                  </a:lnTo>
                  <a:lnTo>
                    <a:pt x="0" y="144"/>
                  </a:lnTo>
                  <a:lnTo>
                    <a:pt x="11" y="109"/>
                  </a:lnTo>
                  <a:lnTo>
                    <a:pt x="0" y="94"/>
                  </a:lnTo>
                  <a:lnTo>
                    <a:pt x="36" y="4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1" name="Freeform 109">
              <a:extLst>
                <a:ext uri="{FF2B5EF4-FFF2-40B4-BE49-F238E27FC236}">
                  <a16:creationId xmlns:a16="http://schemas.microsoft.com/office/drawing/2014/main" id="{F780C7C4-9904-474E-B280-71ABB9E6DA12}"/>
                </a:ext>
              </a:extLst>
            </p:cNvPr>
            <p:cNvSpPr>
              <a:spLocks/>
            </p:cNvSpPr>
            <p:nvPr/>
          </p:nvSpPr>
          <p:spPr bwMode="auto">
            <a:xfrm>
              <a:off x="3914" y="1719"/>
              <a:ext cx="297" cy="365"/>
            </a:xfrm>
            <a:custGeom>
              <a:avLst/>
              <a:gdLst>
                <a:gd name="T0" fmla="*/ 243 w 297"/>
                <a:gd name="T1" fmla="*/ 338 h 365"/>
                <a:gd name="T2" fmla="*/ 243 w 297"/>
                <a:gd name="T3" fmla="*/ 364 h 365"/>
                <a:gd name="T4" fmla="*/ 228 w 297"/>
                <a:gd name="T5" fmla="*/ 338 h 365"/>
                <a:gd name="T6" fmla="*/ 191 w 297"/>
                <a:gd name="T7" fmla="*/ 338 h 365"/>
                <a:gd name="T8" fmla="*/ 191 w 297"/>
                <a:gd name="T9" fmla="*/ 323 h 365"/>
                <a:gd name="T10" fmla="*/ 166 w 297"/>
                <a:gd name="T11" fmla="*/ 313 h 365"/>
                <a:gd name="T12" fmla="*/ 138 w 297"/>
                <a:gd name="T13" fmla="*/ 338 h 365"/>
                <a:gd name="T14" fmla="*/ 87 w 297"/>
                <a:gd name="T15" fmla="*/ 323 h 365"/>
                <a:gd name="T16" fmla="*/ 87 w 297"/>
                <a:gd name="T17" fmla="*/ 313 h 365"/>
                <a:gd name="T18" fmla="*/ 33 w 297"/>
                <a:gd name="T19" fmla="*/ 289 h 365"/>
                <a:gd name="T20" fmla="*/ 0 w 297"/>
                <a:gd name="T21" fmla="*/ 238 h 365"/>
                <a:gd name="T22" fmla="*/ 14 w 297"/>
                <a:gd name="T23" fmla="*/ 219 h 365"/>
                <a:gd name="T24" fmla="*/ 87 w 297"/>
                <a:gd name="T25" fmla="*/ 194 h 365"/>
                <a:gd name="T26" fmla="*/ 87 w 297"/>
                <a:gd name="T27" fmla="*/ 144 h 365"/>
                <a:gd name="T28" fmla="*/ 138 w 297"/>
                <a:gd name="T29" fmla="*/ 0 h 365"/>
                <a:gd name="T30" fmla="*/ 148 w 297"/>
                <a:gd name="T31" fmla="*/ 0 h 365"/>
                <a:gd name="T32" fmla="*/ 278 w 297"/>
                <a:gd name="T33" fmla="*/ 0 h 365"/>
                <a:gd name="T34" fmla="*/ 278 w 297"/>
                <a:gd name="T35" fmla="*/ 10 h 365"/>
                <a:gd name="T36" fmla="*/ 278 w 297"/>
                <a:gd name="T37" fmla="*/ 134 h 365"/>
                <a:gd name="T38" fmla="*/ 296 w 297"/>
                <a:gd name="T39" fmla="*/ 178 h 365"/>
                <a:gd name="T40" fmla="*/ 278 w 297"/>
                <a:gd name="T41" fmla="*/ 194 h 365"/>
                <a:gd name="T42" fmla="*/ 278 w 297"/>
                <a:gd name="T43" fmla="*/ 338 h 365"/>
                <a:gd name="T44" fmla="*/ 243 w 297"/>
                <a:gd name="T45" fmla="*/ 338 h 3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7"/>
                <a:gd name="T70" fmla="*/ 0 h 365"/>
                <a:gd name="T71" fmla="*/ 297 w 297"/>
                <a:gd name="T72" fmla="*/ 365 h 3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7" h="365">
                  <a:moveTo>
                    <a:pt x="243" y="338"/>
                  </a:moveTo>
                  <a:lnTo>
                    <a:pt x="243" y="364"/>
                  </a:lnTo>
                  <a:lnTo>
                    <a:pt x="228" y="338"/>
                  </a:lnTo>
                  <a:lnTo>
                    <a:pt x="191" y="338"/>
                  </a:lnTo>
                  <a:lnTo>
                    <a:pt x="191" y="323"/>
                  </a:lnTo>
                  <a:lnTo>
                    <a:pt x="166" y="313"/>
                  </a:lnTo>
                  <a:lnTo>
                    <a:pt x="138" y="338"/>
                  </a:lnTo>
                  <a:lnTo>
                    <a:pt x="87" y="323"/>
                  </a:lnTo>
                  <a:lnTo>
                    <a:pt x="87" y="313"/>
                  </a:lnTo>
                  <a:lnTo>
                    <a:pt x="33" y="289"/>
                  </a:lnTo>
                  <a:lnTo>
                    <a:pt x="0" y="238"/>
                  </a:lnTo>
                  <a:lnTo>
                    <a:pt x="14" y="219"/>
                  </a:lnTo>
                  <a:lnTo>
                    <a:pt x="87" y="194"/>
                  </a:lnTo>
                  <a:lnTo>
                    <a:pt x="87" y="144"/>
                  </a:lnTo>
                  <a:lnTo>
                    <a:pt x="138" y="0"/>
                  </a:lnTo>
                  <a:lnTo>
                    <a:pt x="148" y="0"/>
                  </a:lnTo>
                  <a:lnTo>
                    <a:pt x="278" y="0"/>
                  </a:lnTo>
                  <a:lnTo>
                    <a:pt x="278" y="10"/>
                  </a:lnTo>
                  <a:lnTo>
                    <a:pt x="278" y="134"/>
                  </a:lnTo>
                  <a:lnTo>
                    <a:pt x="296" y="178"/>
                  </a:lnTo>
                  <a:lnTo>
                    <a:pt x="278" y="194"/>
                  </a:lnTo>
                  <a:lnTo>
                    <a:pt x="278" y="338"/>
                  </a:lnTo>
                  <a:lnTo>
                    <a:pt x="243" y="3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2" name="Freeform 110">
              <a:extLst>
                <a:ext uri="{FF2B5EF4-FFF2-40B4-BE49-F238E27FC236}">
                  <a16:creationId xmlns:a16="http://schemas.microsoft.com/office/drawing/2014/main" id="{82B0E4A1-5E8D-4D72-9860-883D8F533A10}"/>
                </a:ext>
              </a:extLst>
            </p:cNvPr>
            <p:cNvSpPr>
              <a:spLocks/>
            </p:cNvSpPr>
            <p:nvPr/>
          </p:nvSpPr>
          <p:spPr bwMode="auto">
            <a:xfrm>
              <a:off x="2042" y="1030"/>
              <a:ext cx="392" cy="361"/>
            </a:xfrm>
            <a:custGeom>
              <a:avLst/>
              <a:gdLst>
                <a:gd name="T0" fmla="*/ 269 w 392"/>
                <a:gd name="T1" fmla="*/ 339 h 361"/>
                <a:gd name="T2" fmla="*/ 233 w 392"/>
                <a:gd name="T3" fmla="*/ 324 h 361"/>
                <a:gd name="T4" fmla="*/ 208 w 392"/>
                <a:gd name="T5" fmla="*/ 339 h 361"/>
                <a:gd name="T6" fmla="*/ 190 w 392"/>
                <a:gd name="T7" fmla="*/ 324 h 361"/>
                <a:gd name="T8" fmla="*/ 154 w 392"/>
                <a:gd name="T9" fmla="*/ 339 h 361"/>
                <a:gd name="T10" fmla="*/ 122 w 392"/>
                <a:gd name="T11" fmla="*/ 360 h 361"/>
                <a:gd name="T12" fmla="*/ 76 w 392"/>
                <a:gd name="T13" fmla="*/ 300 h 361"/>
                <a:gd name="T14" fmla="*/ 61 w 392"/>
                <a:gd name="T15" fmla="*/ 300 h 361"/>
                <a:gd name="T16" fmla="*/ 50 w 392"/>
                <a:gd name="T17" fmla="*/ 300 h 361"/>
                <a:gd name="T18" fmla="*/ 43 w 392"/>
                <a:gd name="T19" fmla="*/ 281 h 361"/>
                <a:gd name="T20" fmla="*/ 7 w 392"/>
                <a:gd name="T21" fmla="*/ 281 h 361"/>
                <a:gd name="T22" fmla="*/ 0 w 392"/>
                <a:gd name="T23" fmla="*/ 255 h 361"/>
                <a:gd name="T24" fmla="*/ 43 w 392"/>
                <a:gd name="T25" fmla="*/ 194 h 361"/>
                <a:gd name="T26" fmla="*/ 32 w 392"/>
                <a:gd name="T27" fmla="*/ 155 h 361"/>
                <a:gd name="T28" fmla="*/ 68 w 392"/>
                <a:gd name="T29" fmla="*/ 120 h 361"/>
                <a:gd name="T30" fmla="*/ 93 w 392"/>
                <a:gd name="T31" fmla="*/ 130 h 361"/>
                <a:gd name="T32" fmla="*/ 104 w 392"/>
                <a:gd name="T33" fmla="*/ 60 h 361"/>
                <a:gd name="T34" fmla="*/ 122 w 392"/>
                <a:gd name="T35" fmla="*/ 60 h 361"/>
                <a:gd name="T36" fmla="*/ 147 w 392"/>
                <a:gd name="T37" fmla="*/ 70 h 361"/>
                <a:gd name="T38" fmla="*/ 165 w 392"/>
                <a:gd name="T39" fmla="*/ 60 h 361"/>
                <a:gd name="T40" fmla="*/ 215 w 392"/>
                <a:gd name="T41" fmla="*/ 11 h 361"/>
                <a:gd name="T42" fmla="*/ 233 w 392"/>
                <a:gd name="T43" fmla="*/ 26 h 361"/>
                <a:gd name="T44" fmla="*/ 251 w 392"/>
                <a:gd name="T45" fmla="*/ 0 h 361"/>
                <a:gd name="T46" fmla="*/ 269 w 392"/>
                <a:gd name="T47" fmla="*/ 11 h 361"/>
                <a:gd name="T48" fmla="*/ 287 w 392"/>
                <a:gd name="T49" fmla="*/ 11 h 361"/>
                <a:gd name="T50" fmla="*/ 294 w 392"/>
                <a:gd name="T51" fmla="*/ 60 h 361"/>
                <a:gd name="T52" fmla="*/ 319 w 392"/>
                <a:gd name="T53" fmla="*/ 60 h 361"/>
                <a:gd name="T54" fmla="*/ 330 w 392"/>
                <a:gd name="T55" fmla="*/ 36 h 361"/>
                <a:gd name="T56" fmla="*/ 391 w 392"/>
                <a:gd name="T57" fmla="*/ 96 h 361"/>
                <a:gd name="T58" fmla="*/ 380 w 392"/>
                <a:gd name="T59" fmla="*/ 170 h 361"/>
                <a:gd name="T60" fmla="*/ 373 w 392"/>
                <a:gd name="T61" fmla="*/ 315 h 361"/>
                <a:gd name="T62" fmla="*/ 319 w 392"/>
                <a:gd name="T63" fmla="*/ 315 h 361"/>
                <a:gd name="T64" fmla="*/ 294 w 392"/>
                <a:gd name="T65" fmla="*/ 324 h 361"/>
                <a:gd name="T66" fmla="*/ 269 w 392"/>
                <a:gd name="T67" fmla="*/ 339 h 3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2"/>
                <a:gd name="T103" fmla="*/ 0 h 361"/>
                <a:gd name="T104" fmla="*/ 392 w 392"/>
                <a:gd name="T105" fmla="*/ 361 h 3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2" h="361">
                  <a:moveTo>
                    <a:pt x="269" y="339"/>
                  </a:moveTo>
                  <a:lnTo>
                    <a:pt x="233" y="324"/>
                  </a:lnTo>
                  <a:lnTo>
                    <a:pt x="208" y="339"/>
                  </a:lnTo>
                  <a:lnTo>
                    <a:pt x="190" y="324"/>
                  </a:lnTo>
                  <a:lnTo>
                    <a:pt x="154" y="339"/>
                  </a:lnTo>
                  <a:lnTo>
                    <a:pt x="122" y="360"/>
                  </a:lnTo>
                  <a:lnTo>
                    <a:pt x="76" y="300"/>
                  </a:lnTo>
                  <a:lnTo>
                    <a:pt x="61" y="300"/>
                  </a:lnTo>
                  <a:lnTo>
                    <a:pt x="50" y="300"/>
                  </a:lnTo>
                  <a:lnTo>
                    <a:pt x="43" y="281"/>
                  </a:lnTo>
                  <a:lnTo>
                    <a:pt x="7" y="281"/>
                  </a:lnTo>
                  <a:lnTo>
                    <a:pt x="0" y="255"/>
                  </a:lnTo>
                  <a:lnTo>
                    <a:pt x="43" y="194"/>
                  </a:lnTo>
                  <a:lnTo>
                    <a:pt x="32" y="155"/>
                  </a:lnTo>
                  <a:lnTo>
                    <a:pt x="68" y="120"/>
                  </a:lnTo>
                  <a:lnTo>
                    <a:pt x="93" y="130"/>
                  </a:lnTo>
                  <a:lnTo>
                    <a:pt x="104" y="60"/>
                  </a:lnTo>
                  <a:lnTo>
                    <a:pt x="122" y="60"/>
                  </a:lnTo>
                  <a:lnTo>
                    <a:pt x="147" y="70"/>
                  </a:lnTo>
                  <a:lnTo>
                    <a:pt x="165" y="60"/>
                  </a:lnTo>
                  <a:lnTo>
                    <a:pt x="215" y="11"/>
                  </a:lnTo>
                  <a:lnTo>
                    <a:pt x="233" y="26"/>
                  </a:lnTo>
                  <a:lnTo>
                    <a:pt x="251" y="0"/>
                  </a:lnTo>
                  <a:lnTo>
                    <a:pt x="269" y="11"/>
                  </a:lnTo>
                  <a:lnTo>
                    <a:pt x="287" y="11"/>
                  </a:lnTo>
                  <a:lnTo>
                    <a:pt x="294" y="60"/>
                  </a:lnTo>
                  <a:lnTo>
                    <a:pt x="319" y="60"/>
                  </a:lnTo>
                  <a:lnTo>
                    <a:pt x="330" y="36"/>
                  </a:lnTo>
                  <a:lnTo>
                    <a:pt x="391" y="96"/>
                  </a:lnTo>
                  <a:lnTo>
                    <a:pt x="380" y="170"/>
                  </a:lnTo>
                  <a:lnTo>
                    <a:pt x="373" y="315"/>
                  </a:lnTo>
                  <a:lnTo>
                    <a:pt x="319" y="315"/>
                  </a:lnTo>
                  <a:lnTo>
                    <a:pt x="294" y="324"/>
                  </a:lnTo>
                  <a:lnTo>
                    <a:pt x="269" y="33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3" name="Freeform 111">
              <a:extLst>
                <a:ext uri="{FF2B5EF4-FFF2-40B4-BE49-F238E27FC236}">
                  <a16:creationId xmlns:a16="http://schemas.microsoft.com/office/drawing/2014/main" id="{0B466210-F77B-4F0B-AAAB-9E71E3BD996F}"/>
                </a:ext>
              </a:extLst>
            </p:cNvPr>
            <p:cNvSpPr>
              <a:spLocks/>
            </p:cNvSpPr>
            <p:nvPr/>
          </p:nvSpPr>
          <p:spPr bwMode="auto">
            <a:xfrm>
              <a:off x="3983" y="1499"/>
              <a:ext cx="314" cy="231"/>
            </a:xfrm>
            <a:custGeom>
              <a:avLst/>
              <a:gdLst>
                <a:gd name="T0" fmla="*/ 252 w 314"/>
                <a:gd name="T1" fmla="*/ 25 h 231"/>
                <a:gd name="T2" fmla="*/ 270 w 314"/>
                <a:gd name="T3" fmla="*/ 100 h 231"/>
                <a:gd name="T4" fmla="*/ 313 w 314"/>
                <a:gd name="T5" fmla="*/ 145 h 231"/>
                <a:gd name="T6" fmla="*/ 287 w 314"/>
                <a:gd name="T7" fmla="*/ 170 h 231"/>
                <a:gd name="T8" fmla="*/ 209 w 314"/>
                <a:gd name="T9" fmla="*/ 230 h 231"/>
                <a:gd name="T10" fmla="*/ 209 w 314"/>
                <a:gd name="T11" fmla="*/ 220 h 231"/>
                <a:gd name="T12" fmla="*/ 79 w 314"/>
                <a:gd name="T13" fmla="*/ 220 h 231"/>
                <a:gd name="T14" fmla="*/ 69 w 314"/>
                <a:gd name="T15" fmla="*/ 220 h 231"/>
                <a:gd name="T16" fmla="*/ 36 w 314"/>
                <a:gd name="T17" fmla="*/ 204 h 231"/>
                <a:gd name="T18" fmla="*/ 19 w 314"/>
                <a:gd name="T19" fmla="*/ 125 h 231"/>
                <a:gd name="T20" fmla="*/ 0 w 314"/>
                <a:gd name="T21" fmla="*/ 100 h 231"/>
                <a:gd name="T22" fmla="*/ 173 w 314"/>
                <a:gd name="T23" fmla="*/ 15 h 231"/>
                <a:gd name="T24" fmla="*/ 183 w 314"/>
                <a:gd name="T25" fmla="*/ 15 h 231"/>
                <a:gd name="T26" fmla="*/ 202 w 314"/>
                <a:gd name="T27" fmla="*/ 25 h 231"/>
                <a:gd name="T28" fmla="*/ 209 w 314"/>
                <a:gd name="T29" fmla="*/ 0 h 231"/>
                <a:gd name="T30" fmla="*/ 252 w 314"/>
                <a:gd name="T31" fmla="*/ 25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31"/>
                <a:gd name="T50" fmla="*/ 314 w 314"/>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31">
                  <a:moveTo>
                    <a:pt x="252" y="25"/>
                  </a:moveTo>
                  <a:lnTo>
                    <a:pt x="270" y="100"/>
                  </a:lnTo>
                  <a:lnTo>
                    <a:pt x="313" y="145"/>
                  </a:lnTo>
                  <a:lnTo>
                    <a:pt x="287" y="170"/>
                  </a:lnTo>
                  <a:lnTo>
                    <a:pt x="209" y="230"/>
                  </a:lnTo>
                  <a:lnTo>
                    <a:pt x="209" y="220"/>
                  </a:lnTo>
                  <a:lnTo>
                    <a:pt x="79" y="220"/>
                  </a:lnTo>
                  <a:lnTo>
                    <a:pt x="69" y="220"/>
                  </a:lnTo>
                  <a:lnTo>
                    <a:pt x="36" y="204"/>
                  </a:lnTo>
                  <a:lnTo>
                    <a:pt x="19" y="125"/>
                  </a:lnTo>
                  <a:lnTo>
                    <a:pt x="0" y="100"/>
                  </a:lnTo>
                  <a:lnTo>
                    <a:pt x="173" y="15"/>
                  </a:lnTo>
                  <a:lnTo>
                    <a:pt x="183" y="15"/>
                  </a:lnTo>
                  <a:lnTo>
                    <a:pt x="202" y="25"/>
                  </a:lnTo>
                  <a:lnTo>
                    <a:pt x="209" y="0"/>
                  </a:lnTo>
                  <a:lnTo>
                    <a:pt x="252"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4" name="Freeform 112">
              <a:extLst>
                <a:ext uri="{FF2B5EF4-FFF2-40B4-BE49-F238E27FC236}">
                  <a16:creationId xmlns:a16="http://schemas.microsoft.com/office/drawing/2014/main" id="{1AFBB8FC-9030-4514-A464-CAA4CBC724B1}"/>
                </a:ext>
              </a:extLst>
            </p:cNvPr>
            <p:cNvSpPr>
              <a:spLocks/>
            </p:cNvSpPr>
            <p:nvPr/>
          </p:nvSpPr>
          <p:spPr bwMode="auto">
            <a:xfrm>
              <a:off x="2415" y="1161"/>
              <a:ext cx="264" cy="194"/>
            </a:xfrm>
            <a:custGeom>
              <a:avLst/>
              <a:gdLst>
                <a:gd name="T0" fmla="*/ 112 w 264"/>
                <a:gd name="T1" fmla="*/ 183 h 194"/>
                <a:gd name="T2" fmla="*/ 0 w 264"/>
                <a:gd name="T3" fmla="*/ 183 h 194"/>
                <a:gd name="T4" fmla="*/ 7 w 264"/>
                <a:gd name="T5" fmla="*/ 39 h 194"/>
                <a:gd name="T6" fmla="*/ 43 w 264"/>
                <a:gd name="T7" fmla="*/ 24 h 194"/>
                <a:gd name="T8" fmla="*/ 50 w 264"/>
                <a:gd name="T9" fmla="*/ 24 h 194"/>
                <a:gd name="T10" fmla="*/ 68 w 264"/>
                <a:gd name="T11" fmla="*/ 0 h 194"/>
                <a:gd name="T12" fmla="*/ 79 w 264"/>
                <a:gd name="T13" fmla="*/ 15 h 194"/>
                <a:gd name="T14" fmla="*/ 86 w 264"/>
                <a:gd name="T15" fmla="*/ 0 h 194"/>
                <a:gd name="T16" fmla="*/ 86 w 264"/>
                <a:gd name="T17" fmla="*/ 15 h 194"/>
                <a:gd name="T18" fmla="*/ 123 w 264"/>
                <a:gd name="T19" fmla="*/ 15 h 194"/>
                <a:gd name="T20" fmla="*/ 140 w 264"/>
                <a:gd name="T21" fmla="*/ 24 h 194"/>
                <a:gd name="T22" fmla="*/ 155 w 264"/>
                <a:gd name="T23" fmla="*/ 0 h 194"/>
                <a:gd name="T24" fmla="*/ 173 w 264"/>
                <a:gd name="T25" fmla="*/ 0 h 194"/>
                <a:gd name="T26" fmla="*/ 203 w 264"/>
                <a:gd name="T27" fmla="*/ 0 h 194"/>
                <a:gd name="T28" fmla="*/ 210 w 264"/>
                <a:gd name="T29" fmla="*/ 24 h 194"/>
                <a:gd name="T30" fmla="*/ 245 w 264"/>
                <a:gd name="T31" fmla="*/ 24 h 194"/>
                <a:gd name="T32" fmla="*/ 252 w 264"/>
                <a:gd name="T33" fmla="*/ 24 h 194"/>
                <a:gd name="T34" fmla="*/ 263 w 264"/>
                <a:gd name="T35" fmla="*/ 50 h 194"/>
                <a:gd name="T36" fmla="*/ 263 w 264"/>
                <a:gd name="T37" fmla="*/ 124 h 194"/>
                <a:gd name="T38" fmla="*/ 245 w 264"/>
                <a:gd name="T39" fmla="*/ 133 h 194"/>
                <a:gd name="T40" fmla="*/ 227 w 264"/>
                <a:gd name="T41" fmla="*/ 150 h 194"/>
                <a:gd name="T42" fmla="*/ 227 w 264"/>
                <a:gd name="T43" fmla="*/ 193 h 194"/>
                <a:gd name="T44" fmla="*/ 112 w 264"/>
                <a:gd name="T45" fmla="*/ 183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194"/>
                <a:gd name="T71" fmla="*/ 264 w 264"/>
                <a:gd name="T72" fmla="*/ 194 h 1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194">
                  <a:moveTo>
                    <a:pt x="112" y="183"/>
                  </a:moveTo>
                  <a:lnTo>
                    <a:pt x="0" y="183"/>
                  </a:lnTo>
                  <a:lnTo>
                    <a:pt x="7" y="39"/>
                  </a:lnTo>
                  <a:lnTo>
                    <a:pt x="43" y="24"/>
                  </a:lnTo>
                  <a:lnTo>
                    <a:pt x="50" y="24"/>
                  </a:lnTo>
                  <a:lnTo>
                    <a:pt x="68" y="0"/>
                  </a:lnTo>
                  <a:lnTo>
                    <a:pt x="79" y="15"/>
                  </a:lnTo>
                  <a:lnTo>
                    <a:pt x="86" y="0"/>
                  </a:lnTo>
                  <a:lnTo>
                    <a:pt x="86" y="15"/>
                  </a:lnTo>
                  <a:lnTo>
                    <a:pt x="123" y="15"/>
                  </a:lnTo>
                  <a:lnTo>
                    <a:pt x="140" y="24"/>
                  </a:lnTo>
                  <a:lnTo>
                    <a:pt x="155" y="0"/>
                  </a:lnTo>
                  <a:lnTo>
                    <a:pt x="173" y="0"/>
                  </a:lnTo>
                  <a:lnTo>
                    <a:pt x="203" y="0"/>
                  </a:lnTo>
                  <a:lnTo>
                    <a:pt x="210" y="24"/>
                  </a:lnTo>
                  <a:lnTo>
                    <a:pt x="245" y="24"/>
                  </a:lnTo>
                  <a:lnTo>
                    <a:pt x="252" y="24"/>
                  </a:lnTo>
                  <a:lnTo>
                    <a:pt x="263" y="50"/>
                  </a:lnTo>
                  <a:lnTo>
                    <a:pt x="263" y="124"/>
                  </a:lnTo>
                  <a:lnTo>
                    <a:pt x="245" y="133"/>
                  </a:lnTo>
                  <a:lnTo>
                    <a:pt x="227" y="150"/>
                  </a:lnTo>
                  <a:lnTo>
                    <a:pt x="227" y="193"/>
                  </a:lnTo>
                  <a:lnTo>
                    <a:pt x="112" y="183"/>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5" name="Freeform 113">
              <a:extLst>
                <a:ext uri="{FF2B5EF4-FFF2-40B4-BE49-F238E27FC236}">
                  <a16:creationId xmlns:a16="http://schemas.microsoft.com/office/drawing/2014/main" id="{EB8E51D4-C462-44D4-B5F8-C23F6F7B3FBD}"/>
                </a:ext>
              </a:extLst>
            </p:cNvPr>
            <p:cNvSpPr>
              <a:spLocks/>
            </p:cNvSpPr>
            <p:nvPr/>
          </p:nvSpPr>
          <p:spPr bwMode="auto">
            <a:xfrm>
              <a:off x="1474" y="1321"/>
              <a:ext cx="220" cy="314"/>
            </a:xfrm>
            <a:custGeom>
              <a:avLst/>
              <a:gdLst>
                <a:gd name="T0" fmla="*/ 25 w 220"/>
                <a:gd name="T1" fmla="*/ 60 h 314"/>
                <a:gd name="T2" fmla="*/ 54 w 220"/>
                <a:gd name="T3" fmla="*/ 10 h 314"/>
                <a:gd name="T4" fmla="*/ 72 w 220"/>
                <a:gd name="T5" fmla="*/ 0 h 314"/>
                <a:gd name="T6" fmla="*/ 79 w 220"/>
                <a:gd name="T7" fmla="*/ 10 h 314"/>
                <a:gd name="T8" fmla="*/ 85 w 220"/>
                <a:gd name="T9" fmla="*/ 0 h 314"/>
                <a:gd name="T10" fmla="*/ 103 w 220"/>
                <a:gd name="T11" fmla="*/ 49 h 314"/>
                <a:gd name="T12" fmla="*/ 115 w 220"/>
                <a:gd name="T13" fmla="*/ 49 h 314"/>
                <a:gd name="T14" fmla="*/ 122 w 220"/>
                <a:gd name="T15" fmla="*/ 34 h 314"/>
                <a:gd name="T16" fmla="*/ 146 w 220"/>
                <a:gd name="T17" fmla="*/ 85 h 314"/>
                <a:gd name="T18" fmla="*/ 146 w 220"/>
                <a:gd name="T19" fmla="*/ 60 h 314"/>
                <a:gd name="T20" fmla="*/ 183 w 220"/>
                <a:gd name="T21" fmla="*/ 60 h 314"/>
                <a:gd name="T22" fmla="*/ 183 w 220"/>
                <a:gd name="T23" fmla="*/ 109 h 314"/>
                <a:gd name="T24" fmla="*/ 201 w 220"/>
                <a:gd name="T25" fmla="*/ 134 h 314"/>
                <a:gd name="T26" fmla="*/ 208 w 220"/>
                <a:gd name="T27" fmla="*/ 119 h 314"/>
                <a:gd name="T28" fmla="*/ 219 w 220"/>
                <a:gd name="T29" fmla="*/ 204 h 314"/>
                <a:gd name="T30" fmla="*/ 183 w 220"/>
                <a:gd name="T31" fmla="*/ 279 h 314"/>
                <a:gd name="T32" fmla="*/ 146 w 220"/>
                <a:gd name="T33" fmla="*/ 313 h 314"/>
                <a:gd name="T34" fmla="*/ 139 w 220"/>
                <a:gd name="T35" fmla="*/ 303 h 314"/>
                <a:gd name="T36" fmla="*/ 133 w 220"/>
                <a:gd name="T37" fmla="*/ 288 h 314"/>
                <a:gd name="T38" fmla="*/ 103 w 220"/>
                <a:gd name="T39" fmla="*/ 264 h 314"/>
                <a:gd name="T40" fmla="*/ 96 w 220"/>
                <a:gd name="T41" fmla="*/ 219 h 314"/>
                <a:gd name="T42" fmla="*/ 85 w 220"/>
                <a:gd name="T43" fmla="*/ 204 h 314"/>
                <a:gd name="T44" fmla="*/ 61 w 220"/>
                <a:gd name="T45" fmla="*/ 219 h 314"/>
                <a:gd name="T46" fmla="*/ 35 w 220"/>
                <a:gd name="T47" fmla="*/ 154 h 314"/>
                <a:gd name="T48" fmla="*/ 11 w 220"/>
                <a:gd name="T49" fmla="*/ 134 h 314"/>
                <a:gd name="T50" fmla="*/ 18 w 220"/>
                <a:gd name="T51" fmla="*/ 109 h 314"/>
                <a:gd name="T52" fmla="*/ 0 w 220"/>
                <a:gd name="T53" fmla="*/ 85 h 314"/>
                <a:gd name="T54" fmla="*/ 25 w 220"/>
                <a:gd name="T55" fmla="*/ 60 h 3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314"/>
                <a:gd name="T86" fmla="*/ 220 w 220"/>
                <a:gd name="T87" fmla="*/ 314 h 3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314">
                  <a:moveTo>
                    <a:pt x="25" y="60"/>
                  </a:moveTo>
                  <a:lnTo>
                    <a:pt x="54" y="10"/>
                  </a:lnTo>
                  <a:lnTo>
                    <a:pt x="72" y="0"/>
                  </a:lnTo>
                  <a:lnTo>
                    <a:pt x="79" y="10"/>
                  </a:lnTo>
                  <a:lnTo>
                    <a:pt x="85" y="0"/>
                  </a:lnTo>
                  <a:lnTo>
                    <a:pt x="103" y="49"/>
                  </a:lnTo>
                  <a:lnTo>
                    <a:pt x="115" y="49"/>
                  </a:lnTo>
                  <a:lnTo>
                    <a:pt x="122" y="34"/>
                  </a:lnTo>
                  <a:lnTo>
                    <a:pt x="146" y="85"/>
                  </a:lnTo>
                  <a:lnTo>
                    <a:pt x="146" y="60"/>
                  </a:lnTo>
                  <a:lnTo>
                    <a:pt x="183" y="60"/>
                  </a:lnTo>
                  <a:lnTo>
                    <a:pt x="183" y="109"/>
                  </a:lnTo>
                  <a:lnTo>
                    <a:pt x="201" y="134"/>
                  </a:lnTo>
                  <a:lnTo>
                    <a:pt x="208" y="119"/>
                  </a:lnTo>
                  <a:lnTo>
                    <a:pt x="219" y="204"/>
                  </a:lnTo>
                  <a:lnTo>
                    <a:pt x="183" y="279"/>
                  </a:lnTo>
                  <a:lnTo>
                    <a:pt x="146" y="313"/>
                  </a:lnTo>
                  <a:lnTo>
                    <a:pt x="139" y="303"/>
                  </a:lnTo>
                  <a:lnTo>
                    <a:pt x="133" y="288"/>
                  </a:lnTo>
                  <a:lnTo>
                    <a:pt x="103" y="264"/>
                  </a:lnTo>
                  <a:lnTo>
                    <a:pt x="96" y="219"/>
                  </a:lnTo>
                  <a:lnTo>
                    <a:pt x="85" y="204"/>
                  </a:lnTo>
                  <a:lnTo>
                    <a:pt x="61" y="219"/>
                  </a:lnTo>
                  <a:lnTo>
                    <a:pt x="35" y="154"/>
                  </a:lnTo>
                  <a:lnTo>
                    <a:pt x="11" y="134"/>
                  </a:lnTo>
                  <a:lnTo>
                    <a:pt x="18" y="109"/>
                  </a:lnTo>
                  <a:lnTo>
                    <a:pt x="0" y="85"/>
                  </a:lnTo>
                  <a:lnTo>
                    <a:pt x="25" y="6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6" name="Rectangle 114">
              <a:extLst>
                <a:ext uri="{FF2B5EF4-FFF2-40B4-BE49-F238E27FC236}">
                  <a16:creationId xmlns:a16="http://schemas.microsoft.com/office/drawing/2014/main" id="{37DC06C1-0C0F-48B8-AD68-756929A3A617}"/>
                </a:ext>
              </a:extLst>
            </p:cNvPr>
            <p:cNvSpPr>
              <a:spLocks noChangeArrowheads="1"/>
            </p:cNvSpPr>
            <p:nvPr/>
          </p:nvSpPr>
          <p:spPr bwMode="auto">
            <a:xfrm>
              <a:off x="3099" y="1291"/>
              <a:ext cx="3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Alamance</a:t>
              </a:r>
            </a:p>
          </p:txBody>
        </p:sp>
        <p:sp>
          <p:nvSpPr>
            <p:cNvPr id="117" name="Rectangle 115">
              <a:extLst>
                <a:ext uri="{FF2B5EF4-FFF2-40B4-BE49-F238E27FC236}">
                  <a16:creationId xmlns:a16="http://schemas.microsoft.com/office/drawing/2014/main" id="{09C4B73A-46BA-47EA-86F4-6E2CCA220F94}"/>
                </a:ext>
              </a:extLst>
            </p:cNvPr>
            <p:cNvSpPr>
              <a:spLocks noChangeArrowheads="1"/>
            </p:cNvSpPr>
            <p:nvPr/>
          </p:nvSpPr>
          <p:spPr bwMode="auto">
            <a:xfrm>
              <a:off x="2105" y="1393"/>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Alexander</a:t>
              </a:r>
            </a:p>
          </p:txBody>
        </p:sp>
        <p:sp>
          <p:nvSpPr>
            <p:cNvPr id="118" name="Rectangle 116">
              <a:extLst>
                <a:ext uri="{FF2B5EF4-FFF2-40B4-BE49-F238E27FC236}">
                  <a16:creationId xmlns:a16="http://schemas.microsoft.com/office/drawing/2014/main" id="{165076EB-E568-496D-B2D9-FEF0DE40F241}"/>
                </a:ext>
              </a:extLst>
            </p:cNvPr>
            <p:cNvSpPr>
              <a:spLocks noChangeArrowheads="1"/>
            </p:cNvSpPr>
            <p:nvPr/>
          </p:nvSpPr>
          <p:spPr bwMode="auto">
            <a:xfrm>
              <a:off x="2133" y="931"/>
              <a:ext cx="26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Alleghany</a:t>
              </a:r>
            </a:p>
          </p:txBody>
        </p:sp>
        <p:sp>
          <p:nvSpPr>
            <p:cNvPr id="119" name="Rectangle 117">
              <a:extLst>
                <a:ext uri="{FF2B5EF4-FFF2-40B4-BE49-F238E27FC236}">
                  <a16:creationId xmlns:a16="http://schemas.microsoft.com/office/drawing/2014/main" id="{DE42766E-6ECC-4F24-8A42-2242167BFADB}"/>
                </a:ext>
              </a:extLst>
            </p:cNvPr>
            <p:cNvSpPr>
              <a:spLocks noChangeArrowheads="1"/>
            </p:cNvSpPr>
            <p:nvPr/>
          </p:nvSpPr>
          <p:spPr bwMode="auto">
            <a:xfrm>
              <a:off x="2756" y="2156"/>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Anson</a:t>
              </a:r>
            </a:p>
          </p:txBody>
        </p:sp>
        <p:sp>
          <p:nvSpPr>
            <p:cNvPr id="120" name="Rectangle 118">
              <a:extLst>
                <a:ext uri="{FF2B5EF4-FFF2-40B4-BE49-F238E27FC236}">
                  <a16:creationId xmlns:a16="http://schemas.microsoft.com/office/drawing/2014/main" id="{858F2776-BC13-4924-80AB-452DDC8DBC61}"/>
                </a:ext>
              </a:extLst>
            </p:cNvPr>
            <p:cNvSpPr>
              <a:spLocks noChangeArrowheads="1"/>
            </p:cNvSpPr>
            <p:nvPr/>
          </p:nvSpPr>
          <p:spPr bwMode="auto">
            <a:xfrm>
              <a:off x="1959" y="999"/>
              <a:ext cx="1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Ashe</a:t>
              </a:r>
            </a:p>
          </p:txBody>
        </p:sp>
        <p:sp>
          <p:nvSpPr>
            <p:cNvPr id="121" name="Rectangle 119">
              <a:extLst>
                <a:ext uri="{FF2B5EF4-FFF2-40B4-BE49-F238E27FC236}">
                  <a16:creationId xmlns:a16="http://schemas.microsoft.com/office/drawing/2014/main" id="{BE27473A-FC6E-4C53-91DE-467D28D3D234}"/>
                </a:ext>
              </a:extLst>
            </p:cNvPr>
            <p:cNvSpPr>
              <a:spLocks noChangeArrowheads="1"/>
            </p:cNvSpPr>
            <p:nvPr/>
          </p:nvSpPr>
          <p:spPr bwMode="auto">
            <a:xfrm>
              <a:off x="1713" y="1257"/>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Avery</a:t>
              </a:r>
            </a:p>
          </p:txBody>
        </p:sp>
        <p:sp>
          <p:nvSpPr>
            <p:cNvPr id="122" name="Rectangle 120">
              <a:extLst>
                <a:ext uri="{FF2B5EF4-FFF2-40B4-BE49-F238E27FC236}">
                  <a16:creationId xmlns:a16="http://schemas.microsoft.com/office/drawing/2014/main" id="{713822F4-DB95-4178-B2BF-22A67F5F461F}"/>
                </a:ext>
              </a:extLst>
            </p:cNvPr>
            <p:cNvSpPr>
              <a:spLocks noChangeArrowheads="1"/>
            </p:cNvSpPr>
            <p:nvPr/>
          </p:nvSpPr>
          <p:spPr bwMode="auto">
            <a:xfrm>
              <a:off x="4577" y="1750"/>
              <a:ext cx="29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23" name="Rectangle 121">
              <a:extLst>
                <a:ext uri="{FF2B5EF4-FFF2-40B4-BE49-F238E27FC236}">
                  <a16:creationId xmlns:a16="http://schemas.microsoft.com/office/drawing/2014/main" id="{A2F47155-37E6-459D-8D44-207774BAB4FC}"/>
                </a:ext>
              </a:extLst>
            </p:cNvPr>
            <p:cNvSpPr>
              <a:spLocks noChangeArrowheads="1"/>
            </p:cNvSpPr>
            <p:nvPr/>
          </p:nvSpPr>
          <p:spPr bwMode="auto">
            <a:xfrm>
              <a:off x="4563" y="1268"/>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Bertie</a:t>
              </a:r>
            </a:p>
          </p:txBody>
        </p:sp>
        <p:sp>
          <p:nvSpPr>
            <p:cNvPr id="124" name="Rectangle 122">
              <a:extLst>
                <a:ext uri="{FF2B5EF4-FFF2-40B4-BE49-F238E27FC236}">
                  <a16:creationId xmlns:a16="http://schemas.microsoft.com/office/drawing/2014/main" id="{F5C85037-C7A5-4154-B2A9-EECEAD1A9F0D}"/>
                </a:ext>
              </a:extLst>
            </p:cNvPr>
            <p:cNvSpPr>
              <a:spLocks noChangeArrowheads="1"/>
            </p:cNvSpPr>
            <p:nvPr/>
          </p:nvSpPr>
          <p:spPr bwMode="auto">
            <a:xfrm>
              <a:off x="3657" y="2459"/>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Bladen</a:t>
              </a:r>
            </a:p>
          </p:txBody>
        </p:sp>
        <p:sp>
          <p:nvSpPr>
            <p:cNvPr id="125" name="Rectangle 123">
              <a:extLst>
                <a:ext uri="{FF2B5EF4-FFF2-40B4-BE49-F238E27FC236}">
                  <a16:creationId xmlns:a16="http://schemas.microsoft.com/office/drawing/2014/main" id="{7D04D91E-3D6C-437D-85CE-44D8FB61017A}"/>
                </a:ext>
              </a:extLst>
            </p:cNvPr>
            <p:cNvSpPr>
              <a:spLocks noChangeArrowheads="1"/>
            </p:cNvSpPr>
            <p:nvPr/>
          </p:nvSpPr>
          <p:spPr bwMode="auto">
            <a:xfrm>
              <a:off x="3791" y="2885"/>
              <a:ext cx="2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Brunswick</a:t>
              </a:r>
            </a:p>
          </p:txBody>
        </p:sp>
        <p:sp>
          <p:nvSpPr>
            <p:cNvPr id="126" name="Rectangle 124">
              <a:extLst>
                <a:ext uri="{FF2B5EF4-FFF2-40B4-BE49-F238E27FC236}">
                  <a16:creationId xmlns:a16="http://schemas.microsoft.com/office/drawing/2014/main" id="{897276BF-65E8-4D1F-8F7D-56257CDF44DA}"/>
                </a:ext>
              </a:extLst>
            </p:cNvPr>
            <p:cNvSpPr>
              <a:spLocks noChangeArrowheads="1"/>
            </p:cNvSpPr>
            <p:nvPr/>
          </p:nvSpPr>
          <p:spPr bwMode="auto">
            <a:xfrm>
              <a:off x="1296" y="1638"/>
              <a:ext cx="332"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Buncombe</a:t>
              </a:r>
            </a:p>
          </p:txBody>
        </p:sp>
        <p:sp>
          <p:nvSpPr>
            <p:cNvPr id="127" name="Rectangle 125">
              <a:extLst>
                <a:ext uri="{FF2B5EF4-FFF2-40B4-BE49-F238E27FC236}">
                  <a16:creationId xmlns:a16="http://schemas.microsoft.com/office/drawing/2014/main" id="{A786335E-9FDE-4EC4-8C22-146250DAA8C2}"/>
                </a:ext>
              </a:extLst>
            </p:cNvPr>
            <p:cNvSpPr>
              <a:spLocks noChangeArrowheads="1"/>
            </p:cNvSpPr>
            <p:nvPr/>
          </p:nvSpPr>
          <p:spPr bwMode="auto">
            <a:xfrm>
              <a:off x="1817" y="1540"/>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Burke</a:t>
              </a:r>
            </a:p>
          </p:txBody>
        </p:sp>
        <p:sp>
          <p:nvSpPr>
            <p:cNvPr id="128" name="Rectangle 126">
              <a:extLst>
                <a:ext uri="{FF2B5EF4-FFF2-40B4-BE49-F238E27FC236}">
                  <a16:creationId xmlns:a16="http://schemas.microsoft.com/office/drawing/2014/main" id="{ECEFD79A-3517-4E40-81F0-A0A85E0A1044}"/>
                </a:ext>
              </a:extLst>
            </p:cNvPr>
            <p:cNvSpPr>
              <a:spLocks noChangeArrowheads="1"/>
            </p:cNvSpPr>
            <p:nvPr/>
          </p:nvSpPr>
          <p:spPr bwMode="auto">
            <a:xfrm>
              <a:off x="2463" y="1827"/>
              <a:ext cx="280"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Cabarrus</a:t>
              </a:r>
            </a:p>
          </p:txBody>
        </p:sp>
        <p:sp>
          <p:nvSpPr>
            <p:cNvPr id="129" name="Rectangle 127">
              <a:extLst>
                <a:ext uri="{FF2B5EF4-FFF2-40B4-BE49-F238E27FC236}">
                  <a16:creationId xmlns:a16="http://schemas.microsoft.com/office/drawing/2014/main" id="{0F3E93E9-EEDF-467C-92D8-DCECD22AF3B2}"/>
                </a:ext>
              </a:extLst>
            </p:cNvPr>
            <p:cNvSpPr>
              <a:spLocks noChangeArrowheads="1"/>
            </p:cNvSpPr>
            <p:nvPr/>
          </p:nvSpPr>
          <p:spPr bwMode="auto">
            <a:xfrm>
              <a:off x="1899" y="1370"/>
              <a:ext cx="2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Caldwell</a:t>
              </a:r>
            </a:p>
          </p:txBody>
        </p:sp>
        <p:sp>
          <p:nvSpPr>
            <p:cNvPr id="130" name="Rectangle 128">
              <a:extLst>
                <a:ext uri="{FF2B5EF4-FFF2-40B4-BE49-F238E27FC236}">
                  <a16:creationId xmlns:a16="http://schemas.microsoft.com/office/drawing/2014/main" id="{DCA1808B-6083-4151-B037-78C3D570FA27}"/>
                </a:ext>
              </a:extLst>
            </p:cNvPr>
            <p:cNvSpPr>
              <a:spLocks noChangeArrowheads="1"/>
            </p:cNvSpPr>
            <p:nvPr/>
          </p:nvSpPr>
          <p:spPr bwMode="auto">
            <a:xfrm>
              <a:off x="5009" y="1022"/>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Camden</a:t>
              </a:r>
            </a:p>
          </p:txBody>
        </p:sp>
        <p:sp>
          <p:nvSpPr>
            <p:cNvPr id="131" name="Rectangle 129">
              <a:extLst>
                <a:ext uri="{FF2B5EF4-FFF2-40B4-BE49-F238E27FC236}">
                  <a16:creationId xmlns:a16="http://schemas.microsoft.com/office/drawing/2014/main" id="{30AAB03C-E7EF-493C-9E1C-7F29EC201493}"/>
                </a:ext>
              </a:extLst>
            </p:cNvPr>
            <p:cNvSpPr>
              <a:spLocks noChangeArrowheads="1"/>
            </p:cNvSpPr>
            <p:nvPr/>
          </p:nvSpPr>
          <p:spPr bwMode="auto">
            <a:xfrm>
              <a:off x="4758" y="2278"/>
              <a:ext cx="29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32" name="Rectangle 130">
              <a:extLst>
                <a:ext uri="{FF2B5EF4-FFF2-40B4-BE49-F238E27FC236}">
                  <a16:creationId xmlns:a16="http://schemas.microsoft.com/office/drawing/2014/main" id="{F7151620-52E4-4CAF-A9D2-CC862B91D878}"/>
                </a:ext>
              </a:extLst>
            </p:cNvPr>
            <p:cNvSpPr>
              <a:spLocks noChangeArrowheads="1"/>
            </p:cNvSpPr>
            <p:nvPr/>
          </p:nvSpPr>
          <p:spPr bwMode="auto">
            <a:xfrm>
              <a:off x="3188" y="1022"/>
              <a:ext cx="2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Caswell</a:t>
              </a:r>
            </a:p>
          </p:txBody>
        </p:sp>
        <p:sp>
          <p:nvSpPr>
            <p:cNvPr id="133" name="Rectangle 131">
              <a:extLst>
                <a:ext uri="{FF2B5EF4-FFF2-40B4-BE49-F238E27FC236}">
                  <a16:creationId xmlns:a16="http://schemas.microsoft.com/office/drawing/2014/main" id="{D591B928-1930-4552-B396-CEF793716DCD}"/>
                </a:ext>
              </a:extLst>
            </p:cNvPr>
            <p:cNvSpPr>
              <a:spLocks noChangeArrowheads="1"/>
            </p:cNvSpPr>
            <p:nvPr/>
          </p:nvSpPr>
          <p:spPr bwMode="auto">
            <a:xfrm>
              <a:off x="2100" y="1606"/>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Catawba</a:t>
              </a:r>
            </a:p>
          </p:txBody>
        </p:sp>
        <p:sp>
          <p:nvSpPr>
            <p:cNvPr id="134" name="Rectangle 132">
              <a:extLst>
                <a:ext uri="{FF2B5EF4-FFF2-40B4-BE49-F238E27FC236}">
                  <a16:creationId xmlns:a16="http://schemas.microsoft.com/office/drawing/2014/main" id="{7E173E18-089B-49D3-98C5-D7BDCAD4AD9F}"/>
                </a:ext>
              </a:extLst>
            </p:cNvPr>
            <p:cNvSpPr>
              <a:spLocks noChangeArrowheads="1"/>
            </p:cNvSpPr>
            <p:nvPr/>
          </p:nvSpPr>
          <p:spPr bwMode="auto">
            <a:xfrm>
              <a:off x="3245" y="1572"/>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Chatham</a:t>
              </a:r>
            </a:p>
          </p:txBody>
        </p:sp>
        <p:sp>
          <p:nvSpPr>
            <p:cNvPr id="135" name="Rectangle 133">
              <a:extLst>
                <a:ext uri="{FF2B5EF4-FFF2-40B4-BE49-F238E27FC236}">
                  <a16:creationId xmlns:a16="http://schemas.microsoft.com/office/drawing/2014/main" id="{212DB65B-AF4A-4DEB-A39F-732A88EAC389}"/>
                </a:ext>
              </a:extLst>
            </p:cNvPr>
            <p:cNvSpPr>
              <a:spLocks noChangeArrowheads="1"/>
            </p:cNvSpPr>
            <p:nvPr/>
          </p:nvSpPr>
          <p:spPr bwMode="auto">
            <a:xfrm>
              <a:off x="452" y="2032"/>
              <a:ext cx="25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Cherokee</a:t>
              </a:r>
            </a:p>
          </p:txBody>
        </p:sp>
        <p:sp>
          <p:nvSpPr>
            <p:cNvPr id="136" name="Rectangle 134">
              <a:extLst>
                <a:ext uri="{FF2B5EF4-FFF2-40B4-BE49-F238E27FC236}">
                  <a16:creationId xmlns:a16="http://schemas.microsoft.com/office/drawing/2014/main" id="{6C1BE492-6B94-484C-8EA3-17B47D8114DB}"/>
                </a:ext>
              </a:extLst>
            </p:cNvPr>
            <p:cNvSpPr>
              <a:spLocks noChangeArrowheads="1"/>
            </p:cNvSpPr>
            <p:nvPr/>
          </p:nvSpPr>
          <p:spPr bwMode="auto">
            <a:xfrm>
              <a:off x="4746" y="122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Chowan</a:t>
              </a:r>
            </a:p>
          </p:txBody>
        </p:sp>
        <p:sp>
          <p:nvSpPr>
            <p:cNvPr id="137" name="Rectangle 135">
              <a:extLst>
                <a:ext uri="{FF2B5EF4-FFF2-40B4-BE49-F238E27FC236}">
                  <a16:creationId xmlns:a16="http://schemas.microsoft.com/office/drawing/2014/main" id="{E9FD2DD4-71E2-402C-BAB9-5F214E1A66F1}"/>
                </a:ext>
              </a:extLst>
            </p:cNvPr>
            <p:cNvSpPr>
              <a:spLocks noChangeArrowheads="1"/>
            </p:cNvSpPr>
            <p:nvPr/>
          </p:nvSpPr>
          <p:spPr bwMode="auto">
            <a:xfrm>
              <a:off x="646" y="2099"/>
              <a:ext cx="17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Clay</a:t>
              </a:r>
            </a:p>
          </p:txBody>
        </p:sp>
        <p:sp>
          <p:nvSpPr>
            <p:cNvPr id="138" name="Rectangle 136">
              <a:extLst>
                <a:ext uri="{FF2B5EF4-FFF2-40B4-BE49-F238E27FC236}">
                  <a16:creationId xmlns:a16="http://schemas.microsoft.com/office/drawing/2014/main" id="{5BA24ACE-BE3D-40E1-9E0D-AA4B248C23E8}"/>
                </a:ext>
              </a:extLst>
            </p:cNvPr>
            <p:cNvSpPr>
              <a:spLocks noChangeArrowheads="1"/>
            </p:cNvSpPr>
            <p:nvPr/>
          </p:nvSpPr>
          <p:spPr bwMode="auto">
            <a:xfrm>
              <a:off x="1888" y="1864"/>
              <a:ext cx="26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p>
          </p:txBody>
        </p:sp>
        <p:sp>
          <p:nvSpPr>
            <p:cNvPr id="139" name="Rectangle 137">
              <a:extLst>
                <a:ext uri="{FF2B5EF4-FFF2-40B4-BE49-F238E27FC236}">
                  <a16:creationId xmlns:a16="http://schemas.microsoft.com/office/drawing/2014/main" id="{1E2BBB69-8949-438E-9A1A-4F04B2DCDE9D}"/>
                </a:ext>
              </a:extLst>
            </p:cNvPr>
            <p:cNvSpPr>
              <a:spLocks noChangeArrowheads="1"/>
            </p:cNvSpPr>
            <p:nvPr/>
          </p:nvSpPr>
          <p:spPr bwMode="auto">
            <a:xfrm>
              <a:off x="3551" y="2740"/>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Columbus</a:t>
              </a:r>
            </a:p>
          </p:txBody>
        </p:sp>
        <p:sp>
          <p:nvSpPr>
            <p:cNvPr id="140" name="Rectangle 138">
              <a:extLst>
                <a:ext uri="{FF2B5EF4-FFF2-40B4-BE49-F238E27FC236}">
                  <a16:creationId xmlns:a16="http://schemas.microsoft.com/office/drawing/2014/main" id="{3A3D74AC-273D-4586-B93A-367D484E5CAD}"/>
                </a:ext>
              </a:extLst>
            </p:cNvPr>
            <p:cNvSpPr>
              <a:spLocks noChangeArrowheads="1"/>
            </p:cNvSpPr>
            <p:nvPr/>
          </p:nvSpPr>
          <p:spPr bwMode="auto">
            <a:xfrm>
              <a:off x="4453" y="1999"/>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Craven</a:t>
              </a:r>
            </a:p>
          </p:txBody>
        </p:sp>
        <p:sp>
          <p:nvSpPr>
            <p:cNvPr id="141" name="Rectangle 139">
              <a:extLst>
                <a:ext uri="{FF2B5EF4-FFF2-40B4-BE49-F238E27FC236}">
                  <a16:creationId xmlns:a16="http://schemas.microsoft.com/office/drawing/2014/main" id="{349365D4-E26C-4A2E-BBB2-5A9EA832081D}"/>
                </a:ext>
              </a:extLst>
            </p:cNvPr>
            <p:cNvSpPr>
              <a:spLocks noChangeArrowheads="1"/>
            </p:cNvSpPr>
            <p:nvPr/>
          </p:nvSpPr>
          <p:spPr bwMode="auto">
            <a:xfrm>
              <a:off x="3453" y="2110"/>
              <a:ext cx="29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Cumberland</a:t>
              </a:r>
            </a:p>
          </p:txBody>
        </p:sp>
        <p:sp>
          <p:nvSpPr>
            <p:cNvPr id="142" name="Rectangle 140">
              <a:extLst>
                <a:ext uri="{FF2B5EF4-FFF2-40B4-BE49-F238E27FC236}">
                  <a16:creationId xmlns:a16="http://schemas.microsoft.com/office/drawing/2014/main" id="{A6DF9C26-0AA7-453E-BC2F-B68B290E5A6C}"/>
                </a:ext>
              </a:extLst>
            </p:cNvPr>
            <p:cNvSpPr>
              <a:spLocks noChangeArrowheads="1"/>
            </p:cNvSpPr>
            <p:nvPr/>
          </p:nvSpPr>
          <p:spPr bwMode="auto">
            <a:xfrm>
              <a:off x="5106" y="1022"/>
              <a:ext cx="2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Currituck</a:t>
              </a:r>
            </a:p>
          </p:txBody>
        </p:sp>
        <p:sp>
          <p:nvSpPr>
            <p:cNvPr id="143" name="Rectangle 141">
              <a:extLst>
                <a:ext uri="{FF2B5EF4-FFF2-40B4-BE49-F238E27FC236}">
                  <a16:creationId xmlns:a16="http://schemas.microsoft.com/office/drawing/2014/main" id="{C1C34385-1F67-4266-A9A3-A81FB4E055E2}"/>
                </a:ext>
              </a:extLst>
            </p:cNvPr>
            <p:cNvSpPr>
              <a:spLocks noChangeArrowheads="1"/>
            </p:cNvSpPr>
            <p:nvPr/>
          </p:nvSpPr>
          <p:spPr bwMode="auto">
            <a:xfrm>
              <a:off x="5282" y="1572"/>
              <a:ext cx="18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Dare</a:t>
              </a:r>
            </a:p>
          </p:txBody>
        </p:sp>
        <p:sp>
          <p:nvSpPr>
            <p:cNvPr id="144" name="Rectangle 142">
              <a:extLst>
                <a:ext uri="{FF2B5EF4-FFF2-40B4-BE49-F238E27FC236}">
                  <a16:creationId xmlns:a16="http://schemas.microsoft.com/office/drawing/2014/main" id="{B4ACC728-EBBF-4D04-9063-0E5167F8B837}"/>
                </a:ext>
              </a:extLst>
            </p:cNvPr>
            <p:cNvSpPr>
              <a:spLocks noChangeArrowheads="1"/>
            </p:cNvSpPr>
            <p:nvPr/>
          </p:nvSpPr>
          <p:spPr bwMode="auto">
            <a:xfrm>
              <a:off x="2668" y="1505"/>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Davidson</a:t>
              </a:r>
            </a:p>
          </p:txBody>
        </p:sp>
        <p:sp>
          <p:nvSpPr>
            <p:cNvPr id="145" name="Rectangle 143">
              <a:extLst>
                <a:ext uri="{FF2B5EF4-FFF2-40B4-BE49-F238E27FC236}">
                  <a16:creationId xmlns:a16="http://schemas.microsoft.com/office/drawing/2014/main" id="{718C0B2F-E6A8-4D76-8C0B-9CAA53AC7029}"/>
                </a:ext>
              </a:extLst>
            </p:cNvPr>
            <p:cNvSpPr>
              <a:spLocks noChangeArrowheads="1"/>
            </p:cNvSpPr>
            <p:nvPr/>
          </p:nvSpPr>
          <p:spPr bwMode="auto">
            <a:xfrm>
              <a:off x="2496" y="1393"/>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Davie</a:t>
              </a:r>
            </a:p>
          </p:txBody>
        </p:sp>
        <p:sp>
          <p:nvSpPr>
            <p:cNvPr id="146" name="Rectangle 144">
              <a:extLst>
                <a:ext uri="{FF2B5EF4-FFF2-40B4-BE49-F238E27FC236}">
                  <a16:creationId xmlns:a16="http://schemas.microsoft.com/office/drawing/2014/main" id="{2C5D2745-1336-4FF4-964C-63099243C4D0}"/>
                </a:ext>
              </a:extLst>
            </p:cNvPr>
            <p:cNvSpPr>
              <a:spLocks noChangeArrowheads="1"/>
            </p:cNvSpPr>
            <p:nvPr/>
          </p:nvSpPr>
          <p:spPr bwMode="auto">
            <a:xfrm>
              <a:off x="4013" y="2173"/>
              <a:ext cx="248"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Duplin</a:t>
              </a:r>
            </a:p>
          </p:txBody>
        </p:sp>
        <p:sp>
          <p:nvSpPr>
            <p:cNvPr id="147" name="Rectangle 145">
              <a:extLst>
                <a:ext uri="{FF2B5EF4-FFF2-40B4-BE49-F238E27FC236}">
                  <a16:creationId xmlns:a16="http://schemas.microsoft.com/office/drawing/2014/main" id="{7E6FCB72-9F7E-40D4-AD9B-42A3CC8AAA67}"/>
                </a:ext>
              </a:extLst>
            </p:cNvPr>
            <p:cNvSpPr>
              <a:spLocks noChangeArrowheads="1"/>
            </p:cNvSpPr>
            <p:nvPr/>
          </p:nvSpPr>
          <p:spPr bwMode="auto">
            <a:xfrm>
              <a:off x="3456" y="1313"/>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Durham</a:t>
              </a:r>
            </a:p>
          </p:txBody>
        </p:sp>
        <p:sp>
          <p:nvSpPr>
            <p:cNvPr id="148" name="Rectangle 146">
              <a:extLst>
                <a:ext uri="{FF2B5EF4-FFF2-40B4-BE49-F238E27FC236}">
                  <a16:creationId xmlns:a16="http://schemas.microsoft.com/office/drawing/2014/main" id="{ECAC6216-F095-4C8B-98B6-ED36D9532AB0}"/>
                </a:ext>
              </a:extLst>
            </p:cNvPr>
            <p:cNvSpPr>
              <a:spLocks noChangeArrowheads="1"/>
            </p:cNvSpPr>
            <p:nvPr/>
          </p:nvSpPr>
          <p:spPr bwMode="auto">
            <a:xfrm>
              <a:off x="4167" y="1404"/>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Edgecombe</a:t>
              </a:r>
            </a:p>
          </p:txBody>
        </p:sp>
        <p:sp>
          <p:nvSpPr>
            <p:cNvPr id="149" name="Rectangle 147">
              <a:extLst>
                <a:ext uri="{FF2B5EF4-FFF2-40B4-BE49-F238E27FC236}">
                  <a16:creationId xmlns:a16="http://schemas.microsoft.com/office/drawing/2014/main" id="{B2663D34-C4A6-430C-B36A-406D0C2F2119}"/>
                </a:ext>
              </a:extLst>
            </p:cNvPr>
            <p:cNvSpPr>
              <a:spLocks noChangeArrowheads="1"/>
            </p:cNvSpPr>
            <p:nvPr/>
          </p:nvSpPr>
          <p:spPr bwMode="auto">
            <a:xfrm>
              <a:off x="2667" y="1235"/>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Forsyth</a:t>
              </a:r>
            </a:p>
          </p:txBody>
        </p:sp>
        <p:sp>
          <p:nvSpPr>
            <p:cNvPr id="150" name="Rectangle 148">
              <a:extLst>
                <a:ext uri="{FF2B5EF4-FFF2-40B4-BE49-F238E27FC236}">
                  <a16:creationId xmlns:a16="http://schemas.microsoft.com/office/drawing/2014/main" id="{A86F06DB-3F42-4410-B45C-CC160DA26AD5}"/>
                </a:ext>
              </a:extLst>
            </p:cNvPr>
            <p:cNvSpPr>
              <a:spLocks noChangeArrowheads="1"/>
            </p:cNvSpPr>
            <p:nvPr/>
          </p:nvSpPr>
          <p:spPr bwMode="auto">
            <a:xfrm>
              <a:off x="3802" y="1257"/>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Franklin</a:t>
              </a:r>
            </a:p>
          </p:txBody>
        </p:sp>
        <p:sp>
          <p:nvSpPr>
            <p:cNvPr id="151" name="Rectangle 149">
              <a:extLst>
                <a:ext uri="{FF2B5EF4-FFF2-40B4-BE49-F238E27FC236}">
                  <a16:creationId xmlns:a16="http://schemas.microsoft.com/office/drawing/2014/main" id="{85B58983-BE08-4EDD-A390-30FE0D6FA365}"/>
                </a:ext>
              </a:extLst>
            </p:cNvPr>
            <p:cNvSpPr>
              <a:spLocks noChangeArrowheads="1"/>
            </p:cNvSpPr>
            <p:nvPr/>
          </p:nvSpPr>
          <p:spPr bwMode="auto">
            <a:xfrm>
              <a:off x="2120" y="1920"/>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Gaston</a:t>
              </a:r>
            </a:p>
          </p:txBody>
        </p:sp>
        <p:sp>
          <p:nvSpPr>
            <p:cNvPr id="152" name="Rectangle 150">
              <a:extLst>
                <a:ext uri="{FF2B5EF4-FFF2-40B4-BE49-F238E27FC236}">
                  <a16:creationId xmlns:a16="http://schemas.microsoft.com/office/drawing/2014/main" id="{BF6D033A-FE2F-4BCA-A858-D0BD95DEF80A}"/>
                </a:ext>
              </a:extLst>
            </p:cNvPr>
            <p:cNvSpPr>
              <a:spLocks noChangeArrowheads="1"/>
            </p:cNvSpPr>
            <p:nvPr/>
          </p:nvSpPr>
          <p:spPr bwMode="auto">
            <a:xfrm>
              <a:off x="4731" y="999"/>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Gates</a:t>
              </a:r>
            </a:p>
          </p:txBody>
        </p:sp>
        <p:sp>
          <p:nvSpPr>
            <p:cNvPr id="153" name="Rectangle 151">
              <a:extLst>
                <a:ext uri="{FF2B5EF4-FFF2-40B4-BE49-F238E27FC236}">
                  <a16:creationId xmlns:a16="http://schemas.microsoft.com/office/drawing/2014/main" id="{A151293F-04BC-417B-B542-CB5DB1C65A38}"/>
                </a:ext>
              </a:extLst>
            </p:cNvPr>
            <p:cNvSpPr>
              <a:spLocks noChangeArrowheads="1"/>
            </p:cNvSpPr>
            <p:nvPr/>
          </p:nvSpPr>
          <p:spPr bwMode="auto">
            <a:xfrm>
              <a:off x="596" y="1875"/>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Graham</a:t>
              </a:r>
            </a:p>
          </p:txBody>
        </p:sp>
        <p:sp>
          <p:nvSpPr>
            <p:cNvPr id="154" name="Rectangle 152">
              <a:extLst>
                <a:ext uri="{FF2B5EF4-FFF2-40B4-BE49-F238E27FC236}">
                  <a16:creationId xmlns:a16="http://schemas.microsoft.com/office/drawing/2014/main" id="{6B79F9AE-17F7-4C1E-8F2B-EEAA59FDE044}"/>
                </a:ext>
              </a:extLst>
            </p:cNvPr>
            <p:cNvSpPr>
              <a:spLocks noChangeArrowheads="1"/>
            </p:cNvSpPr>
            <p:nvPr/>
          </p:nvSpPr>
          <p:spPr bwMode="auto">
            <a:xfrm>
              <a:off x="3593" y="1100"/>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Granville</a:t>
              </a:r>
            </a:p>
          </p:txBody>
        </p:sp>
        <p:sp>
          <p:nvSpPr>
            <p:cNvPr id="155" name="Rectangle 153">
              <a:extLst>
                <a:ext uri="{FF2B5EF4-FFF2-40B4-BE49-F238E27FC236}">
                  <a16:creationId xmlns:a16="http://schemas.microsoft.com/office/drawing/2014/main" id="{0C670A61-6433-4E4C-B291-D58605DD0BB1}"/>
                </a:ext>
              </a:extLst>
            </p:cNvPr>
            <p:cNvSpPr>
              <a:spLocks noChangeArrowheads="1"/>
            </p:cNvSpPr>
            <p:nvPr/>
          </p:nvSpPr>
          <p:spPr bwMode="auto">
            <a:xfrm>
              <a:off x="4145" y="175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Greene</a:t>
              </a:r>
            </a:p>
          </p:txBody>
        </p:sp>
        <p:sp>
          <p:nvSpPr>
            <p:cNvPr id="156" name="Rectangle 154">
              <a:extLst>
                <a:ext uri="{FF2B5EF4-FFF2-40B4-BE49-F238E27FC236}">
                  <a16:creationId xmlns:a16="http://schemas.microsoft.com/office/drawing/2014/main" id="{937A94D1-B1D7-4661-BBA8-BD55F0A8F8A5}"/>
                </a:ext>
              </a:extLst>
            </p:cNvPr>
            <p:cNvSpPr>
              <a:spLocks noChangeArrowheads="1"/>
            </p:cNvSpPr>
            <p:nvPr/>
          </p:nvSpPr>
          <p:spPr bwMode="auto">
            <a:xfrm>
              <a:off x="2924" y="1279"/>
              <a:ext cx="22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Guilford</a:t>
              </a:r>
            </a:p>
          </p:txBody>
        </p:sp>
        <p:sp>
          <p:nvSpPr>
            <p:cNvPr id="157" name="Rectangle 155">
              <a:extLst>
                <a:ext uri="{FF2B5EF4-FFF2-40B4-BE49-F238E27FC236}">
                  <a16:creationId xmlns:a16="http://schemas.microsoft.com/office/drawing/2014/main" id="{118F67A5-6406-4A63-9E7D-90AF6D79B643}"/>
                </a:ext>
              </a:extLst>
            </p:cNvPr>
            <p:cNvSpPr>
              <a:spLocks noChangeArrowheads="1"/>
            </p:cNvSpPr>
            <p:nvPr/>
          </p:nvSpPr>
          <p:spPr bwMode="auto">
            <a:xfrm>
              <a:off x="4192" y="1133"/>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Halifax</a:t>
              </a:r>
            </a:p>
          </p:txBody>
        </p:sp>
        <p:sp>
          <p:nvSpPr>
            <p:cNvPr id="158" name="Rectangle 156">
              <a:extLst>
                <a:ext uri="{FF2B5EF4-FFF2-40B4-BE49-F238E27FC236}">
                  <a16:creationId xmlns:a16="http://schemas.microsoft.com/office/drawing/2014/main" id="{3A546D5E-0586-4BE1-AE76-6980D32104E9}"/>
                </a:ext>
              </a:extLst>
            </p:cNvPr>
            <p:cNvSpPr>
              <a:spLocks noChangeArrowheads="1"/>
            </p:cNvSpPr>
            <p:nvPr/>
          </p:nvSpPr>
          <p:spPr bwMode="auto">
            <a:xfrm>
              <a:off x="3469" y="1830"/>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Harnett</a:t>
              </a:r>
            </a:p>
          </p:txBody>
        </p:sp>
        <p:sp>
          <p:nvSpPr>
            <p:cNvPr id="159" name="Rectangle 157">
              <a:extLst>
                <a:ext uri="{FF2B5EF4-FFF2-40B4-BE49-F238E27FC236}">
                  <a16:creationId xmlns:a16="http://schemas.microsoft.com/office/drawing/2014/main" id="{095B333F-C6D0-44FD-A82E-CC87A99FAED1}"/>
                </a:ext>
              </a:extLst>
            </p:cNvPr>
            <p:cNvSpPr>
              <a:spLocks noChangeArrowheads="1"/>
            </p:cNvSpPr>
            <p:nvPr/>
          </p:nvSpPr>
          <p:spPr bwMode="auto">
            <a:xfrm>
              <a:off x="1045" y="1707"/>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Haywood</a:t>
              </a:r>
            </a:p>
          </p:txBody>
        </p:sp>
        <p:sp>
          <p:nvSpPr>
            <p:cNvPr id="160" name="Rectangle 158">
              <a:extLst>
                <a:ext uri="{FF2B5EF4-FFF2-40B4-BE49-F238E27FC236}">
                  <a16:creationId xmlns:a16="http://schemas.microsoft.com/office/drawing/2014/main" id="{103FB24C-97E9-431A-9985-8746C7EE0EDB}"/>
                </a:ext>
              </a:extLst>
            </p:cNvPr>
            <p:cNvSpPr>
              <a:spLocks noChangeArrowheads="1"/>
            </p:cNvSpPr>
            <p:nvPr/>
          </p:nvSpPr>
          <p:spPr bwMode="auto">
            <a:xfrm>
              <a:off x="1348" y="1875"/>
              <a:ext cx="27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Henderson</a:t>
              </a:r>
            </a:p>
          </p:txBody>
        </p:sp>
        <p:sp>
          <p:nvSpPr>
            <p:cNvPr id="161" name="Rectangle 159">
              <a:extLst>
                <a:ext uri="{FF2B5EF4-FFF2-40B4-BE49-F238E27FC236}">
                  <a16:creationId xmlns:a16="http://schemas.microsoft.com/office/drawing/2014/main" id="{FA14BE8A-346B-42AF-8427-8E7113E40401}"/>
                </a:ext>
              </a:extLst>
            </p:cNvPr>
            <p:cNvSpPr>
              <a:spLocks noChangeArrowheads="1"/>
            </p:cNvSpPr>
            <p:nvPr/>
          </p:nvSpPr>
          <p:spPr bwMode="auto">
            <a:xfrm>
              <a:off x="4539" y="1043"/>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Hertford</a:t>
              </a:r>
            </a:p>
          </p:txBody>
        </p:sp>
        <p:sp>
          <p:nvSpPr>
            <p:cNvPr id="162" name="Rectangle 160">
              <a:extLst>
                <a:ext uri="{FF2B5EF4-FFF2-40B4-BE49-F238E27FC236}">
                  <a16:creationId xmlns:a16="http://schemas.microsoft.com/office/drawing/2014/main" id="{CDED0D32-2E0E-4457-9F62-08AC65DA5C65}"/>
                </a:ext>
              </a:extLst>
            </p:cNvPr>
            <p:cNvSpPr>
              <a:spLocks noChangeArrowheads="1"/>
            </p:cNvSpPr>
            <p:nvPr/>
          </p:nvSpPr>
          <p:spPr bwMode="auto">
            <a:xfrm>
              <a:off x="3279" y="2147"/>
              <a:ext cx="187"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Hoke</a:t>
              </a:r>
            </a:p>
          </p:txBody>
        </p:sp>
        <p:sp>
          <p:nvSpPr>
            <p:cNvPr id="163" name="Rectangle 161">
              <a:extLst>
                <a:ext uri="{FF2B5EF4-FFF2-40B4-BE49-F238E27FC236}">
                  <a16:creationId xmlns:a16="http://schemas.microsoft.com/office/drawing/2014/main" id="{0F3DC09B-1F3F-4AD0-820A-70E066D12051}"/>
                </a:ext>
              </a:extLst>
            </p:cNvPr>
            <p:cNvSpPr>
              <a:spLocks noChangeArrowheads="1"/>
            </p:cNvSpPr>
            <p:nvPr/>
          </p:nvSpPr>
          <p:spPr bwMode="auto">
            <a:xfrm>
              <a:off x="5011" y="1764"/>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Hyde</a:t>
              </a:r>
            </a:p>
          </p:txBody>
        </p:sp>
        <p:sp>
          <p:nvSpPr>
            <p:cNvPr id="164" name="Rectangle 162">
              <a:extLst>
                <a:ext uri="{FF2B5EF4-FFF2-40B4-BE49-F238E27FC236}">
                  <a16:creationId xmlns:a16="http://schemas.microsoft.com/office/drawing/2014/main" id="{BACBA43A-EECA-4996-A7B3-9EA4D93A3EDB}"/>
                </a:ext>
              </a:extLst>
            </p:cNvPr>
            <p:cNvSpPr>
              <a:spLocks noChangeArrowheads="1"/>
            </p:cNvSpPr>
            <p:nvPr/>
          </p:nvSpPr>
          <p:spPr bwMode="auto">
            <a:xfrm>
              <a:off x="2314" y="1470"/>
              <a:ext cx="20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Iredell</a:t>
              </a:r>
            </a:p>
          </p:txBody>
        </p:sp>
        <p:sp>
          <p:nvSpPr>
            <p:cNvPr id="165" name="Rectangle 163">
              <a:extLst>
                <a:ext uri="{FF2B5EF4-FFF2-40B4-BE49-F238E27FC236}">
                  <a16:creationId xmlns:a16="http://schemas.microsoft.com/office/drawing/2014/main" id="{4E892FB8-1C9E-4063-BE78-8F79956BAB76}"/>
                </a:ext>
              </a:extLst>
            </p:cNvPr>
            <p:cNvSpPr>
              <a:spLocks noChangeArrowheads="1"/>
            </p:cNvSpPr>
            <p:nvPr/>
          </p:nvSpPr>
          <p:spPr bwMode="auto">
            <a:xfrm>
              <a:off x="982" y="194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Jackson</a:t>
              </a:r>
            </a:p>
          </p:txBody>
        </p:sp>
        <p:sp>
          <p:nvSpPr>
            <p:cNvPr id="166" name="Rectangle 164">
              <a:extLst>
                <a:ext uri="{FF2B5EF4-FFF2-40B4-BE49-F238E27FC236}">
                  <a16:creationId xmlns:a16="http://schemas.microsoft.com/office/drawing/2014/main" id="{3347672C-8EAA-4950-92DB-EA0800B94028}"/>
                </a:ext>
              </a:extLst>
            </p:cNvPr>
            <p:cNvSpPr>
              <a:spLocks noChangeArrowheads="1"/>
            </p:cNvSpPr>
            <p:nvPr/>
          </p:nvSpPr>
          <p:spPr bwMode="auto">
            <a:xfrm>
              <a:off x="3722" y="1728"/>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Johnston</a:t>
              </a:r>
            </a:p>
          </p:txBody>
        </p:sp>
        <p:sp>
          <p:nvSpPr>
            <p:cNvPr id="167" name="Rectangle 165">
              <a:extLst>
                <a:ext uri="{FF2B5EF4-FFF2-40B4-BE49-F238E27FC236}">
                  <a16:creationId xmlns:a16="http://schemas.microsoft.com/office/drawing/2014/main" id="{04388A27-C8FA-40AB-A260-09601C4B5E36}"/>
                </a:ext>
              </a:extLst>
            </p:cNvPr>
            <p:cNvSpPr>
              <a:spLocks noChangeArrowheads="1"/>
            </p:cNvSpPr>
            <p:nvPr/>
          </p:nvSpPr>
          <p:spPr bwMode="auto">
            <a:xfrm>
              <a:off x="4351" y="2123"/>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Jones</a:t>
              </a:r>
            </a:p>
          </p:txBody>
        </p:sp>
        <p:sp>
          <p:nvSpPr>
            <p:cNvPr id="168" name="Rectangle 166">
              <a:extLst>
                <a:ext uri="{FF2B5EF4-FFF2-40B4-BE49-F238E27FC236}">
                  <a16:creationId xmlns:a16="http://schemas.microsoft.com/office/drawing/2014/main" id="{6AEF9D3A-C1A7-4D15-99AA-5E6CB4863268}"/>
                </a:ext>
              </a:extLst>
            </p:cNvPr>
            <p:cNvSpPr>
              <a:spLocks noChangeArrowheads="1"/>
            </p:cNvSpPr>
            <p:nvPr/>
          </p:nvSpPr>
          <p:spPr bwMode="auto">
            <a:xfrm>
              <a:off x="3319" y="1785"/>
              <a:ext cx="16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Lee</a:t>
              </a:r>
            </a:p>
          </p:txBody>
        </p:sp>
        <p:sp>
          <p:nvSpPr>
            <p:cNvPr id="169" name="Rectangle 167">
              <a:extLst>
                <a:ext uri="{FF2B5EF4-FFF2-40B4-BE49-F238E27FC236}">
                  <a16:creationId xmlns:a16="http://schemas.microsoft.com/office/drawing/2014/main" id="{69539A69-DC35-41E7-8371-A673A46C0411}"/>
                </a:ext>
              </a:extLst>
            </p:cNvPr>
            <p:cNvSpPr>
              <a:spLocks noChangeArrowheads="1"/>
            </p:cNvSpPr>
            <p:nvPr/>
          </p:nvSpPr>
          <p:spPr bwMode="auto">
            <a:xfrm>
              <a:off x="4180" y="1965"/>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Lenoir</a:t>
              </a:r>
            </a:p>
          </p:txBody>
        </p:sp>
        <p:sp>
          <p:nvSpPr>
            <p:cNvPr id="170" name="Rectangle 168">
              <a:extLst>
                <a:ext uri="{FF2B5EF4-FFF2-40B4-BE49-F238E27FC236}">
                  <a16:creationId xmlns:a16="http://schemas.microsoft.com/office/drawing/2014/main" id="{C4915D57-72F9-48B4-9FB4-30A9608D31B6}"/>
                </a:ext>
              </a:extLst>
            </p:cNvPr>
            <p:cNvSpPr>
              <a:spLocks noChangeArrowheads="1"/>
            </p:cNvSpPr>
            <p:nvPr/>
          </p:nvSpPr>
          <p:spPr bwMode="auto">
            <a:xfrm>
              <a:off x="2129" y="1764"/>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Lincoln</a:t>
              </a:r>
            </a:p>
          </p:txBody>
        </p:sp>
        <p:sp>
          <p:nvSpPr>
            <p:cNvPr id="171" name="Rectangle 169">
              <a:extLst>
                <a:ext uri="{FF2B5EF4-FFF2-40B4-BE49-F238E27FC236}">
                  <a16:creationId xmlns:a16="http://schemas.microsoft.com/office/drawing/2014/main" id="{FB4799D1-07F6-4E0B-8923-A57B6E16E345}"/>
                </a:ext>
              </a:extLst>
            </p:cNvPr>
            <p:cNvSpPr>
              <a:spLocks noChangeArrowheads="1"/>
            </p:cNvSpPr>
            <p:nvPr/>
          </p:nvSpPr>
          <p:spPr bwMode="auto">
            <a:xfrm>
              <a:off x="1585" y="1583"/>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Mcdowell</a:t>
              </a:r>
            </a:p>
          </p:txBody>
        </p:sp>
        <p:sp>
          <p:nvSpPr>
            <p:cNvPr id="172" name="Rectangle 170">
              <a:extLst>
                <a:ext uri="{FF2B5EF4-FFF2-40B4-BE49-F238E27FC236}">
                  <a16:creationId xmlns:a16="http://schemas.microsoft.com/office/drawing/2014/main" id="{F28809A7-818C-46F8-A6CD-12C57424556D}"/>
                </a:ext>
              </a:extLst>
            </p:cNvPr>
            <p:cNvSpPr>
              <a:spLocks noChangeArrowheads="1"/>
            </p:cNvSpPr>
            <p:nvPr/>
          </p:nvSpPr>
          <p:spPr bwMode="auto">
            <a:xfrm>
              <a:off x="822" y="2020"/>
              <a:ext cx="2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Macon</a:t>
              </a:r>
            </a:p>
          </p:txBody>
        </p:sp>
        <p:sp>
          <p:nvSpPr>
            <p:cNvPr id="173" name="Rectangle 171">
              <a:extLst>
                <a:ext uri="{FF2B5EF4-FFF2-40B4-BE49-F238E27FC236}">
                  <a16:creationId xmlns:a16="http://schemas.microsoft.com/office/drawing/2014/main" id="{FC5C96A7-7C53-4BAD-9B1D-33E9D4E210C6}"/>
                </a:ext>
              </a:extLst>
            </p:cNvPr>
            <p:cNvSpPr>
              <a:spLocks noChangeArrowheads="1"/>
            </p:cNvSpPr>
            <p:nvPr/>
          </p:nvSpPr>
          <p:spPr bwMode="auto">
            <a:xfrm>
              <a:off x="1237" y="1437"/>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Madison</a:t>
              </a:r>
            </a:p>
          </p:txBody>
        </p:sp>
        <p:sp>
          <p:nvSpPr>
            <p:cNvPr id="174" name="Rectangle 172">
              <a:extLst>
                <a:ext uri="{FF2B5EF4-FFF2-40B4-BE49-F238E27FC236}">
                  <a16:creationId xmlns:a16="http://schemas.microsoft.com/office/drawing/2014/main" id="{2AE20BFA-23F9-4973-BDAA-08102EAFAC59}"/>
                </a:ext>
              </a:extLst>
            </p:cNvPr>
            <p:cNvSpPr>
              <a:spLocks noChangeArrowheads="1"/>
            </p:cNvSpPr>
            <p:nvPr/>
          </p:nvSpPr>
          <p:spPr bwMode="auto">
            <a:xfrm>
              <a:off x="4487" y="1481"/>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Martin</a:t>
              </a:r>
            </a:p>
          </p:txBody>
        </p:sp>
        <p:sp>
          <p:nvSpPr>
            <p:cNvPr id="175" name="Rectangle 173">
              <a:extLst>
                <a:ext uri="{FF2B5EF4-FFF2-40B4-BE49-F238E27FC236}">
                  <a16:creationId xmlns:a16="http://schemas.microsoft.com/office/drawing/2014/main" id="{FD0ED38D-7054-4FAB-AB54-CD060C4C293B}"/>
                </a:ext>
              </a:extLst>
            </p:cNvPr>
            <p:cNvSpPr>
              <a:spLocks noChangeArrowheads="1"/>
            </p:cNvSpPr>
            <p:nvPr/>
          </p:nvSpPr>
          <p:spPr bwMode="auto">
            <a:xfrm>
              <a:off x="2302" y="1943"/>
              <a:ext cx="3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Mecklenburg</a:t>
              </a:r>
            </a:p>
          </p:txBody>
        </p:sp>
        <p:sp>
          <p:nvSpPr>
            <p:cNvPr id="176" name="Rectangle 174">
              <a:extLst>
                <a:ext uri="{FF2B5EF4-FFF2-40B4-BE49-F238E27FC236}">
                  <a16:creationId xmlns:a16="http://schemas.microsoft.com/office/drawing/2014/main" id="{CAB00144-2497-438B-9AE8-406759836103}"/>
                </a:ext>
              </a:extLst>
            </p:cNvPr>
            <p:cNvSpPr>
              <a:spLocks noChangeArrowheads="1"/>
            </p:cNvSpPr>
            <p:nvPr/>
          </p:nvSpPr>
          <p:spPr bwMode="auto">
            <a:xfrm>
              <a:off x="1560" y="1313"/>
              <a:ext cx="22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Mitchell</a:t>
              </a:r>
            </a:p>
          </p:txBody>
        </p:sp>
        <p:sp>
          <p:nvSpPr>
            <p:cNvPr id="177" name="Rectangle 175">
              <a:extLst>
                <a:ext uri="{FF2B5EF4-FFF2-40B4-BE49-F238E27FC236}">
                  <a16:creationId xmlns:a16="http://schemas.microsoft.com/office/drawing/2014/main" id="{1EA6C9B4-764A-4525-BEB1-FA6E8072B95D}"/>
                </a:ext>
              </a:extLst>
            </p:cNvPr>
            <p:cNvSpPr>
              <a:spLocks noChangeArrowheads="1"/>
            </p:cNvSpPr>
            <p:nvPr/>
          </p:nvSpPr>
          <p:spPr bwMode="auto">
            <a:xfrm>
              <a:off x="2821" y="1875"/>
              <a:ext cx="3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Montgomery</a:t>
              </a:r>
            </a:p>
          </p:txBody>
        </p:sp>
        <p:sp>
          <p:nvSpPr>
            <p:cNvPr id="178" name="Rectangle 176">
              <a:extLst>
                <a:ext uri="{FF2B5EF4-FFF2-40B4-BE49-F238E27FC236}">
                  <a16:creationId xmlns:a16="http://schemas.microsoft.com/office/drawing/2014/main" id="{9EDB572A-26B5-43A4-8A35-B47E7C69EC14}"/>
                </a:ext>
              </a:extLst>
            </p:cNvPr>
            <p:cNvSpPr>
              <a:spLocks noChangeArrowheads="1"/>
            </p:cNvSpPr>
            <p:nvPr/>
          </p:nvSpPr>
          <p:spPr bwMode="auto">
            <a:xfrm>
              <a:off x="3120" y="1897"/>
              <a:ext cx="20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Moore</a:t>
              </a:r>
            </a:p>
          </p:txBody>
        </p:sp>
        <p:sp>
          <p:nvSpPr>
            <p:cNvPr id="179" name="Rectangle 177">
              <a:extLst>
                <a:ext uri="{FF2B5EF4-FFF2-40B4-BE49-F238E27FC236}">
                  <a16:creationId xmlns:a16="http://schemas.microsoft.com/office/drawing/2014/main" id="{626EF385-2A48-464B-ACFF-FD562ABBA503}"/>
                </a:ext>
              </a:extLst>
            </p:cNvPr>
            <p:cNvSpPr>
              <a:spLocks noChangeArrowheads="1"/>
            </p:cNvSpPr>
            <p:nvPr/>
          </p:nvSpPr>
          <p:spPr bwMode="auto">
            <a:xfrm>
              <a:off x="4002" y="1359"/>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Nash</a:t>
              </a:r>
            </a:p>
          </p:txBody>
        </p:sp>
        <p:sp>
          <p:nvSpPr>
            <p:cNvPr id="180" name="Rectangle 178">
              <a:extLst>
                <a:ext uri="{FF2B5EF4-FFF2-40B4-BE49-F238E27FC236}">
                  <a16:creationId xmlns:a16="http://schemas.microsoft.com/office/drawing/2014/main" id="{EA7C7F6E-AE6D-41D6-B9E5-163B076DA489}"/>
                </a:ext>
              </a:extLst>
            </p:cNvPr>
            <p:cNvSpPr>
              <a:spLocks noChangeArrowheads="1"/>
            </p:cNvSpPr>
            <p:nvPr/>
          </p:nvSpPr>
          <p:spPr bwMode="auto">
            <a:xfrm>
              <a:off x="3983" y="2740"/>
              <a:ext cx="3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Hanover</a:t>
              </a:r>
            </a:p>
          </p:txBody>
        </p:sp>
        <p:sp>
          <p:nvSpPr>
            <p:cNvPr id="181" name="Rectangle 179">
              <a:extLst>
                <a:ext uri="{FF2B5EF4-FFF2-40B4-BE49-F238E27FC236}">
                  <a16:creationId xmlns:a16="http://schemas.microsoft.com/office/drawing/2014/main" id="{3D9C9589-CF48-49B6-8F9A-3A9BCF5C9F4E}"/>
                </a:ext>
              </a:extLst>
            </p:cNvPr>
            <p:cNvSpPr>
              <a:spLocks noChangeArrowheads="1"/>
            </p:cNvSpPr>
            <p:nvPr/>
          </p:nvSpPr>
          <p:spPr bwMode="auto">
            <a:xfrm>
              <a:off x="4303" y="966"/>
              <a:ext cx="3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Northampton</a:t>
              </a:r>
            </a:p>
          </p:txBody>
        </p:sp>
        <p:sp>
          <p:nvSpPr>
            <p:cNvPr id="182" name="Rectangle 180">
              <a:extLst>
                <a:ext uri="{FF2B5EF4-FFF2-40B4-BE49-F238E27FC236}">
                  <a16:creationId xmlns:a16="http://schemas.microsoft.com/office/drawing/2014/main" id="{E8BC692B-BB45-4324-8253-F58BC8B2926C}"/>
                </a:ext>
              </a:extLst>
            </p:cNvPr>
            <p:cNvSpPr>
              <a:spLocks noChangeArrowheads="1"/>
            </p:cNvSpPr>
            <p:nvPr/>
          </p:nvSpPr>
          <p:spPr bwMode="auto">
            <a:xfrm>
              <a:off x="4258" y="2323"/>
              <a:ext cx="223"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Onslow</a:t>
              </a:r>
            </a:p>
          </p:txBody>
        </p:sp>
        <p:sp>
          <p:nvSpPr>
            <p:cNvPr id="183" name="Rectangle 181">
              <a:extLst>
                <a:ext uri="{FF2B5EF4-FFF2-40B4-BE49-F238E27FC236}">
                  <a16:creationId xmlns:a16="http://schemas.microsoft.com/office/drawing/2014/main" id="{293520D6-BDCE-4454-8D39-A0C63F09E4C5}"/>
                </a:ext>
              </a:extLst>
            </p:cNvPr>
            <p:cNvSpPr>
              <a:spLocks noChangeArrowheads="1"/>
            </p:cNvSpPr>
            <p:nvPr/>
          </p:nvSpPr>
          <p:spPr bwMode="auto">
            <a:xfrm>
              <a:off x="3322" y="129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Orange</a:t>
              </a:r>
            </a:p>
          </p:txBody>
        </p:sp>
        <p:sp>
          <p:nvSpPr>
            <p:cNvPr id="184" name="Rectangle 182">
              <a:extLst>
                <a:ext uri="{FF2B5EF4-FFF2-40B4-BE49-F238E27FC236}">
                  <a16:creationId xmlns:a16="http://schemas.microsoft.com/office/drawing/2014/main" id="{63393F5A-D209-4792-B91D-BE31BB0D7679}"/>
                </a:ext>
              </a:extLst>
            </p:cNvPr>
            <p:cNvSpPr>
              <a:spLocks noChangeArrowheads="1"/>
            </p:cNvSpPr>
            <p:nvPr/>
          </p:nvSpPr>
          <p:spPr bwMode="auto">
            <a:xfrm>
              <a:off x="4649" y="2065"/>
              <a:ext cx="23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Pamlico</a:t>
              </a:r>
            </a:p>
          </p:txBody>
        </p:sp>
        <p:sp>
          <p:nvSpPr>
            <p:cNvPr id="185" name="Rectangle 183">
              <a:extLst>
                <a:ext uri="{FF2B5EF4-FFF2-40B4-BE49-F238E27FC236}">
                  <a16:creationId xmlns:a16="http://schemas.microsoft.com/office/drawing/2014/main" id="{BF247BA1-11A2-4341-8528-C5B54C3AF3DD}"/>
                </a:ext>
              </a:extLst>
            </p:cNvPr>
            <p:cNvSpPr>
              <a:spLocks noChangeArrowheads="1"/>
            </p:cNvSpPr>
            <p:nvPr/>
          </p:nvSpPr>
          <p:spPr bwMode="auto">
            <a:xfrm>
              <a:off x="4911" y="1088"/>
              <a:ext cx="29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Pasquotank</a:t>
              </a:r>
            </a:p>
          </p:txBody>
        </p:sp>
        <p:sp>
          <p:nvSpPr>
            <p:cNvPr id="186" name="Rectangle 184">
              <a:extLst>
                <a:ext uri="{FF2B5EF4-FFF2-40B4-BE49-F238E27FC236}">
                  <a16:creationId xmlns:a16="http://schemas.microsoft.com/office/drawing/2014/main" id="{6030B5F5-E318-4477-8301-8C674E3300C9}"/>
                </a:ext>
              </a:extLst>
            </p:cNvPr>
            <p:cNvSpPr>
              <a:spLocks noChangeArrowheads="1"/>
            </p:cNvSpPr>
            <p:nvPr/>
          </p:nvSpPr>
          <p:spPr bwMode="auto">
            <a:xfrm>
              <a:off x="4017" y="2537"/>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Pender</a:t>
              </a:r>
            </a:p>
          </p:txBody>
        </p:sp>
        <p:sp>
          <p:nvSpPr>
            <p:cNvPr id="187" name="Rectangle 185">
              <a:extLst>
                <a:ext uri="{FF2B5EF4-FFF2-40B4-BE49-F238E27FC236}">
                  <a16:creationId xmlns:a16="http://schemas.microsoft.com/office/drawing/2014/main" id="{F2712852-05FA-4AC8-9D00-D58660694357}"/>
                </a:ext>
              </a:extLst>
            </p:cNvPr>
            <p:cNvSpPr>
              <a:spLocks noChangeArrowheads="1"/>
            </p:cNvSpPr>
            <p:nvPr/>
          </p:nvSpPr>
          <p:spPr bwMode="auto">
            <a:xfrm>
              <a:off x="4821" y="1167"/>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Perquimans</a:t>
              </a:r>
            </a:p>
          </p:txBody>
        </p:sp>
        <p:sp>
          <p:nvSpPr>
            <p:cNvPr id="188" name="Rectangle 186">
              <a:extLst>
                <a:ext uri="{FF2B5EF4-FFF2-40B4-BE49-F238E27FC236}">
                  <a16:creationId xmlns:a16="http://schemas.microsoft.com/office/drawing/2014/main" id="{8B8D57D8-D03C-4079-B238-B48C5B99FDF7}"/>
                </a:ext>
              </a:extLst>
            </p:cNvPr>
            <p:cNvSpPr>
              <a:spLocks noChangeArrowheads="1"/>
            </p:cNvSpPr>
            <p:nvPr/>
          </p:nvSpPr>
          <p:spPr bwMode="auto">
            <a:xfrm>
              <a:off x="3405" y="1022"/>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Person</a:t>
              </a:r>
            </a:p>
          </p:txBody>
        </p:sp>
        <p:sp>
          <p:nvSpPr>
            <p:cNvPr id="189" name="Rectangle 187">
              <a:extLst>
                <a:ext uri="{FF2B5EF4-FFF2-40B4-BE49-F238E27FC236}">
                  <a16:creationId xmlns:a16="http://schemas.microsoft.com/office/drawing/2014/main" id="{9ADF012E-22B6-4734-A923-21FE3A55701E}"/>
                </a:ext>
              </a:extLst>
            </p:cNvPr>
            <p:cNvSpPr>
              <a:spLocks noChangeArrowheads="1"/>
            </p:cNvSpPr>
            <p:nvPr/>
          </p:nvSpPr>
          <p:spPr bwMode="auto">
            <a:xfrm>
              <a:off x="4372" y="1662"/>
              <a:ext cx="15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Pitt</a:t>
              </a:r>
            </a:p>
          </p:txBody>
        </p:sp>
        <p:sp>
          <p:nvSpPr>
            <p:cNvPr id="190" name="Rectangle 188">
              <a:extLst>
                <a:ext uri="{FF2B5EF4-FFF2-40B4-BE49-F238E27FC236}">
                  <a16:creationId xmlns:a16="http://schemas.microsoft.com/office/drawing/2014/main" id="{41B80FD0-7DA4-40FE-92D6-B09304DC3517}"/>
                </a:ext>
              </a:extLst>
            </p:cNvPr>
            <p:cNvSpPr>
              <a:spLocks noChangeArrowheads="1"/>
            </p:cNvSpPr>
            <p:nvPr/>
          </p:nvSpPr>
          <p:spPr bwMode="auto">
            <a:xfrm>
              <a:off x="1576" y="1908"/>
              <a:ext cx="1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Polk</a:t>
              </a:r>
            </a:p>
          </p:txBody>
        </p:sp>
        <p:sp>
          <p:nvSpPr>
            <p:cNvPr id="191" name="Rectangle 189">
              <a:extLst>
                <a:ext uri="{FF2B5EF4-FFF2-40B4-BE49-F238E27FC236}">
                  <a16:creationId xmlns:a16="http://schemas.microsoft.com/office/drawing/2014/main" id="{F1D42C5A-92FF-4563-A039-E8743E5697E8}"/>
                </a:ext>
              </a:extLst>
            </p:cNvPr>
            <p:cNvSpPr>
              <a:spLocks noChangeArrowheads="1"/>
            </p:cNvSpPr>
            <p:nvPr/>
          </p:nvSpPr>
          <p:spPr bwMode="auto">
            <a:xfrm>
              <a:off x="2910" y="1572"/>
              <a:ext cx="25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Randolph</a:t>
              </a:r>
            </a:p>
          </p:txBody>
        </p:sp>
        <p:sp>
          <p:nvSpPr>
            <p:cNvPr id="192" name="Rectangle 190">
              <a:extLst>
                <a:ext uri="{FF2B5EF4-FFF2-40B4-BE49-F238E27FC236}">
                  <a16:creationId xmlns:a16="http://schemas.microsoft.com/office/drawing/2014/main" id="{1022EBAE-59D5-44E8-851B-5FFBAC8CAD84}"/>
                </a:ext>
              </a:extLst>
            </p:cNvPr>
            <p:cNvSpPr>
              <a:spLocks noChangeArrowheads="1"/>
            </p:cNvSpPr>
            <p:nvPr/>
          </p:nvSpPr>
          <p:spPr bwMode="auto">
            <a:xfrm>
              <a:off x="2945" y="2146"/>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Richmond</a:t>
              </a:r>
            </a:p>
          </p:txBody>
        </p:sp>
        <p:sp>
          <p:nvSpPr>
            <p:cNvPr id="193" name="Rectangle 191">
              <a:extLst>
                <a:ext uri="{FF2B5EF4-FFF2-40B4-BE49-F238E27FC236}">
                  <a16:creationId xmlns:a16="http://schemas.microsoft.com/office/drawing/2014/main" id="{CB5641DC-6803-43FA-9A87-E4A9EAA68653}"/>
                </a:ext>
              </a:extLst>
            </p:cNvPr>
            <p:cNvSpPr>
              <a:spLocks noChangeArrowheads="1"/>
            </p:cNvSpPr>
            <p:nvPr/>
          </p:nvSpPr>
          <p:spPr bwMode="auto">
            <a:xfrm>
              <a:off x="3310" y="2436"/>
              <a:ext cx="246"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Robeson</a:t>
              </a:r>
            </a:p>
          </p:txBody>
        </p:sp>
        <p:sp>
          <p:nvSpPr>
            <p:cNvPr id="194" name="Rectangle 192">
              <a:extLst>
                <a:ext uri="{FF2B5EF4-FFF2-40B4-BE49-F238E27FC236}">
                  <a16:creationId xmlns:a16="http://schemas.microsoft.com/office/drawing/2014/main" id="{128E1509-D602-41BF-B35A-5575A060D81C}"/>
                </a:ext>
              </a:extLst>
            </p:cNvPr>
            <p:cNvSpPr>
              <a:spLocks noChangeArrowheads="1"/>
            </p:cNvSpPr>
            <p:nvPr/>
          </p:nvSpPr>
          <p:spPr bwMode="auto">
            <a:xfrm>
              <a:off x="2902" y="1022"/>
              <a:ext cx="3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Rockingham</a:t>
              </a:r>
            </a:p>
          </p:txBody>
        </p:sp>
        <p:sp>
          <p:nvSpPr>
            <p:cNvPr id="195" name="Rectangle 193">
              <a:extLst>
                <a:ext uri="{FF2B5EF4-FFF2-40B4-BE49-F238E27FC236}">
                  <a16:creationId xmlns:a16="http://schemas.microsoft.com/office/drawing/2014/main" id="{9E1B3DE4-4905-48A5-A097-F928EA8C84FD}"/>
                </a:ext>
              </a:extLst>
            </p:cNvPr>
            <p:cNvSpPr>
              <a:spLocks noChangeArrowheads="1"/>
            </p:cNvSpPr>
            <p:nvPr/>
          </p:nvSpPr>
          <p:spPr bwMode="auto">
            <a:xfrm>
              <a:off x="2478" y="1638"/>
              <a:ext cx="21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Rowan</a:t>
              </a:r>
            </a:p>
          </p:txBody>
        </p:sp>
        <p:sp>
          <p:nvSpPr>
            <p:cNvPr id="196" name="Rectangle 194">
              <a:extLst>
                <a:ext uri="{FF2B5EF4-FFF2-40B4-BE49-F238E27FC236}">
                  <a16:creationId xmlns:a16="http://schemas.microsoft.com/office/drawing/2014/main" id="{CC14BA12-5CA3-4596-93D2-091C063C2C82}"/>
                </a:ext>
              </a:extLst>
            </p:cNvPr>
            <p:cNvSpPr>
              <a:spLocks noChangeArrowheads="1"/>
            </p:cNvSpPr>
            <p:nvPr/>
          </p:nvSpPr>
          <p:spPr bwMode="auto">
            <a:xfrm>
              <a:off x="1674" y="1819"/>
              <a:ext cx="27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Rutherford</a:t>
              </a:r>
            </a:p>
          </p:txBody>
        </p:sp>
        <p:sp>
          <p:nvSpPr>
            <p:cNvPr id="197" name="Rectangle 195">
              <a:extLst>
                <a:ext uri="{FF2B5EF4-FFF2-40B4-BE49-F238E27FC236}">
                  <a16:creationId xmlns:a16="http://schemas.microsoft.com/office/drawing/2014/main" id="{0CF6E7A4-F73C-4A3F-B303-3C3A4F79FE9D}"/>
                </a:ext>
              </a:extLst>
            </p:cNvPr>
            <p:cNvSpPr>
              <a:spLocks noChangeArrowheads="1"/>
            </p:cNvSpPr>
            <p:nvPr/>
          </p:nvSpPr>
          <p:spPr bwMode="auto">
            <a:xfrm>
              <a:off x="3734" y="2156"/>
              <a:ext cx="25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Sampson</a:t>
              </a:r>
            </a:p>
          </p:txBody>
        </p:sp>
        <p:sp>
          <p:nvSpPr>
            <p:cNvPr id="198" name="Rectangle 196">
              <a:extLst>
                <a:ext uri="{FF2B5EF4-FFF2-40B4-BE49-F238E27FC236}">
                  <a16:creationId xmlns:a16="http://schemas.microsoft.com/office/drawing/2014/main" id="{B8BDDD10-EB49-48D8-AA0B-411A250FE64B}"/>
                </a:ext>
              </a:extLst>
            </p:cNvPr>
            <p:cNvSpPr>
              <a:spLocks noChangeArrowheads="1"/>
            </p:cNvSpPr>
            <p:nvPr/>
          </p:nvSpPr>
          <p:spPr bwMode="auto">
            <a:xfrm>
              <a:off x="3098" y="2252"/>
              <a:ext cx="286"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Scotland</a:t>
              </a:r>
            </a:p>
          </p:txBody>
        </p:sp>
        <p:sp>
          <p:nvSpPr>
            <p:cNvPr id="199" name="Rectangle 197">
              <a:extLst>
                <a:ext uri="{FF2B5EF4-FFF2-40B4-BE49-F238E27FC236}">
                  <a16:creationId xmlns:a16="http://schemas.microsoft.com/office/drawing/2014/main" id="{3F0A993A-9620-4942-82B1-7C081DDBDE62}"/>
                </a:ext>
              </a:extLst>
            </p:cNvPr>
            <p:cNvSpPr>
              <a:spLocks noChangeArrowheads="1"/>
            </p:cNvSpPr>
            <p:nvPr/>
          </p:nvSpPr>
          <p:spPr bwMode="auto">
            <a:xfrm>
              <a:off x="2685" y="1875"/>
              <a:ext cx="2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Stanly</a:t>
              </a:r>
            </a:p>
          </p:txBody>
        </p:sp>
        <p:sp>
          <p:nvSpPr>
            <p:cNvPr id="200" name="Rectangle 198">
              <a:extLst>
                <a:ext uri="{FF2B5EF4-FFF2-40B4-BE49-F238E27FC236}">
                  <a16:creationId xmlns:a16="http://schemas.microsoft.com/office/drawing/2014/main" id="{E8A095DB-89E5-4BD8-9801-DF2FFF459C1F}"/>
                </a:ext>
              </a:extLst>
            </p:cNvPr>
            <p:cNvSpPr>
              <a:spLocks noChangeArrowheads="1"/>
            </p:cNvSpPr>
            <p:nvPr/>
          </p:nvSpPr>
          <p:spPr bwMode="auto">
            <a:xfrm>
              <a:off x="2681" y="999"/>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Stokes</a:t>
              </a:r>
            </a:p>
          </p:txBody>
        </p:sp>
        <p:sp>
          <p:nvSpPr>
            <p:cNvPr id="201" name="Rectangle 199">
              <a:extLst>
                <a:ext uri="{FF2B5EF4-FFF2-40B4-BE49-F238E27FC236}">
                  <a16:creationId xmlns:a16="http://schemas.microsoft.com/office/drawing/2014/main" id="{A8B45F03-C122-45CD-A1E9-AB3C4F0947B2}"/>
                </a:ext>
              </a:extLst>
            </p:cNvPr>
            <p:cNvSpPr>
              <a:spLocks noChangeArrowheads="1"/>
            </p:cNvSpPr>
            <p:nvPr/>
          </p:nvSpPr>
          <p:spPr bwMode="auto">
            <a:xfrm>
              <a:off x="2433" y="999"/>
              <a:ext cx="1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Surry</a:t>
              </a:r>
            </a:p>
          </p:txBody>
        </p:sp>
        <p:sp>
          <p:nvSpPr>
            <p:cNvPr id="202" name="Rectangle 200">
              <a:extLst>
                <a:ext uri="{FF2B5EF4-FFF2-40B4-BE49-F238E27FC236}">
                  <a16:creationId xmlns:a16="http://schemas.microsoft.com/office/drawing/2014/main" id="{F4E0C9DD-63FB-4AF1-AD6D-C018C047093F}"/>
                </a:ext>
              </a:extLst>
            </p:cNvPr>
            <p:cNvSpPr>
              <a:spLocks noChangeArrowheads="1"/>
            </p:cNvSpPr>
            <p:nvPr/>
          </p:nvSpPr>
          <p:spPr bwMode="auto">
            <a:xfrm>
              <a:off x="788" y="1764"/>
              <a:ext cx="2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Swain</a:t>
              </a:r>
            </a:p>
          </p:txBody>
        </p:sp>
        <p:sp>
          <p:nvSpPr>
            <p:cNvPr id="203" name="Rectangle 201">
              <a:extLst>
                <a:ext uri="{FF2B5EF4-FFF2-40B4-BE49-F238E27FC236}">
                  <a16:creationId xmlns:a16="http://schemas.microsoft.com/office/drawing/2014/main" id="{79D99E9D-7BBE-419B-81FD-FF3274813D4F}"/>
                </a:ext>
              </a:extLst>
            </p:cNvPr>
            <p:cNvSpPr>
              <a:spLocks noChangeArrowheads="1"/>
            </p:cNvSpPr>
            <p:nvPr/>
          </p:nvSpPr>
          <p:spPr bwMode="auto">
            <a:xfrm>
              <a:off x="1140" y="1976"/>
              <a:ext cx="30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Transylvania</a:t>
              </a:r>
            </a:p>
          </p:txBody>
        </p:sp>
        <p:sp>
          <p:nvSpPr>
            <p:cNvPr id="204" name="Rectangle 202">
              <a:extLst>
                <a:ext uri="{FF2B5EF4-FFF2-40B4-BE49-F238E27FC236}">
                  <a16:creationId xmlns:a16="http://schemas.microsoft.com/office/drawing/2014/main" id="{AF9834D0-3900-4FBA-A2A0-BAECE37E1133}"/>
                </a:ext>
              </a:extLst>
            </p:cNvPr>
            <p:cNvSpPr>
              <a:spLocks noChangeArrowheads="1"/>
            </p:cNvSpPr>
            <p:nvPr/>
          </p:nvSpPr>
          <p:spPr bwMode="auto">
            <a:xfrm>
              <a:off x="5008" y="1515"/>
              <a:ext cx="25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Tyrrell</a:t>
              </a:r>
            </a:p>
          </p:txBody>
        </p:sp>
        <p:sp>
          <p:nvSpPr>
            <p:cNvPr id="205" name="Rectangle 203">
              <a:extLst>
                <a:ext uri="{FF2B5EF4-FFF2-40B4-BE49-F238E27FC236}">
                  <a16:creationId xmlns:a16="http://schemas.microsoft.com/office/drawing/2014/main" id="{4464EDE3-0488-4313-B286-C0F3299B072F}"/>
                </a:ext>
              </a:extLst>
            </p:cNvPr>
            <p:cNvSpPr>
              <a:spLocks noChangeArrowheads="1"/>
            </p:cNvSpPr>
            <p:nvPr/>
          </p:nvSpPr>
          <p:spPr bwMode="auto">
            <a:xfrm>
              <a:off x="2521" y="2146"/>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Union</a:t>
              </a:r>
            </a:p>
          </p:txBody>
        </p:sp>
        <p:sp>
          <p:nvSpPr>
            <p:cNvPr id="206" name="Rectangle 204">
              <a:extLst>
                <a:ext uri="{FF2B5EF4-FFF2-40B4-BE49-F238E27FC236}">
                  <a16:creationId xmlns:a16="http://schemas.microsoft.com/office/drawing/2014/main" id="{DA97E1F8-6BE4-4797-88BD-B6092695AF4F}"/>
                </a:ext>
              </a:extLst>
            </p:cNvPr>
            <p:cNvSpPr>
              <a:spLocks noChangeArrowheads="1"/>
            </p:cNvSpPr>
            <p:nvPr/>
          </p:nvSpPr>
          <p:spPr bwMode="auto">
            <a:xfrm>
              <a:off x="3743" y="1033"/>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Vance</a:t>
              </a:r>
            </a:p>
          </p:txBody>
        </p:sp>
        <p:sp>
          <p:nvSpPr>
            <p:cNvPr id="207" name="Rectangle 205">
              <a:extLst>
                <a:ext uri="{FF2B5EF4-FFF2-40B4-BE49-F238E27FC236}">
                  <a16:creationId xmlns:a16="http://schemas.microsoft.com/office/drawing/2014/main" id="{1EB2A2EA-BA87-4288-A4E4-27D1D54573CE}"/>
                </a:ext>
              </a:extLst>
            </p:cNvPr>
            <p:cNvSpPr>
              <a:spLocks noChangeArrowheads="1"/>
            </p:cNvSpPr>
            <p:nvPr/>
          </p:nvSpPr>
          <p:spPr bwMode="auto">
            <a:xfrm>
              <a:off x="3610" y="1505"/>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Wake</a:t>
              </a:r>
            </a:p>
          </p:txBody>
        </p:sp>
        <p:sp>
          <p:nvSpPr>
            <p:cNvPr id="208" name="Rectangle 206">
              <a:extLst>
                <a:ext uri="{FF2B5EF4-FFF2-40B4-BE49-F238E27FC236}">
                  <a16:creationId xmlns:a16="http://schemas.microsoft.com/office/drawing/2014/main" id="{843CFA2B-F400-4C88-8134-9C129C34CABD}"/>
                </a:ext>
              </a:extLst>
            </p:cNvPr>
            <p:cNvSpPr>
              <a:spLocks noChangeArrowheads="1"/>
            </p:cNvSpPr>
            <p:nvPr/>
          </p:nvSpPr>
          <p:spPr bwMode="auto">
            <a:xfrm>
              <a:off x="3903" y="988"/>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Warren</a:t>
              </a:r>
            </a:p>
          </p:txBody>
        </p:sp>
        <p:sp>
          <p:nvSpPr>
            <p:cNvPr id="209" name="Rectangle 207">
              <a:extLst>
                <a:ext uri="{FF2B5EF4-FFF2-40B4-BE49-F238E27FC236}">
                  <a16:creationId xmlns:a16="http://schemas.microsoft.com/office/drawing/2014/main" id="{D1ADD94E-8400-422B-B0BF-1225D3A0C90F}"/>
                </a:ext>
              </a:extLst>
            </p:cNvPr>
            <p:cNvSpPr>
              <a:spLocks noChangeArrowheads="1"/>
            </p:cNvSpPr>
            <p:nvPr/>
          </p:nvSpPr>
          <p:spPr bwMode="auto">
            <a:xfrm>
              <a:off x="4756" y="1503"/>
              <a:ext cx="32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Washington</a:t>
              </a:r>
            </a:p>
          </p:txBody>
        </p:sp>
        <p:sp>
          <p:nvSpPr>
            <p:cNvPr id="210" name="Rectangle 208">
              <a:extLst>
                <a:ext uri="{FF2B5EF4-FFF2-40B4-BE49-F238E27FC236}">
                  <a16:creationId xmlns:a16="http://schemas.microsoft.com/office/drawing/2014/main" id="{35053479-7734-4FB9-97C8-7997F00FF916}"/>
                </a:ext>
              </a:extLst>
            </p:cNvPr>
            <p:cNvSpPr>
              <a:spLocks noChangeArrowheads="1"/>
            </p:cNvSpPr>
            <p:nvPr/>
          </p:nvSpPr>
          <p:spPr bwMode="auto">
            <a:xfrm>
              <a:off x="1807" y="1133"/>
              <a:ext cx="246"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Watauga</a:t>
              </a:r>
            </a:p>
          </p:txBody>
        </p:sp>
        <p:sp>
          <p:nvSpPr>
            <p:cNvPr id="211" name="Rectangle 209">
              <a:extLst>
                <a:ext uri="{FF2B5EF4-FFF2-40B4-BE49-F238E27FC236}">
                  <a16:creationId xmlns:a16="http://schemas.microsoft.com/office/drawing/2014/main" id="{8E600053-530E-4E3D-B2EE-46CC82C60CE9}"/>
                </a:ext>
              </a:extLst>
            </p:cNvPr>
            <p:cNvSpPr>
              <a:spLocks noChangeArrowheads="1"/>
            </p:cNvSpPr>
            <p:nvPr/>
          </p:nvSpPr>
          <p:spPr bwMode="auto">
            <a:xfrm>
              <a:off x="3964" y="1852"/>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Wayne</a:t>
              </a:r>
            </a:p>
          </p:txBody>
        </p:sp>
        <p:sp>
          <p:nvSpPr>
            <p:cNvPr id="212" name="Rectangle 210">
              <a:extLst>
                <a:ext uri="{FF2B5EF4-FFF2-40B4-BE49-F238E27FC236}">
                  <a16:creationId xmlns:a16="http://schemas.microsoft.com/office/drawing/2014/main" id="{579D1A2D-A287-47DB-B99C-DB809A11F506}"/>
                </a:ext>
              </a:extLst>
            </p:cNvPr>
            <p:cNvSpPr>
              <a:spLocks noChangeArrowheads="1"/>
            </p:cNvSpPr>
            <p:nvPr/>
          </p:nvSpPr>
          <p:spPr bwMode="auto">
            <a:xfrm>
              <a:off x="2141" y="1144"/>
              <a:ext cx="20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Wilkes</a:t>
              </a:r>
            </a:p>
          </p:txBody>
        </p:sp>
        <p:sp>
          <p:nvSpPr>
            <p:cNvPr id="213" name="Rectangle 211">
              <a:extLst>
                <a:ext uri="{FF2B5EF4-FFF2-40B4-BE49-F238E27FC236}">
                  <a16:creationId xmlns:a16="http://schemas.microsoft.com/office/drawing/2014/main" id="{6F4EBD6D-A3CB-4A40-9E44-CC90674CF9F4}"/>
                </a:ext>
              </a:extLst>
            </p:cNvPr>
            <p:cNvSpPr>
              <a:spLocks noChangeArrowheads="1"/>
            </p:cNvSpPr>
            <p:nvPr/>
          </p:nvSpPr>
          <p:spPr bwMode="auto">
            <a:xfrm>
              <a:off x="4020" y="1572"/>
              <a:ext cx="211"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Wilson</a:t>
              </a:r>
            </a:p>
          </p:txBody>
        </p:sp>
        <p:sp>
          <p:nvSpPr>
            <p:cNvPr id="214" name="Rectangle 212">
              <a:extLst>
                <a:ext uri="{FF2B5EF4-FFF2-40B4-BE49-F238E27FC236}">
                  <a16:creationId xmlns:a16="http://schemas.microsoft.com/office/drawing/2014/main" id="{1F580F16-2FA4-4187-A35A-851F076B0553}"/>
                </a:ext>
              </a:extLst>
            </p:cNvPr>
            <p:cNvSpPr>
              <a:spLocks noChangeArrowheads="1"/>
            </p:cNvSpPr>
            <p:nvPr/>
          </p:nvSpPr>
          <p:spPr bwMode="auto">
            <a:xfrm>
              <a:off x="2421" y="1212"/>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Yadkin</a:t>
              </a:r>
            </a:p>
          </p:txBody>
        </p:sp>
        <p:sp>
          <p:nvSpPr>
            <p:cNvPr id="215" name="Rectangle 213">
              <a:extLst>
                <a:ext uri="{FF2B5EF4-FFF2-40B4-BE49-F238E27FC236}">
                  <a16:creationId xmlns:a16="http://schemas.microsoft.com/office/drawing/2014/main" id="{A7AB2BE1-48F0-4D1C-B87D-440BCE3010FB}"/>
                </a:ext>
              </a:extLst>
            </p:cNvPr>
            <p:cNvSpPr>
              <a:spLocks noChangeArrowheads="1"/>
            </p:cNvSpPr>
            <p:nvPr/>
          </p:nvSpPr>
          <p:spPr bwMode="auto">
            <a:xfrm>
              <a:off x="1471" y="1415"/>
              <a:ext cx="2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Yancey</a:t>
              </a:r>
            </a:p>
          </p:txBody>
        </p:sp>
      </p:grpSp>
      <p:sp>
        <p:nvSpPr>
          <p:cNvPr id="2" name="Rectangle 1">
            <a:extLst>
              <a:ext uri="{FF2B5EF4-FFF2-40B4-BE49-F238E27FC236}">
                <a16:creationId xmlns:a16="http://schemas.microsoft.com/office/drawing/2014/main" id="{1E5413E6-D94C-4968-AFB0-B2D365A63D04}"/>
              </a:ext>
            </a:extLst>
          </p:cNvPr>
          <p:cNvSpPr/>
          <p:nvPr/>
        </p:nvSpPr>
        <p:spPr>
          <a:xfrm>
            <a:off x="3333971" y="120192"/>
            <a:ext cx="62167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Teen Courts/ Restorative Justice Expansion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96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FY2019-20 (1</a:t>
            </a:r>
            <a:r>
              <a:rPr kumimoji="0" lang="en-US" sz="2400" b="1" i="0" u="none" strike="noStrike" kern="1200" cap="none" spc="0" normalizeH="0" baseline="30000" noProof="0" dirty="0">
                <a:ln>
                  <a:noFill/>
                </a:ln>
                <a:solidFill>
                  <a:srgbClr val="39639D"/>
                </a:solidFill>
                <a:effectLst/>
                <a:uLnTx/>
                <a:uFillTx/>
                <a:latin typeface="Calibri"/>
                <a:ea typeface="+mn-ea"/>
                <a:cs typeface="+mn-cs"/>
              </a:rPr>
              <a:t>st</a:t>
            </a:r>
            <a:r>
              <a:rPr kumimoji="0" lang="en-US" sz="2400" b="1" i="0" u="none" strike="noStrike" kern="1200" cap="none" spc="0" normalizeH="0" baseline="0" noProof="0" dirty="0">
                <a:ln>
                  <a:noFill/>
                </a:ln>
                <a:solidFill>
                  <a:srgbClr val="39639D"/>
                </a:solidFill>
                <a:effectLst/>
                <a:uLnTx/>
                <a:uFillTx/>
                <a:latin typeface="Calibri"/>
                <a:ea typeface="+mn-ea"/>
                <a:cs typeface="+mn-cs"/>
              </a:rPr>
              <a:t> Year RtA Expansion</a:t>
            </a:r>
            <a:r>
              <a:rPr kumimoji="0" lang="en-US" sz="2000" b="1" i="0" u="none" strike="noStrike" kern="1200" cap="none" spc="0" normalizeH="0" baseline="0" noProof="0" dirty="0">
                <a:ln>
                  <a:noFill/>
                </a:ln>
                <a:solidFill>
                  <a:srgbClr val="39639D"/>
                </a:solidFill>
                <a:effectLst/>
                <a:uLnTx/>
                <a:uFillTx/>
                <a:latin typeface="Calibri"/>
                <a:ea typeface="+mn-ea"/>
                <a:cs typeface="+mn-cs"/>
              </a:rPr>
              <a:t>)</a:t>
            </a:r>
          </a:p>
        </p:txBody>
      </p:sp>
      <p:sp>
        <p:nvSpPr>
          <p:cNvPr id="217" name="Rectangle 216">
            <a:extLst>
              <a:ext uri="{FF2B5EF4-FFF2-40B4-BE49-F238E27FC236}">
                <a16:creationId xmlns:a16="http://schemas.microsoft.com/office/drawing/2014/main" id="{23C10954-AF9D-4FB0-92FD-94AB50F19008}"/>
              </a:ext>
            </a:extLst>
          </p:cNvPr>
          <p:cNvSpPr/>
          <p:nvPr/>
        </p:nvSpPr>
        <p:spPr>
          <a:xfrm>
            <a:off x="8929776" y="5691351"/>
            <a:ext cx="125413" cy="904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8" name="TextBox 217">
            <a:extLst>
              <a:ext uri="{FF2B5EF4-FFF2-40B4-BE49-F238E27FC236}">
                <a16:creationId xmlns:a16="http://schemas.microsoft.com/office/drawing/2014/main" id="{EF44416D-D0B0-475D-8A11-5DC631DAACC4}"/>
              </a:ext>
            </a:extLst>
          </p:cNvPr>
          <p:cNvSpPr txBox="1"/>
          <p:nvPr/>
        </p:nvSpPr>
        <p:spPr>
          <a:xfrm>
            <a:off x="9117106" y="5577323"/>
            <a:ext cx="14851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639D"/>
                </a:solidFill>
                <a:effectLst/>
                <a:uLnTx/>
                <a:uFillTx/>
                <a:latin typeface="Calibri"/>
                <a:ea typeface="+mn-ea"/>
                <a:cs typeface="+mn-cs"/>
              </a:rPr>
              <a:t>Funded by other sources</a:t>
            </a:r>
          </a:p>
        </p:txBody>
      </p:sp>
      <p:sp>
        <p:nvSpPr>
          <p:cNvPr id="219" name="Rectangle 218">
            <a:extLst>
              <a:ext uri="{FF2B5EF4-FFF2-40B4-BE49-F238E27FC236}">
                <a16:creationId xmlns:a16="http://schemas.microsoft.com/office/drawing/2014/main" id="{C9A7110F-5176-4EB8-B23E-AF0064E7C2E6}"/>
              </a:ext>
            </a:extLst>
          </p:cNvPr>
          <p:cNvSpPr/>
          <p:nvPr/>
        </p:nvSpPr>
        <p:spPr>
          <a:xfrm>
            <a:off x="8925525" y="5877336"/>
            <a:ext cx="125413" cy="9048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6" name="Picture 215">
            <a:extLst>
              <a:ext uri="{FF2B5EF4-FFF2-40B4-BE49-F238E27FC236}">
                <a16:creationId xmlns:a16="http://schemas.microsoft.com/office/drawing/2014/main" id="{73C52DF9-1E3D-452F-BBAC-2AE1CBDAB2BA}"/>
              </a:ext>
            </a:extLst>
          </p:cNvPr>
          <p:cNvPicPr>
            <a:picLocks noChangeAspect="1"/>
          </p:cNvPicPr>
          <p:nvPr/>
        </p:nvPicPr>
        <p:blipFill>
          <a:blip r:embed="rId3"/>
          <a:stretch>
            <a:fillRect/>
          </a:stretch>
        </p:blipFill>
        <p:spPr>
          <a:xfrm>
            <a:off x="9117106" y="5778311"/>
            <a:ext cx="1810669" cy="432854"/>
          </a:xfrm>
          <a:prstGeom prst="rect">
            <a:avLst/>
          </a:prstGeom>
        </p:spPr>
      </p:pic>
    </p:spTree>
    <p:extLst>
      <p:ext uri="{BB962C8B-B14F-4D97-AF65-F5344CB8AC3E}">
        <p14:creationId xmlns:p14="http://schemas.microsoft.com/office/powerpoint/2010/main" val="2728916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A05AA-428A-44CC-8233-B7EFCE73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77EE-5059-4652-87B5-90132B6E248D}" type="datetime1">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7/15/2021</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BF260120-D898-4583-B5EA-2D93A1EDDD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3EBD966-860E-4EC3-A6BF-7CA80FC1D4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7D969-FAF6-4667-9EED-A6C98B22320E}" type="slidenum">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4">
            <a:extLst>
              <a:ext uri="{FF2B5EF4-FFF2-40B4-BE49-F238E27FC236}">
                <a16:creationId xmlns:a16="http://schemas.microsoft.com/office/drawing/2014/main" id="{20E6343A-F21A-40C6-8247-2B0196626F56}"/>
              </a:ext>
            </a:extLst>
          </p:cNvPr>
          <p:cNvGrpSpPr>
            <a:grpSpLocks/>
          </p:cNvGrpSpPr>
          <p:nvPr/>
        </p:nvGrpSpPr>
        <p:grpSpPr bwMode="auto">
          <a:xfrm>
            <a:off x="1524000" y="1371601"/>
            <a:ext cx="9144001" cy="4421741"/>
            <a:chOff x="421" y="921"/>
            <a:chExt cx="5148" cy="2200"/>
          </a:xfrm>
        </p:grpSpPr>
        <p:sp>
          <p:nvSpPr>
            <p:cNvPr id="7" name="Freeform 5">
              <a:extLst>
                <a:ext uri="{FF2B5EF4-FFF2-40B4-BE49-F238E27FC236}">
                  <a16:creationId xmlns:a16="http://schemas.microsoft.com/office/drawing/2014/main" id="{534FA682-930A-4016-9C7E-0399142761CF}"/>
                </a:ext>
              </a:extLst>
            </p:cNvPr>
            <p:cNvSpPr>
              <a:spLocks/>
            </p:cNvSpPr>
            <p:nvPr/>
          </p:nvSpPr>
          <p:spPr bwMode="auto">
            <a:xfrm>
              <a:off x="3199" y="1185"/>
              <a:ext cx="172" cy="331"/>
            </a:xfrm>
            <a:custGeom>
              <a:avLst/>
              <a:gdLst>
                <a:gd name="T0" fmla="*/ 0 w 172"/>
                <a:gd name="T1" fmla="*/ 0 h 331"/>
                <a:gd name="T2" fmla="*/ 0 w 172"/>
                <a:gd name="T3" fmla="*/ 290 h 331"/>
                <a:gd name="T4" fmla="*/ 0 w 172"/>
                <a:gd name="T5" fmla="*/ 330 h 331"/>
                <a:gd name="T6" fmla="*/ 171 w 172"/>
                <a:gd name="T7" fmla="*/ 330 h 331"/>
                <a:gd name="T8" fmla="*/ 171 w 172"/>
                <a:gd name="T9" fmla="*/ 305 h 331"/>
                <a:gd name="T10" fmla="*/ 164 w 172"/>
                <a:gd name="T11" fmla="*/ 0 h 331"/>
                <a:gd name="T12" fmla="*/ 0 w 172"/>
                <a:gd name="T13" fmla="*/ 0 h 331"/>
                <a:gd name="T14" fmla="*/ 0 60000 65536"/>
                <a:gd name="T15" fmla="*/ 0 60000 65536"/>
                <a:gd name="T16" fmla="*/ 0 60000 65536"/>
                <a:gd name="T17" fmla="*/ 0 60000 65536"/>
                <a:gd name="T18" fmla="*/ 0 60000 65536"/>
                <a:gd name="T19" fmla="*/ 0 60000 65536"/>
                <a:gd name="T20" fmla="*/ 0 60000 65536"/>
                <a:gd name="T21" fmla="*/ 0 w 172"/>
                <a:gd name="T22" fmla="*/ 0 h 331"/>
                <a:gd name="T23" fmla="*/ 172 w 17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31">
                  <a:moveTo>
                    <a:pt x="0" y="0"/>
                  </a:moveTo>
                  <a:lnTo>
                    <a:pt x="0" y="290"/>
                  </a:lnTo>
                  <a:lnTo>
                    <a:pt x="0" y="330"/>
                  </a:lnTo>
                  <a:lnTo>
                    <a:pt x="171" y="330"/>
                  </a:lnTo>
                  <a:lnTo>
                    <a:pt x="171" y="305"/>
                  </a:lnTo>
                  <a:lnTo>
                    <a:pt x="164"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 name="Freeform 6">
              <a:extLst>
                <a:ext uri="{FF2B5EF4-FFF2-40B4-BE49-F238E27FC236}">
                  <a16:creationId xmlns:a16="http://schemas.microsoft.com/office/drawing/2014/main" id="{9F001A47-4D9D-42F9-A977-BDF916D71595}"/>
                </a:ext>
              </a:extLst>
            </p:cNvPr>
            <p:cNvSpPr>
              <a:spLocks/>
            </p:cNvSpPr>
            <p:nvPr/>
          </p:nvSpPr>
          <p:spPr bwMode="auto">
            <a:xfrm>
              <a:off x="2153" y="1354"/>
              <a:ext cx="192" cy="222"/>
            </a:xfrm>
            <a:custGeom>
              <a:avLst/>
              <a:gdLst>
                <a:gd name="T0" fmla="*/ 0 w 192"/>
                <a:gd name="T1" fmla="*/ 196 h 222"/>
                <a:gd name="T2" fmla="*/ 115 w 192"/>
                <a:gd name="T3" fmla="*/ 170 h 222"/>
                <a:gd name="T4" fmla="*/ 133 w 192"/>
                <a:gd name="T5" fmla="*/ 221 h 222"/>
                <a:gd name="T6" fmla="*/ 176 w 192"/>
                <a:gd name="T7" fmla="*/ 146 h 222"/>
                <a:gd name="T8" fmla="*/ 191 w 192"/>
                <a:gd name="T9" fmla="*/ 75 h 222"/>
                <a:gd name="T10" fmla="*/ 183 w 192"/>
                <a:gd name="T11" fmla="*/ 0 h 222"/>
                <a:gd name="T12" fmla="*/ 159 w 192"/>
                <a:gd name="T13" fmla="*/ 15 h 222"/>
                <a:gd name="T14" fmla="*/ 122 w 192"/>
                <a:gd name="T15" fmla="*/ 0 h 222"/>
                <a:gd name="T16" fmla="*/ 97 w 192"/>
                <a:gd name="T17" fmla="*/ 15 h 222"/>
                <a:gd name="T18" fmla="*/ 79 w 192"/>
                <a:gd name="T19" fmla="*/ 0 h 222"/>
                <a:gd name="T20" fmla="*/ 43 w 192"/>
                <a:gd name="T21" fmla="*/ 15 h 222"/>
                <a:gd name="T22" fmla="*/ 11 w 192"/>
                <a:gd name="T23" fmla="*/ 36 h 222"/>
                <a:gd name="T24" fmla="*/ 0 w 192"/>
                <a:gd name="T25" fmla="*/ 196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22"/>
                <a:gd name="T41" fmla="*/ 192 w 192"/>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22">
                  <a:moveTo>
                    <a:pt x="0" y="196"/>
                  </a:moveTo>
                  <a:lnTo>
                    <a:pt x="115" y="170"/>
                  </a:lnTo>
                  <a:lnTo>
                    <a:pt x="133" y="221"/>
                  </a:lnTo>
                  <a:lnTo>
                    <a:pt x="176" y="146"/>
                  </a:lnTo>
                  <a:lnTo>
                    <a:pt x="191" y="75"/>
                  </a:lnTo>
                  <a:lnTo>
                    <a:pt x="183" y="0"/>
                  </a:lnTo>
                  <a:lnTo>
                    <a:pt x="159" y="15"/>
                  </a:lnTo>
                  <a:lnTo>
                    <a:pt x="122" y="0"/>
                  </a:lnTo>
                  <a:lnTo>
                    <a:pt x="97" y="15"/>
                  </a:lnTo>
                  <a:lnTo>
                    <a:pt x="79" y="0"/>
                  </a:lnTo>
                  <a:lnTo>
                    <a:pt x="43" y="15"/>
                  </a:lnTo>
                  <a:lnTo>
                    <a:pt x="11" y="36"/>
                  </a:lnTo>
                  <a:lnTo>
                    <a:pt x="0" y="19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 name="Freeform 7">
              <a:extLst>
                <a:ext uri="{FF2B5EF4-FFF2-40B4-BE49-F238E27FC236}">
                  <a16:creationId xmlns:a16="http://schemas.microsoft.com/office/drawing/2014/main" id="{1341DD5B-8426-4CF0-8547-ACFD07046F1E}"/>
                </a:ext>
              </a:extLst>
            </p:cNvPr>
            <p:cNvSpPr>
              <a:spLocks/>
            </p:cNvSpPr>
            <p:nvPr/>
          </p:nvSpPr>
          <p:spPr bwMode="auto">
            <a:xfrm>
              <a:off x="2146" y="921"/>
              <a:ext cx="260" cy="170"/>
            </a:xfrm>
            <a:custGeom>
              <a:avLst/>
              <a:gdLst>
                <a:gd name="T0" fmla="*/ 259 w 260"/>
                <a:gd name="T1" fmla="*/ 10 h 170"/>
                <a:gd name="T2" fmla="*/ 216 w 260"/>
                <a:gd name="T3" fmla="*/ 95 h 170"/>
                <a:gd name="T4" fmla="*/ 227 w 260"/>
                <a:gd name="T5" fmla="*/ 144 h 170"/>
                <a:gd name="T6" fmla="*/ 216 w 260"/>
                <a:gd name="T7" fmla="*/ 169 h 170"/>
                <a:gd name="T8" fmla="*/ 190 w 260"/>
                <a:gd name="T9" fmla="*/ 169 h 170"/>
                <a:gd name="T10" fmla="*/ 183 w 260"/>
                <a:gd name="T11" fmla="*/ 120 h 170"/>
                <a:gd name="T12" fmla="*/ 165 w 260"/>
                <a:gd name="T13" fmla="*/ 120 h 170"/>
                <a:gd name="T14" fmla="*/ 148 w 260"/>
                <a:gd name="T15" fmla="*/ 109 h 170"/>
                <a:gd name="T16" fmla="*/ 129 w 260"/>
                <a:gd name="T17" fmla="*/ 135 h 170"/>
                <a:gd name="T18" fmla="*/ 111 w 260"/>
                <a:gd name="T19" fmla="*/ 120 h 170"/>
                <a:gd name="T20" fmla="*/ 61 w 260"/>
                <a:gd name="T21" fmla="*/ 169 h 170"/>
                <a:gd name="T22" fmla="*/ 50 w 260"/>
                <a:gd name="T23" fmla="*/ 120 h 170"/>
                <a:gd name="T24" fmla="*/ 18 w 260"/>
                <a:gd name="T25" fmla="*/ 75 h 170"/>
                <a:gd name="T26" fmla="*/ 0 w 260"/>
                <a:gd name="T27" fmla="*/ 0 h 170"/>
                <a:gd name="T28" fmla="*/ 259 w 260"/>
                <a:gd name="T29" fmla="*/ 1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170"/>
                <a:gd name="T47" fmla="*/ 260 w 260"/>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170">
                  <a:moveTo>
                    <a:pt x="259" y="10"/>
                  </a:moveTo>
                  <a:lnTo>
                    <a:pt x="216" y="95"/>
                  </a:lnTo>
                  <a:lnTo>
                    <a:pt x="227" y="144"/>
                  </a:lnTo>
                  <a:lnTo>
                    <a:pt x="216" y="169"/>
                  </a:lnTo>
                  <a:lnTo>
                    <a:pt x="190" y="169"/>
                  </a:lnTo>
                  <a:lnTo>
                    <a:pt x="183" y="120"/>
                  </a:lnTo>
                  <a:lnTo>
                    <a:pt x="165" y="120"/>
                  </a:lnTo>
                  <a:lnTo>
                    <a:pt x="148" y="109"/>
                  </a:lnTo>
                  <a:lnTo>
                    <a:pt x="129" y="135"/>
                  </a:lnTo>
                  <a:lnTo>
                    <a:pt x="111" y="120"/>
                  </a:lnTo>
                  <a:lnTo>
                    <a:pt x="61" y="169"/>
                  </a:lnTo>
                  <a:lnTo>
                    <a:pt x="50" y="120"/>
                  </a:lnTo>
                  <a:lnTo>
                    <a:pt x="18" y="75"/>
                  </a:lnTo>
                  <a:lnTo>
                    <a:pt x="0" y="0"/>
                  </a:lnTo>
                  <a:lnTo>
                    <a:pt x="259"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191B698C-7C26-4704-A8E7-39770D45BF72}"/>
                </a:ext>
              </a:extLst>
            </p:cNvPr>
            <p:cNvSpPr>
              <a:spLocks/>
            </p:cNvSpPr>
            <p:nvPr/>
          </p:nvSpPr>
          <p:spPr bwMode="auto">
            <a:xfrm>
              <a:off x="2764" y="2006"/>
              <a:ext cx="279" cy="330"/>
            </a:xfrm>
            <a:custGeom>
              <a:avLst/>
              <a:gdLst>
                <a:gd name="T0" fmla="*/ 0 w 279"/>
                <a:gd name="T1" fmla="*/ 329 h 330"/>
                <a:gd name="T2" fmla="*/ 26 w 279"/>
                <a:gd name="T3" fmla="*/ 15 h 330"/>
                <a:gd name="T4" fmla="*/ 36 w 279"/>
                <a:gd name="T5" fmla="*/ 0 h 330"/>
                <a:gd name="T6" fmla="*/ 50 w 279"/>
                <a:gd name="T7" fmla="*/ 49 h 330"/>
                <a:gd name="T8" fmla="*/ 68 w 279"/>
                <a:gd name="T9" fmla="*/ 40 h 330"/>
                <a:gd name="T10" fmla="*/ 86 w 279"/>
                <a:gd name="T11" fmla="*/ 66 h 330"/>
                <a:gd name="T12" fmla="*/ 97 w 279"/>
                <a:gd name="T13" fmla="*/ 40 h 330"/>
                <a:gd name="T14" fmla="*/ 104 w 279"/>
                <a:gd name="T15" fmla="*/ 40 h 330"/>
                <a:gd name="T16" fmla="*/ 123 w 279"/>
                <a:gd name="T17" fmla="*/ 15 h 330"/>
                <a:gd name="T18" fmla="*/ 140 w 279"/>
                <a:gd name="T19" fmla="*/ 66 h 330"/>
                <a:gd name="T20" fmla="*/ 147 w 279"/>
                <a:gd name="T21" fmla="*/ 85 h 330"/>
                <a:gd name="T22" fmla="*/ 184 w 279"/>
                <a:gd name="T23" fmla="*/ 109 h 330"/>
                <a:gd name="T24" fmla="*/ 228 w 279"/>
                <a:gd name="T25" fmla="*/ 85 h 330"/>
                <a:gd name="T26" fmla="*/ 234 w 279"/>
                <a:gd name="T27" fmla="*/ 124 h 330"/>
                <a:gd name="T28" fmla="*/ 263 w 279"/>
                <a:gd name="T29" fmla="*/ 134 h 330"/>
                <a:gd name="T30" fmla="*/ 245 w 279"/>
                <a:gd name="T31" fmla="*/ 169 h 330"/>
                <a:gd name="T32" fmla="*/ 263 w 279"/>
                <a:gd name="T33" fmla="*/ 194 h 330"/>
                <a:gd name="T34" fmla="*/ 278 w 279"/>
                <a:gd name="T35" fmla="*/ 254 h 330"/>
                <a:gd name="T36" fmla="*/ 228 w 279"/>
                <a:gd name="T37" fmla="*/ 329 h 330"/>
                <a:gd name="T38" fmla="*/ 0 w 279"/>
                <a:gd name="T39" fmla="*/ 329 h 3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
                <a:gd name="T61" fmla="*/ 0 h 330"/>
                <a:gd name="T62" fmla="*/ 279 w 279"/>
                <a:gd name="T63" fmla="*/ 330 h 3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 h="330">
                  <a:moveTo>
                    <a:pt x="0" y="329"/>
                  </a:moveTo>
                  <a:lnTo>
                    <a:pt x="26" y="15"/>
                  </a:lnTo>
                  <a:lnTo>
                    <a:pt x="36" y="0"/>
                  </a:lnTo>
                  <a:lnTo>
                    <a:pt x="50" y="49"/>
                  </a:lnTo>
                  <a:lnTo>
                    <a:pt x="68" y="40"/>
                  </a:lnTo>
                  <a:lnTo>
                    <a:pt x="86" y="66"/>
                  </a:lnTo>
                  <a:lnTo>
                    <a:pt x="97" y="40"/>
                  </a:lnTo>
                  <a:lnTo>
                    <a:pt x="104" y="40"/>
                  </a:lnTo>
                  <a:lnTo>
                    <a:pt x="123" y="15"/>
                  </a:lnTo>
                  <a:lnTo>
                    <a:pt x="140" y="66"/>
                  </a:lnTo>
                  <a:lnTo>
                    <a:pt x="147" y="85"/>
                  </a:lnTo>
                  <a:lnTo>
                    <a:pt x="184" y="109"/>
                  </a:lnTo>
                  <a:lnTo>
                    <a:pt x="228" y="85"/>
                  </a:lnTo>
                  <a:lnTo>
                    <a:pt x="234" y="124"/>
                  </a:lnTo>
                  <a:lnTo>
                    <a:pt x="263" y="134"/>
                  </a:lnTo>
                  <a:lnTo>
                    <a:pt x="245" y="169"/>
                  </a:lnTo>
                  <a:lnTo>
                    <a:pt x="263" y="194"/>
                  </a:lnTo>
                  <a:lnTo>
                    <a:pt x="278" y="254"/>
                  </a:lnTo>
                  <a:lnTo>
                    <a:pt x="228" y="329"/>
                  </a:lnTo>
                  <a:lnTo>
                    <a:pt x="0" y="32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E1B5182F-07A0-4A3D-9A6B-E3BEFF57DA0B}"/>
                </a:ext>
              </a:extLst>
            </p:cNvPr>
            <p:cNvSpPr>
              <a:spLocks/>
            </p:cNvSpPr>
            <p:nvPr/>
          </p:nvSpPr>
          <p:spPr bwMode="auto">
            <a:xfrm>
              <a:off x="1920" y="921"/>
              <a:ext cx="288" cy="265"/>
            </a:xfrm>
            <a:custGeom>
              <a:avLst/>
              <a:gdLst>
                <a:gd name="T0" fmla="*/ 0 w 288"/>
                <a:gd name="T1" fmla="*/ 145 h 265"/>
                <a:gd name="T2" fmla="*/ 25 w 288"/>
                <a:gd name="T3" fmla="*/ 96 h 265"/>
                <a:gd name="T4" fmla="*/ 25 w 288"/>
                <a:gd name="T5" fmla="*/ 36 h 265"/>
                <a:gd name="T6" fmla="*/ 43 w 288"/>
                <a:gd name="T7" fmla="*/ 0 h 265"/>
                <a:gd name="T8" fmla="*/ 226 w 288"/>
                <a:gd name="T9" fmla="*/ 0 h 265"/>
                <a:gd name="T10" fmla="*/ 244 w 288"/>
                <a:gd name="T11" fmla="*/ 75 h 265"/>
                <a:gd name="T12" fmla="*/ 276 w 288"/>
                <a:gd name="T13" fmla="*/ 120 h 265"/>
                <a:gd name="T14" fmla="*/ 287 w 288"/>
                <a:gd name="T15" fmla="*/ 170 h 265"/>
                <a:gd name="T16" fmla="*/ 269 w 288"/>
                <a:gd name="T17" fmla="*/ 179 h 265"/>
                <a:gd name="T18" fmla="*/ 244 w 288"/>
                <a:gd name="T19" fmla="*/ 170 h 265"/>
                <a:gd name="T20" fmla="*/ 226 w 288"/>
                <a:gd name="T21" fmla="*/ 170 h 265"/>
                <a:gd name="T22" fmla="*/ 215 w 288"/>
                <a:gd name="T23" fmla="*/ 239 h 265"/>
                <a:gd name="T24" fmla="*/ 190 w 288"/>
                <a:gd name="T25" fmla="*/ 230 h 265"/>
                <a:gd name="T26" fmla="*/ 154 w 288"/>
                <a:gd name="T27" fmla="*/ 264 h 265"/>
                <a:gd name="T28" fmla="*/ 104 w 288"/>
                <a:gd name="T29" fmla="*/ 239 h 265"/>
                <a:gd name="T30" fmla="*/ 61 w 288"/>
                <a:gd name="T31" fmla="*/ 194 h 265"/>
                <a:gd name="T32" fmla="*/ 7 w 288"/>
                <a:gd name="T33" fmla="*/ 145 h 265"/>
                <a:gd name="T34" fmla="*/ 0 w 288"/>
                <a:gd name="T35" fmla="*/ 145 h 2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8"/>
                <a:gd name="T55" fmla="*/ 0 h 265"/>
                <a:gd name="T56" fmla="*/ 288 w 288"/>
                <a:gd name="T57" fmla="*/ 265 h 2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8" h="265">
                  <a:moveTo>
                    <a:pt x="0" y="145"/>
                  </a:moveTo>
                  <a:lnTo>
                    <a:pt x="25" y="96"/>
                  </a:lnTo>
                  <a:lnTo>
                    <a:pt x="25" y="36"/>
                  </a:lnTo>
                  <a:lnTo>
                    <a:pt x="43" y="0"/>
                  </a:lnTo>
                  <a:lnTo>
                    <a:pt x="226" y="0"/>
                  </a:lnTo>
                  <a:lnTo>
                    <a:pt x="244" y="75"/>
                  </a:lnTo>
                  <a:lnTo>
                    <a:pt x="276" y="120"/>
                  </a:lnTo>
                  <a:lnTo>
                    <a:pt x="287" y="170"/>
                  </a:lnTo>
                  <a:lnTo>
                    <a:pt x="269" y="179"/>
                  </a:lnTo>
                  <a:lnTo>
                    <a:pt x="244" y="170"/>
                  </a:lnTo>
                  <a:lnTo>
                    <a:pt x="226" y="170"/>
                  </a:lnTo>
                  <a:lnTo>
                    <a:pt x="215" y="239"/>
                  </a:lnTo>
                  <a:lnTo>
                    <a:pt x="190" y="230"/>
                  </a:lnTo>
                  <a:lnTo>
                    <a:pt x="154" y="264"/>
                  </a:lnTo>
                  <a:lnTo>
                    <a:pt x="104" y="239"/>
                  </a:lnTo>
                  <a:lnTo>
                    <a:pt x="61" y="194"/>
                  </a:lnTo>
                  <a:lnTo>
                    <a:pt x="7" y="145"/>
                  </a:lnTo>
                  <a:lnTo>
                    <a:pt x="0" y="1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DCA7FB22-ED9A-488C-8B1A-3EC1DA09A847}"/>
                </a:ext>
              </a:extLst>
            </p:cNvPr>
            <p:cNvSpPr>
              <a:spLocks/>
            </p:cNvSpPr>
            <p:nvPr/>
          </p:nvSpPr>
          <p:spPr bwMode="auto">
            <a:xfrm>
              <a:off x="1718" y="1161"/>
              <a:ext cx="210" cy="294"/>
            </a:xfrm>
            <a:custGeom>
              <a:avLst/>
              <a:gdLst>
                <a:gd name="T0" fmla="*/ 18 w 210"/>
                <a:gd name="T1" fmla="*/ 124 h 294"/>
                <a:gd name="T2" fmla="*/ 35 w 210"/>
                <a:gd name="T3" fmla="*/ 124 h 294"/>
                <a:gd name="T4" fmla="*/ 105 w 210"/>
                <a:gd name="T5" fmla="*/ 0 h 294"/>
                <a:gd name="T6" fmla="*/ 115 w 210"/>
                <a:gd name="T7" fmla="*/ 15 h 294"/>
                <a:gd name="T8" fmla="*/ 105 w 210"/>
                <a:gd name="T9" fmla="*/ 50 h 294"/>
                <a:gd name="T10" fmla="*/ 159 w 210"/>
                <a:gd name="T11" fmla="*/ 99 h 294"/>
                <a:gd name="T12" fmla="*/ 159 w 210"/>
                <a:gd name="T13" fmla="*/ 134 h 294"/>
                <a:gd name="T14" fmla="*/ 209 w 210"/>
                <a:gd name="T15" fmla="*/ 169 h 294"/>
                <a:gd name="T16" fmla="*/ 166 w 210"/>
                <a:gd name="T17" fmla="*/ 253 h 294"/>
                <a:gd name="T18" fmla="*/ 122 w 210"/>
                <a:gd name="T19" fmla="*/ 244 h 294"/>
                <a:gd name="T20" fmla="*/ 105 w 210"/>
                <a:gd name="T21" fmla="*/ 229 h 294"/>
                <a:gd name="T22" fmla="*/ 87 w 210"/>
                <a:gd name="T23" fmla="*/ 268 h 294"/>
                <a:gd name="T24" fmla="*/ 61 w 210"/>
                <a:gd name="T25" fmla="*/ 293 h 294"/>
                <a:gd name="T26" fmla="*/ 26 w 210"/>
                <a:gd name="T27" fmla="*/ 253 h 294"/>
                <a:gd name="T28" fmla="*/ 18 w 210"/>
                <a:gd name="T29" fmla="*/ 244 h 294"/>
                <a:gd name="T30" fmla="*/ 26 w 210"/>
                <a:gd name="T31" fmla="*/ 219 h 294"/>
                <a:gd name="T32" fmla="*/ 0 w 210"/>
                <a:gd name="T33" fmla="*/ 150 h 294"/>
                <a:gd name="T34" fmla="*/ 18 w 210"/>
                <a:gd name="T35" fmla="*/ 124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0"/>
                <a:gd name="T55" fmla="*/ 0 h 294"/>
                <a:gd name="T56" fmla="*/ 210 w 210"/>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0" h="294">
                  <a:moveTo>
                    <a:pt x="18" y="124"/>
                  </a:moveTo>
                  <a:lnTo>
                    <a:pt x="35" y="124"/>
                  </a:lnTo>
                  <a:lnTo>
                    <a:pt x="105" y="0"/>
                  </a:lnTo>
                  <a:lnTo>
                    <a:pt x="115" y="15"/>
                  </a:lnTo>
                  <a:lnTo>
                    <a:pt x="105" y="50"/>
                  </a:lnTo>
                  <a:lnTo>
                    <a:pt x="159" y="99"/>
                  </a:lnTo>
                  <a:lnTo>
                    <a:pt x="159" y="134"/>
                  </a:lnTo>
                  <a:lnTo>
                    <a:pt x="209" y="169"/>
                  </a:lnTo>
                  <a:lnTo>
                    <a:pt x="166" y="253"/>
                  </a:lnTo>
                  <a:lnTo>
                    <a:pt x="122" y="244"/>
                  </a:lnTo>
                  <a:lnTo>
                    <a:pt x="105" y="229"/>
                  </a:lnTo>
                  <a:lnTo>
                    <a:pt x="87" y="268"/>
                  </a:lnTo>
                  <a:lnTo>
                    <a:pt x="61" y="293"/>
                  </a:lnTo>
                  <a:lnTo>
                    <a:pt x="26" y="253"/>
                  </a:lnTo>
                  <a:lnTo>
                    <a:pt x="18" y="244"/>
                  </a:lnTo>
                  <a:lnTo>
                    <a:pt x="26" y="219"/>
                  </a:lnTo>
                  <a:lnTo>
                    <a:pt x="0" y="150"/>
                  </a:lnTo>
                  <a:lnTo>
                    <a:pt x="18" y="12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00934AEB-4E59-4920-AA01-A8F2EA73F233}"/>
                </a:ext>
              </a:extLst>
            </p:cNvPr>
            <p:cNvSpPr>
              <a:spLocks/>
            </p:cNvSpPr>
            <p:nvPr/>
          </p:nvSpPr>
          <p:spPr bwMode="auto">
            <a:xfrm>
              <a:off x="4557" y="1599"/>
              <a:ext cx="420" cy="420"/>
            </a:xfrm>
            <a:custGeom>
              <a:avLst/>
              <a:gdLst>
                <a:gd name="T0" fmla="*/ 386 w 420"/>
                <a:gd name="T1" fmla="*/ 170 h 420"/>
                <a:gd name="T2" fmla="*/ 351 w 420"/>
                <a:gd name="T3" fmla="*/ 155 h 420"/>
                <a:gd name="T4" fmla="*/ 333 w 420"/>
                <a:gd name="T5" fmla="*/ 170 h 420"/>
                <a:gd name="T6" fmla="*/ 314 w 420"/>
                <a:gd name="T7" fmla="*/ 120 h 420"/>
                <a:gd name="T8" fmla="*/ 296 w 420"/>
                <a:gd name="T9" fmla="*/ 145 h 420"/>
                <a:gd name="T10" fmla="*/ 314 w 420"/>
                <a:gd name="T11" fmla="*/ 170 h 420"/>
                <a:gd name="T12" fmla="*/ 326 w 420"/>
                <a:gd name="T13" fmla="*/ 170 h 420"/>
                <a:gd name="T14" fmla="*/ 296 w 420"/>
                <a:gd name="T15" fmla="*/ 189 h 420"/>
                <a:gd name="T16" fmla="*/ 278 w 420"/>
                <a:gd name="T17" fmla="*/ 189 h 420"/>
                <a:gd name="T18" fmla="*/ 326 w 420"/>
                <a:gd name="T19" fmla="*/ 179 h 420"/>
                <a:gd name="T20" fmla="*/ 351 w 420"/>
                <a:gd name="T21" fmla="*/ 230 h 420"/>
                <a:gd name="T22" fmla="*/ 351 w 420"/>
                <a:gd name="T23" fmla="*/ 240 h 420"/>
                <a:gd name="T24" fmla="*/ 351 w 420"/>
                <a:gd name="T25" fmla="*/ 275 h 420"/>
                <a:gd name="T26" fmla="*/ 358 w 420"/>
                <a:gd name="T27" fmla="*/ 289 h 420"/>
                <a:gd name="T28" fmla="*/ 314 w 420"/>
                <a:gd name="T29" fmla="*/ 255 h 420"/>
                <a:gd name="T30" fmla="*/ 314 w 420"/>
                <a:gd name="T31" fmla="*/ 240 h 420"/>
                <a:gd name="T32" fmla="*/ 296 w 420"/>
                <a:gd name="T33" fmla="*/ 240 h 420"/>
                <a:gd name="T34" fmla="*/ 278 w 420"/>
                <a:gd name="T35" fmla="*/ 240 h 420"/>
                <a:gd name="T36" fmla="*/ 253 w 420"/>
                <a:gd name="T37" fmla="*/ 264 h 420"/>
                <a:gd name="T38" fmla="*/ 220 w 420"/>
                <a:gd name="T39" fmla="*/ 230 h 420"/>
                <a:gd name="T40" fmla="*/ 220 w 420"/>
                <a:gd name="T41" fmla="*/ 215 h 420"/>
                <a:gd name="T42" fmla="*/ 209 w 420"/>
                <a:gd name="T43" fmla="*/ 240 h 420"/>
                <a:gd name="T44" fmla="*/ 191 w 420"/>
                <a:gd name="T45" fmla="*/ 230 h 420"/>
                <a:gd name="T46" fmla="*/ 148 w 420"/>
                <a:gd name="T47" fmla="*/ 215 h 420"/>
                <a:gd name="T48" fmla="*/ 141 w 420"/>
                <a:gd name="T49" fmla="*/ 215 h 420"/>
                <a:gd name="T50" fmla="*/ 130 w 420"/>
                <a:gd name="T51" fmla="*/ 215 h 420"/>
                <a:gd name="T52" fmla="*/ 97 w 420"/>
                <a:gd name="T53" fmla="*/ 189 h 420"/>
                <a:gd name="T54" fmla="*/ 68 w 420"/>
                <a:gd name="T55" fmla="*/ 179 h 420"/>
                <a:gd name="T56" fmla="*/ 123 w 420"/>
                <a:gd name="T57" fmla="*/ 240 h 420"/>
                <a:gd name="T58" fmla="*/ 130 w 420"/>
                <a:gd name="T59" fmla="*/ 255 h 420"/>
                <a:gd name="T60" fmla="*/ 158 w 420"/>
                <a:gd name="T61" fmla="*/ 264 h 420"/>
                <a:gd name="T62" fmla="*/ 202 w 420"/>
                <a:gd name="T63" fmla="*/ 264 h 420"/>
                <a:gd name="T64" fmla="*/ 220 w 420"/>
                <a:gd name="T65" fmla="*/ 299 h 420"/>
                <a:gd name="T66" fmla="*/ 227 w 420"/>
                <a:gd name="T67" fmla="*/ 299 h 420"/>
                <a:gd name="T68" fmla="*/ 270 w 420"/>
                <a:gd name="T69" fmla="*/ 299 h 420"/>
                <a:gd name="T70" fmla="*/ 263 w 420"/>
                <a:gd name="T71" fmla="*/ 315 h 420"/>
                <a:gd name="T72" fmla="*/ 246 w 420"/>
                <a:gd name="T73" fmla="*/ 359 h 420"/>
                <a:gd name="T74" fmla="*/ 278 w 420"/>
                <a:gd name="T75" fmla="*/ 325 h 420"/>
                <a:gd name="T76" fmla="*/ 296 w 420"/>
                <a:gd name="T77" fmla="*/ 325 h 420"/>
                <a:gd name="T78" fmla="*/ 314 w 420"/>
                <a:gd name="T79" fmla="*/ 340 h 420"/>
                <a:gd name="T80" fmla="*/ 314 w 420"/>
                <a:gd name="T81" fmla="*/ 359 h 420"/>
                <a:gd name="T82" fmla="*/ 314 w 420"/>
                <a:gd name="T83" fmla="*/ 375 h 420"/>
                <a:gd name="T84" fmla="*/ 307 w 420"/>
                <a:gd name="T85" fmla="*/ 375 h 420"/>
                <a:gd name="T86" fmla="*/ 333 w 420"/>
                <a:gd name="T87" fmla="*/ 409 h 420"/>
                <a:gd name="T88" fmla="*/ 173 w 420"/>
                <a:gd name="T89" fmla="*/ 385 h 420"/>
                <a:gd name="T90" fmla="*/ 25 w 420"/>
                <a:gd name="T91" fmla="*/ 275 h 420"/>
                <a:gd name="T92" fmla="*/ 18 w 420"/>
                <a:gd name="T93" fmla="*/ 179 h 420"/>
                <a:gd name="T94" fmla="*/ 61 w 420"/>
                <a:gd name="T95" fmla="*/ 145 h 420"/>
                <a:gd name="T96" fmla="*/ 36 w 420"/>
                <a:gd name="T97" fmla="*/ 120 h 420"/>
                <a:gd name="T98" fmla="*/ 0 w 420"/>
                <a:gd name="T99" fmla="*/ 34 h 420"/>
                <a:gd name="T100" fmla="*/ 130 w 420"/>
                <a:gd name="T101" fmla="*/ 70 h 420"/>
                <a:gd name="T102" fmla="*/ 333 w 420"/>
                <a:gd name="T103" fmla="*/ 25 h 420"/>
                <a:gd name="T104" fmla="*/ 351 w 420"/>
                <a:gd name="T105" fmla="*/ 94 h 420"/>
                <a:gd name="T106" fmla="*/ 401 w 420"/>
                <a:gd name="T107" fmla="*/ 120 h 420"/>
                <a:gd name="T108" fmla="*/ 401 w 420"/>
                <a:gd name="T109" fmla="*/ 170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0"/>
                <a:gd name="T166" fmla="*/ 0 h 420"/>
                <a:gd name="T167" fmla="*/ 420 w 420"/>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0" h="420">
                  <a:moveTo>
                    <a:pt x="401" y="170"/>
                  </a:moveTo>
                  <a:lnTo>
                    <a:pt x="386" y="170"/>
                  </a:lnTo>
                  <a:lnTo>
                    <a:pt x="368" y="170"/>
                  </a:lnTo>
                  <a:lnTo>
                    <a:pt x="351" y="155"/>
                  </a:lnTo>
                  <a:lnTo>
                    <a:pt x="358" y="145"/>
                  </a:lnTo>
                  <a:lnTo>
                    <a:pt x="333" y="170"/>
                  </a:lnTo>
                  <a:lnTo>
                    <a:pt x="314" y="145"/>
                  </a:lnTo>
                  <a:lnTo>
                    <a:pt x="314" y="120"/>
                  </a:lnTo>
                  <a:lnTo>
                    <a:pt x="314" y="155"/>
                  </a:lnTo>
                  <a:lnTo>
                    <a:pt x="296" y="145"/>
                  </a:lnTo>
                  <a:lnTo>
                    <a:pt x="296" y="155"/>
                  </a:lnTo>
                  <a:lnTo>
                    <a:pt x="314" y="170"/>
                  </a:lnTo>
                  <a:lnTo>
                    <a:pt x="314" y="155"/>
                  </a:lnTo>
                  <a:lnTo>
                    <a:pt x="326" y="170"/>
                  </a:lnTo>
                  <a:lnTo>
                    <a:pt x="333" y="179"/>
                  </a:lnTo>
                  <a:lnTo>
                    <a:pt x="296" y="189"/>
                  </a:lnTo>
                  <a:lnTo>
                    <a:pt x="270" y="179"/>
                  </a:lnTo>
                  <a:lnTo>
                    <a:pt x="278" y="189"/>
                  </a:lnTo>
                  <a:lnTo>
                    <a:pt x="296" y="204"/>
                  </a:lnTo>
                  <a:lnTo>
                    <a:pt x="326" y="179"/>
                  </a:lnTo>
                  <a:lnTo>
                    <a:pt x="351" y="215"/>
                  </a:lnTo>
                  <a:lnTo>
                    <a:pt x="351" y="230"/>
                  </a:lnTo>
                  <a:lnTo>
                    <a:pt x="333" y="230"/>
                  </a:lnTo>
                  <a:lnTo>
                    <a:pt x="351" y="240"/>
                  </a:lnTo>
                  <a:lnTo>
                    <a:pt x="351" y="264"/>
                  </a:lnTo>
                  <a:lnTo>
                    <a:pt x="351" y="275"/>
                  </a:lnTo>
                  <a:lnTo>
                    <a:pt x="358" y="264"/>
                  </a:lnTo>
                  <a:lnTo>
                    <a:pt x="358" y="289"/>
                  </a:lnTo>
                  <a:lnTo>
                    <a:pt x="314" y="264"/>
                  </a:lnTo>
                  <a:lnTo>
                    <a:pt x="314" y="255"/>
                  </a:lnTo>
                  <a:lnTo>
                    <a:pt x="333" y="264"/>
                  </a:lnTo>
                  <a:lnTo>
                    <a:pt x="314" y="240"/>
                  </a:lnTo>
                  <a:lnTo>
                    <a:pt x="314" y="255"/>
                  </a:lnTo>
                  <a:lnTo>
                    <a:pt x="296" y="240"/>
                  </a:lnTo>
                  <a:lnTo>
                    <a:pt x="296" y="264"/>
                  </a:lnTo>
                  <a:lnTo>
                    <a:pt x="278" y="240"/>
                  </a:lnTo>
                  <a:lnTo>
                    <a:pt x="278" y="264"/>
                  </a:lnTo>
                  <a:lnTo>
                    <a:pt x="253" y="264"/>
                  </a:lnTo>
                  <a:lnTo>
                    <a:pt x="220" y="240"/>
                  </a:lnTo>
                  <a:lnTo>
                    <a:pt x="220" y="230"/>
                  </a:lnTo>
                  <a:lnTo>
                    <a:pt x="235" y="215"/>
                  </a:lnTo>
                  <a:lnTo>
                    <a:pt x="220" y="215"/>
                  </a:lnTo>
                  <a:lnTo>
                    <a:pt x="227" y="189"/>
                  </a:lnTo>
                  <a:lnTo>
                    <a:pt x="209" y="240"/>
                  </a:lnTo>
                  <a:lnTo>
                    <a:pt x="191" y="240"/>
                  </a:lnTo>
                  <a:lnTo>
                    <a:pt x="191" y="230"/>
                  </a:lnTo>
                  <a:lnTo>
                    <a:pt x="158" y="240"/>
                  </a:lnTo>
                  <a:lnTo>
                    <a:pt x="148" y="215"/>
                  </a:lnTo>
                  <a:lnTo>
                    <a:pt x="158" y="215"/>
                  </a:lnTo>
                  <a:lnTo>
                    <a:pt x="141" y="215"/>
                  </a:lnTo>
                  <a:lnTo>
                    <a:pt x="130" y="189"/>
                  </a:lnTo>
                  <a:lnTo>
                    <a:pt x="130" y="215"/>
                  </a:lnTo>
                  <a:lnTo>
                    <a:pt x="68" y="155"/>
                  </a:lnTo>
                  <a:lnTo>
                    <a:pt x="97" y="189"/>
                  </a:lnTo>
                  <a:lnTo>
                    <a:pt x="79" y="189"/>
                  </a:lnTo>
                  <a:lnTo>
                    <a:pt x="68" y="179"/>
                  </a:lnTo>
                  <a:lnTo>
                    <a:pt x="68" y="189"/>
                  </a:lnTo>
                  <a:lnTo>
                    <a:pt x="123" y="240"/>
                  </a:lnTo>
                  <a:lnTo>
                    <a:pt x="123" y="289"/>
                  </a:lnTo>
                  <a:lnTo>
                    <a:pt x="130" y="255"/>
                  </a:lnTo>
                  <a:lnTo>
                    <a:pt x="148" y="240"/>
                  </a:lnTo>
                  <a:lnTo>
                    <a:pt x="158" y="264"/>
                  </a:lnTo>
                  <a:lnTo>
                    <a:pt x="166" y="255"/>
                  </a:lnTo>
                  <a:lnTo>
                    <a:pt x="202" y="264"/>
                  </a:lnTo>
                  <a:lnTo>
                    <a:pt x="209" y="289"/>
                  </a:lnTo>
                  <a:lnTo>
                    <a:pt x="220" y="299"/>
                  </a:lnTo>
                  <a:lnTo>
                    <a:pt x="220" y="289"/>
                  </a:lnTo>
                  <a:lnTo>
                    <a:pt x="227" y="299"/>
                  </a:lnTo>
                  <a:lnTo>
                    <a:pt x="235" y="289"/>
                  </a:lnTo>
                  <a:lnTo>
                    <a:pt x="270" y="299"/>
                  </a:lnTo>
                  <a:lnTo>
                    <a:pt x="289" y="315"/>
                  </a:lnTo>
                  <a:lnTo>
                    <a:pt x="263" y="315"/>
                  </a:lnTo>
                  <a:lnTo>
                    <a:pt x="227" y="349"/>
                  </a:lnTo>
                  <a:lnTo>
                    <a:pt x="246" y="359"/>
                  </a:lnTo>
                  <a:lnTo>
                    <a:pt x="246" y="349"/>
                  </a:lnTo>
                  <a:lnTo>
                    <a:pt x="278" y="325"/>
                  </a:lnTo>
                  <a:lnTo>
                    <a:pt x="278" y="349"/>
                  </a:lnTo>
                  <a:lnTo>
                    <a:pt x="296" y="325"/>
                  </a:lnTo>
                  <a:lnTo>
                    <a:pt x="333" y="340"/>
                  </a:lnTo>
                  <a:lnTo>
                    <a:pt x="314" y="340"/>
                  </a:lnTo>
                  <a:lnTo>
                    <a:pt x="333" y="349"/>
                  </a:lnTo>
                  <a:lnTo>
                    <a:pt x="314" y="359"/>
                  </a:lnTo>
                  <a:lnTo>
                    <a:pt x="333" y="359"/>
                  </a:lnTo>
                  <a:lnTo>
                    <a:pt x="314" y="375"/>
                  </a:lnTo>
                  <a:lnTo>
                    <a:pt x="307" y="359"/>
                  </a:lnTo>
                  <a:lnTo>
                    <a:pt x="307" y="375"/>
                  </a:lnTo>
                  <a:lnTo>
                    <a:pt x="340" y="385"/>
                  </a:lnTo>
                  <a:lnTo>
                    <a:pt x="333" y="409"/>
                  </a:lnTo>
                  <a:lnTo>
                    <a:pt x="209" y="419"/>
                  </a:lnTo>
                  <a:lnTo>
                    <a:pt x="173" y="385"/>
                  </a:lnTo>
                  <a:lnTo>
                    <a:pt x="112" y="340"/>
                  </a:lnTo>
                  <a:lnTo>
                    <a:pt x="25" y="275"/>
                  </a:lnTo>
                  <a:lnTo>
                    <a:pt x="0" y="264"/>
                  </a:lnTo>
                  <a:lnTo>
                    <a:pt x="18" y="179"/>
                  </a:lnTo>
                  <a:lnTo>
                    <a:pt x="36" y="145"/>
                  </a:lnTo>
                  <a:lnTo>
                    <a:pt x="61" y="145"/>
                  </a:lnTo>
                  <a:lnTo>
                    <a:pt x="68" y="145"/>
                  </a:lnTo>
                  <a:lnTo>
                    <a:pt x="36" y="120"/>
                  </a:lnTo>
                  <a:lnTo>
                    <a:pt x="18" y="70"/>
                  </a:lnTo>
                  <a:lnTo>
                    <a:pt x="0" y="34"/>
                  </a:lnTo>
                  <a:lnTo>
                    <a:pt x="18" y="0"/>
                  </a:lnTo>
                  <a:lnTo>
                    <a:pt x="130" y="70"/>
                  </a:lnTo>
                  <a:lnTo>
                    <a:pt x="209" y="25"/>
                  </a:lnTo>
                  <a:lnTo>
                    <a:pt x="333" y="25"/>
                  </a:lnTo>
                  <a:lnTo>
                    <a:pt x="351" y="60"/>
                  </a:lnTo>
                  <a:lnTo>
                    <a:pt x="351" y="94"/>
                  </a:lnTo>
                  <a:lnTo>
                    <a:pt x="386" y="120"/>
                  </a:lnTo>
                  <a:lnTo>
                    <a:pt x="401" y="120"/>
                  </a:lnTo>
                  <a:lnTo>
                    <a:pt x="419" y="145"/>
                  </a:lnTo>
                  <a:lnTo>
                    <a:pt x="401" y="1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896634D1-C1BE-4BCC-A5ED-0081E5D5CF4A}"/>
                </a:ext>
              </a:extLst>
            </p:cNvPr>
            <p:cNvSpPr>
              <a:spLocks/>
            </p:cNvSpPr>
            <p:nvPr/>
          </p:nvSpPr>
          <p:spPr bwMode="auto">
            <a:xfrm>
              <a:off x="4489" y="1185"/>
              <a:ext cx="376" cy="354"/>
            </a:xfrm>
            <a:custGeom>
              <a:avLst/>
              <a:gdLst>
                <a:gd name="T0" fmla="*/ 332 w 376"/>
                <a:gd name="T1" fmla="*/ 40 h 354"/>
                <a:gd name="T2" fmla="*/ 332 w 376"/>
                <a:gd name="T3" fmla="*/ 99 h 354"/>
                <a:gd name="T4" fmla="*/ 357 w 376"/>
                <a:gd name="T5" fmla="*/ 195 h 354"/>
                <a:gd name="T6" fmla="*/ 375 w 376"/>
                <a:gd name="T7" fmla="*/ 204 h 354"/>
                <a:gd name="T8" fmla="*/ 346 w 376"/>
                <a:gd name="T9" fmla="*/ 244 h 354"/>
                <a:gd name="T10" fmla="*/ 346 w 376"/>
                <a:gd name="T11" fmla="*/ 278 h 354"/>
                <a:gd name="T12" fmla="*/ 321 w 376"/>
                <a:gd name="T13" fmla="*/ 313 h 354"/>
                <a:gd name="T14" fmla="*/ 288 w 376"/>
                <a:gd name="T15" fmla="*/ 289 h 354"/>
                <a:gd name="T16" fmla="*/ 277 w 376"/>
                <a:gd name="T17" fmla="*/ 313 h 354"/>
                <a:gd name="T18" fmla="*/ 253 w 376"/>
                <a:gd name="T19" fmla="*/ 353 h 354"/>
                <a:gd name="T20" fmla="*/ 227 w 376"/>
                <a:gd name="T21" fmla="*/ 289 h 354"/>
                <a:gd name="T22" fmla="*/ 216 w 376"/>
                <a:gd name="T23" fmla="*/ 278 h 354"/>
                <a:gd name="T24" fmla="*/ 191 w 376"/>
                <a:gd name="T25" fmla="*/ 313 h 354"/>
                <a:gd name="T26" fmla="*/ 155 w 376"/>
                <a:gd name="T27" fmla="*/ 313 h 354"/>
                <a:gd name="T28" fmla="*/ 174 w 376"/>
                <a:gd name="T29" fmla="*/ 254 h 354"/>
                <a:gd name="T30" fmla="*/ 155 w 376"/>
                <a:gd name="T31" fmla="*/ 244 h 354"/>
                <a:gd name="T32" fmla="*/ 130 w 376"/>
                <a:gd name="T33" fmla="*/ 268 h 354"/>
                <a:gd name="T34" fmla="*/ 119 w 376"/>
                <a:gd name="T35" fmla="*/ 254 h 354"/>
                <a:gd name="T36" fmla="*/ 112 w 376"/>
                <a:gd name="T37" fmla="*/ 268 h 354"/>
                <a:gd name="T38" fmla="*/ 105 w 376"/>
                <a:gd name="T39" fmla="*/ 244 h 354"/>
                <a:gd name="T40" fmla="*/ 76 w 376"/>
                <a:gd name="T41" fmla="*/ 254 h 354"/>
                <a:gd name="T42" fmla="*/ 69 w 376"/>
                <a:gd name="T43" fmla="*/ 195 h 354"/>
                <a:gd name="T44" fmla="*/ 0 w 376"/>
                <a:gd name="T45" fmla="*/ 159 h 354"/>
                <a:gd name="T46" fmla="*/ 0 w 376"/>
                <a:gd name="T47" fmla="*/ 144 h 354"/>
                <a:gd name="T48" fmla="*/ 50 w 376"/>
                <a:gd name="T49" fmla="*/ 125 h 354"/>
                <a:gd name="T50" fmla="*/ 15 w 376"/>
                <a:gd name="T51" fmla="*/ 75 h 354"/>
                <a:gd name="T52" fmla="*/ 15 w 376"/>
                <a:gd name="T53" fmla="*/ 40 h 354"/>
                <a:gd name="T54" fmla="*/ 50 w 376"/>
                <a:gd name="T55" fmla="*/ 26 h 354"/>
                <a:gd name="T56" fmla="*/ 69 w 376"/>
                <a:gd name="T57" fmla="*/ 0 h 354"/>
                <a:gd name="T58" fmla="*/ 346 w 376"/>
                <a:gd name="T59" fmla="*/ 0 h 354"/>
                <a:gd name="T60" fmla="*/ 332 w 376"/>
                <a:gd name="T61" fmla="*/ 40 h 3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6"/>
                <a:gd name="T94" fmla="*/ 0 h 354"/>
                <a:gd name="T95" fmla="*/ 376 w 376"/>
                <a:gd name="T96" fmla="*/ 354 h 3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6" h="354">
                  <a:moveTo>
                    <a:pt x="332" y="40"/>
                  </a:moveTo>
                  <a:lnTo>
                    <a:pt x="332" y="99"/>
                  </a:lnTo>
                  <a:lnTo>
                    <a:pt x="357" y="195"/>
                  </a:lnTo>
                  <a:lnTo>
                    <a:pt x="375" y="204"/>
                  </a:lnTo>
                  <a:lnTo>
                    <a:pt x="346" y="244"/>
                  </a:lnTo>
                  <a:lnTo>
                    <a:pt x="346" y="278"/>
                  </a:lnTo>
                  <a:lnTo>
                    <a:pt x="321" y="313"/>
                  </a:lnTo>
                  <a:lnTo>
                    <a:pt x="288" y="289"/>
                  </a:lnTo>
                  <a:lnTo>
                    <a:pt x="277" y="313"/>
                  </a:lnTo>
                  <a:lnTo>
                    <a:pt x="253" y="353"/>
                  </a:lnTo>
                  <a:lnTo>
                    <a:pt x="227" y="289"/>
                  </a:lnTo>
                  <a:lnTo>
                    <a:pt x="216" y="278"/>
                  </a:lnTo>
                  <a:lnTo>
                    <a:pt x="191" y="313"/>
                  </a:lnTo>
                  <a:lnTo>
                    <a:pt x="155" y="313"/>
                  </a:lnTo>
                  <a:lnTo>
                    <a:pt x="174" y="254"/>
                  </a:lnTo>
                  <a:lnTo>
                    <a:pt x="155" y="244"/>
                  </a:lnTo>
                  <a:lnTo>
                    <a:pt x="130" y="268"/>
                  </a:lnTo>
                  <a:lnTo>
                    <a:pt x="119" y="254"/>
                  </a:lnTo>
                  <a:lnTo>
                    <a:pt x="112" y="268"/>
                  </a:lnTo>
                  <a:lnTo>
                    <a:pt x="105" y="244"/>
                  </a:lnTo>
                  <a:lnTo>
                    <a:pt x="76" y="254"/>
                  </a:lnTo>
                  <a:lnTo>
                    <a:pt x="69" y="195"/>
                  </a:lnTo>
                  <a:lnTo>
                    <a:pt x="0" y="159"/>
                  </a:lnTo>
                  <a:lnTo>
                    <a:pt x="0" y="144"/>
                  </a:lnTo>
                  <a:lnTo>
                    <a:pt x="50" y="125"/>
                  </a:lnTo>
                  <a:lnTo>
                    <a:pt x="15" y="75"/>
                  </a:lnTo>
                  <a:lnTo>
                    <a:pt x="15" y="40"/>
                  </a:lnTo>
                  <a:lnTo>
                    <a:pt x="50" y="26"/>
                  </a:lnTo>
                  <a:lnTo>
                    <a:pt x="69" y="0"/>
                  </a:lnTo>
                  <a:lnTo>
                    <a:pt x="346" y="0"/>
                  </a:lnTo>
                  <a:lnTo>
                    <a:pt x="332" y="4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3B9F6D95-6B37-4566-AA6F-350073345E10}"/>
                </a:ext>
              </a:extLst>
            </p:cNvPr>
            <p:cNvSpPr>
              <a:spLocks/>
            </p:cNvSpPr>
            <p:nvPr/>
          </p:nvSpPr>
          <p:spPr bwMode="auto">
            <a:xfrm>
              <a:off x="3567" y="2312"/>
              <a:ext cx="417" cy="400"/>
            </a:xfrm>
            <a:custGeom>
              <a:avLst/>
              <a:gdLst>
                <a:gd name="T0" fmla="*/ 50 w 417"/>
                <a:gd name="T1" fmla="*/ 314 h 400"/>
                <a:gd name="T2" fmla="*/ 136 w 417"/>
                <a:gd name="T3" fmla="*/ 314 h 400"/>
                <a:gd name="T4" fmla="*/ 147 w 417"/>
                <a:gd name="T5" fmla="*/ 324 h 400"/>
                <a:gd name="T6" fmla="*/ 154 w 417"/>
                <a:gd name="T7" fmla="*/ 324 h 400"/>
                <a:gd name="T8" fmla="*/ 164 w 417"/>
                <a:gd name="T9" fmla="*/ 324 h 400"/>
                <a:gd name="T10" fmla="*/ 183 w 417"/>
                <a:gd name="T11" fmla="*/ 348 h 400"/>
                <a:gd name="T12" fmla="*/ 268 w 417"/>
                <a:gd name="T13" fmla="*/ 384 h 400"/>
                <a:gd name="T14" fmla="*/ 330 w 417"/>
                <a:gd name="T15" fmla="*/ 399 h 400"/>
                <a:gd name="T16" fmla="*/ 381 w 417"/>
                <a:gd name="T17" fmla="*/ 374 h 400"/>
                <a:gd name="T18" fmla="*/ 416 w 417"/>
                <a:gd name="T19" fmla="*/ 314 h 400"/>
                <a:gd name="T20" fmla="*/ 381 w 417"/>
                <a:gd name="T21" fmla="*/ 275 h 400"/>
                <a:gd name="T22" fmla="*/ 362 w 417"/>
                <a:gd name="T23" fmla="*/ 254 h 400"/>
                <a:gd name="T24" fmla="*/ 381 w 417"/>
                <a:gd name="T25" fmla="*/ 239 h 400"/>
                <a:gd name="T26" fmla="*/ 337 w 417"/>
                <a:gd name="T27" fmla="*/ 179 h 400"/>
                <a:gd name="T28" fmla="*/ 337 w 417"/>
                <a:gd name="T29" fmla="*/ 154 h 400"/>
                <a:gd name="T30" fmla="*/ 312 w 417"/>
                <a:gd name="T31" fmla="*/ 120 h 400"/>
                <a:gd name="T32" fmla="*/ 294 w 417"/>
                <a:gd name="T33" fmla="*/ 85 h 400"/>
                <a:gd name="T34" fmla="*/ 233 w 417"/>
                <a:gd name="T35" fmla="*/ 0 h 400"/>
                <a:gd name="T36" fmla="*/ 226 w 417"/>
                <a:gd name="T37" fmla="*/ 11 h 400"/>
                <a:gd name="T38" fmla="*/ 86 w 417"/>
                <a:gd name="T39" fmla="*/ 0 h 400"/>
                <a:gd name="T40" fmla="*/ 0 w 417"/>
                <a:gd name="T41" fmla="*/ 11 h 400"/>
                <a:gd name="T42" fmla="*/ 31 w 417"/>
                <a:gd name="T43" fmla="*/ 96 h 400"/>
                <a:gd name="T44" fmla="*/ 61 w 417"/>
                <a:gd name="T45" fmla="*/ 130 h 400"/>
                <a:gd name="T46" fmla="*/ 31 w 417"/>
                <a:gd name="T47" fmla="*/ 230 h 400"/>
                <a:gd name="T48" fmla="*/ 31 w 417"/>
                <a:gd name="T49" fmla="*/ 275 h 400"/>
                <a:gd name="T50" fmla="*/ 18 w 417"/>
                <a:gd name="T51" fmla="*/ 299 h 400"/>
                <a:gd name="T52" fmla="*/ 50 w 417"/>
                <a:gd name="T53" fmla="*/ 314 h 4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400"/>
                <a:gd name="T83" fmla="*/ 417 w 417"/>
                <a:gd name="T84" fmla="*/ 400 h 4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400">
                  <a:moveTo>
                    <a:pt x="50" y="314"/>
                  </a:moveTo>
                  <a:lnTo>
                    <a:pt x="136" y="314"/>
                  </a:lnTo>
                  <a:lnTo>
                    <a:pt x="147" y="324"/>
                  </a:lnTo>
                  <a:lnTo>
                    <a:pt x="154" y="324"/>
                  </a:lnTo>
                  <a:lnTo>
                    <a:pt x="164" y="324"/>
                  </a:lnTo>
                  <a:lnTo>
                    <a:pt x="183" y="348"/>
                  </a:lnTo>
                  <a:lnTo>
                    <a:pt x="268" y="384"/>
                  </a:lnTo>
                  <a:lnTo>
                    <a:pt x="330" y="399"/>
                  </a:lnTo>
                  <a:lnTo>
                    <a:pt x="381" y="374"/>
                  </a:lnTo>
                  <a:lnTo>
                    <a:pt x="416" y="314"/>
                  </a:lnTo>
                  <a:lnTo>
                    <a:pt x="381" y="275"/>
                  </a:lnTo>
                  <a:lnTo>
                    <a:pt x="362" y="254"/>
                  </a:lnTo>
                  <a:lnTo>
                    <a:pt x="381" y="239"/>
                  </a:lnTo>
                  <a:lnTo>
                    <a:pt x="337" y="179"/>
                  </a:lnTo>
                  <a:lnTo>
                    <a:pt x="337" y="154"/>
                  </a:lnTo>
                  <a:lnTo>
                    <a:pt x="312" y="120"/>
                  </a:lnTo>
                  <a:lnTo>
                    <a:pt x="294" y="85"/>
                  </a:lnTo>
                  <a:lnTo>
                    <a:pt x="233" y="0"/>
                  </a:lnTo>
                  <a:lnTo>
                    <a:pt x="226" y="11"/>
                  </a:lnTo>
                  <a:lnTo>
                    <a:pt x="86" y="0"/>
                  </a:lnTo>
                  <a:lnTo>
                    <a:pt x="0" y="11"/>
                  </a:lnTo>
                  <a:lnTo>
                    <a:pt x="31" y="96"/>
                  </a:lnTo>
                  <a:lnTo>
                    <a:pt x="61" y="130"/>
                  </a:lnTo>
                  <a:lnTo>
                    <a:pt x="31" y="230"/>
                  </a:lnTo>
                  <a:lnTo>
                    <a:pt x="31" y="275"/>
                  </a:lnTo>
                  <a:lnTo>
                    <a:pt x="18" y="299"/>
                  </a:lnTo>
                  <a:lnTo>
                    <a:pt x="50" y="31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556F1E78-EAF6-4E1B-9065-63636F48B235}"/>
                </a:ext>
              </a:extLst>
            </p:cNvPr>
            <p:cNvSpPr>
              <a:spLocks/>
            </p:cNvSpPr>
            <p:nvPr/>
          </p:nvSpPr>
          <p:spPr bwMode="auto">
            <a:xfrm>
              <a:off x="3712" y="2696"/>
              <a:ext cx="429" cy="425"/>
            </a:xfrm>
            <a:custGeom>
              <a:avLst/>
              <a:gdLst>
                <a:gd name="T0" fmla="*/ 417 w 429"/>
                <a:gd name="T1" fmla="*/ 254 h 425"/>
                <a:gd name="T2" fmla="*/ 385 w 429"/>
                <a:gd name="T3" fmla="*/ 279 h 425"/>
                <a:gd name="T4" fmla="*/ 410 w 429"/>
                <a:gd name="T5" fmla="*/ 254 h 425"/>
                <a:gd name="T6" fmla="*/ 428 w 429"/>
                <a:gd name="T7" fmla="*/ 279 h 425"/>
                <a:gd name="T8" fmla="*/ 392 w 429"/>
                <a:gd name="T9" fmla="*/ 364 h 425"/>
                <a:gd name="T10" fmla="*/ 374 w 429"/>
                <a:gd name="T11" fmla="*/ 373 h 425"/>
                <a:gd name="T12" fmla="*/ 356 w 429"/>
                <a:gd name="T13" fmla="*/ 364 h 425"/>
                <a:gd name="T14" fmla="*/ 385 w 429"/>
                <a:gd name="T15" fmla="*/ 388 h 425"/>
                <a:gd name="T16" fmla="*/ 306 w 429"/>
                <a:gd name="T17" fmla="*/ 373 h 425"/>
                <a:gd name="T18" fmla="*/ 252 w 429"/>
                <a:gd name="T19" fmla="*/ 373 h 425"/>
                <a:gd name="T20" fmla="*/ 288 w 429"/>
                <a:gd name="T21" fmla="*/ 364 h 425"/>
                <a:gd name="T22" fmla="*/ 270 w 429"/>
                <a:gd name="T23" fmla="*/ 364 h 425"/>
                <a:gd name="T24" fmla="*/ 263 w 429"/>
                <a:gd name="T25" fmla="*/ 339 h 425"/>
                <a:gd name="T26" fmla="*/ 252 w 429"/>
                <a:gd name="T27" fmla="*/ 373 h 425"/>
                <a:gd name="T28" fmla="*/ 172 w 429"/>
                <a:gd name="T29" fmla="*/ 373 h 425"/>
                <a:gd name="T30" fmla="*/ 184 w 429"/>
                <a:gd name="T31" fmla="*/ 349 h 425"/>
                <a:gd name="T32" fmla="*/ 172 w 429"/>
                <a:gd name="T33" fmla="*/ 339 h 425"/>
                <a:gd name="T34" fmla="*/ 158 w 429"/>
                <a:gd name="T35" fmla="*/ 373 h 425"/>
                <a:gd name="T36" fmla="*/ 130 w 429"/>
                <a:gd name="T37" fmla="*/ 388 h 425"/>
                <a:gd name="T38" fmla="*/ 112 w 429"/>
                <a:gd name="T39" fmla="*/ 398 h 425"/>
                <a:gd name="T40" fmla="*/ 112 w 429"/>
                <a:gd name="T41" fmla="*/ 388 h 425"/>
                <a:gd name="T42" fmla="*/ 69 w 429"/>
                <a:gd name="T43" fmla="*/ 398 h 425"/>
                <a:gd name="T44" fmla="*/ 61 w 429"/>
                <a:gd name="T45" fmla="*/ 424 h 425"/>
                <a:gd name="T46" fmla="*/ 0 w 429"/>
                <a:gd name="T47" fmla="*/ 349 h 425"/>
                <a:gd name="T48" fmla="*/ 18 w 429"/>
                <a:gd name="T49" fmla="*/ 328 h 425"/>
                <a:gd name="T50" fmla="*/ 8 w 429"/>
                <a:gd name="T51" fmla="*/ 289 h 425"/>
                <a:gd name="T52" fmla="*/ 43 w 429"/>
                <a:gd name="T53" fmla="*/ 279 h 425"/>
                <a:gd name="T54" fmla="*/ 61 w 429"/>
                <a:gd name="T55" fmla="*/ 254 h 425"/>
                <a:gd name="T56" fmla="*/ 61 w 429"/>
                <a:gd name="T57" fmla="*/ 185 h 425"/>
                <a:gd name="T58" fmla="*/ 87 w 429"/>
                <a:gd name="T59" fmla="*/ 170 h 425"/>
                <a:gd name="T60" fmla="*/ 130 w 429"/>
                <a:gd name="T61" fmla="*/ 185 h 425"/>
                <a:gd name="T62" fmla="*/ 165 w 429"/>
                <a:gd name="T63" fmla="*/ 134 h 425"/>
                <a:gd name="T64" fmla="*/ 234 w 429"/>
                <a:gd name="T65" fmla="*/ 134 h 425"/>
                <a:gd name="T66" fmla="*/ 288 w 429"/>
                <a:gd name="T67" fmla="*/ 15 h 425"/>
                <a:gd name="T68" fmla="*/ 306 w 429"/>
                <a:gd name="T69" fmla="*/ 0 h 425"/>
                <a:gd name="T70" fmla="*/ 338 w 429"/>
                <a:gd name="T71" fmla="*/ 34 h 425"/>
                <a:gd name="T72" fmla="*/ 356 w 429"/>
                <a:gd name="T73" fmla="*/ 34 h 425"/>
                <a:gd name="T74" fmla="*/ 410 w 429"/>
                <a:gd name="T75" fmla="*/ 109 h 425"/>
                <a:gd name="T76" fmla="*/ 410 w 429"/>
                <a:gd name="T77" fmla="*/ 145 h 425"/>
                <a:gd name="T78" fmla="*/ 417 w 429"/>
                <a:gd name="T79" fmla="*/ 254 h 4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9"/>
                <a:gd name="T121" fmla="*/ 0 h 425"/>
                <a:gd name="T122" fmla="*/ 429 w 429"/>
                <a:gd name="T123" fmla="*/ 425 h 4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9" h="425">
                  <a:moveTo>
                    <a:pt x="417" y="254"/>
                  </a:moveTo>
                  <a:lnTo>
                    <a:pt x="385" y="279"/>
                  </a:lnTo>
                  <a:lnTo>
                    <a:pt x="410" y="254"/>
                  </a:lnTo>
                  <a:lnTo>
                    <a:pt x="428" y="279"/>
                  </a:lnTo>
                  <a:lnTo>
                    <a:pt x="392" y="364"/>
                  </a:lnTo>
                  <a:lnTo>
                    <a:pt x="374" y="373"/>
                  </a:lnTo>
                  <a:lnTo>
                    <a:pt x="356" y="364"/>
                  </a:lnTo>
                  <a:lnTo>
                    <a:pt x="385" y="388"/>
                  </a:lnTo>
                  <a:lnTo>
                    <a:pt x="306" y="373"/>
                  </a:lnTo>
                  <a:lnTo>
                    <a:pt x="252" y="373"/>
                  </a:lnTo>
                  <a:lnTo>
                    <a:pt x="288" y="364"/>
                  </a:lnTo>
                  <a:lnTo>
                    <a:pt x="270" y="364"/>
                  </a:lnTo>
                  <a:lnTo>
                    <a:pt x="263" y="339"/>
                  </a:lnTo>
                  <a:lnTo>
                    <a:pt x="252" y="373"/>
                  </a:lnTo>
                  <a:lnTo>
                    <a:pt x="172" y="373"/>
                  </a:lnTo>
                  <a:lnTo>
                    <a:pt x="184" y="349"/>
                  </a:lnTo>
                  <a:lnTo>
                    <a:pt x="172" y="339"/>
                  </a:lnTo>
                  <a:lnTo>
                    <a:pt x="158" y="373"/>
                  </a:lnTo>
                  <a:lnTo>
                    <a:pt x="130" y="388"/>
                  </a:lnTo>
                  <a:lnTo>
                    <a:pt x="112" y="398"/>
                  </a:lnTo>
                  <a:lnTo>
                    <a:pt x="112" y="388"/>
                  </a:lnTo>
                  <a:lnTo>
                    <a:pt x="69" y="398"/>
                  </a:lnTo>
                  <a:lnTo>
                    <a:pt x="61" y="424"/>
                  </a:lnTo>
                  <a:lnTo>
                    <a:pt x="0" y="349"/>
                  </a:lnTo>
                  <a:lnTo>
                    <a:pt x="18" y="328"/>
                  </a:lnTo>
                  <a:lnTo>
                    <a:pt x="8" y="289"/>
                  </a:lnTo>
                  <a:lnTo>
                    <a:pt x="43" y="279"/>
                  </a:lnTo>
                  <a:lnTo>
                    <a:pt x="61" y="254"/>
                  </a:lnTo>
                  <a:lnTo>
                    <a:pt x="61" y="185"/>
                  </a:lnTo>
                  <a:lnTo>
                    <a:pt x="87" y="170"/>
                  </a:lnTo>
                  <a:lnTo>
                    <a:pt x="130" y="185"/>
                  </a:lnTo>
                  <a:lnTo>
                    <a:pt x="165" y="134"/>
                  </a:lnTo>
                  <a:lnTo>
                    <a:pt x="234" y="134"/>
                  </a:lnTo>
                  <a:lnTo>
                    <a:pt x="288" y="15"/>
                  </a:lnTo>
                  <a:lnTo>
                    <a:pt x="306" y="0"/>
                  </a:lnTo>
                  <a:lnTo>
                    <a:pt x="338" y="34"/>
                  </a:lnTo>
                  <a:lnTo>
                    <a:pt x="356" y="34"/>
                  </a:lnTo>
                  <a:lnTo>
                    <a:pt x="410" y="109"/>
                  </a:lnTo>
                  <a:lnTo>
                    <a:pt x="410" y="145"/>
                  </a:lnTo>
                  <a:lnTo>
                    <a:pt x="417"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6E63756D-75F9-4069-9853-89444335B7DA}"/>
                </a:ext>
              </a:extLst>
            </p:cNvPr>
            <p:cNvSpPr>
              <a:spLocks/>
            </p:cNvSpPr>
            <p:nvPr/>
          </p:nvSpPr>
          <p:spPr bwMode="auto">
            <a:xfrm>
              <a:off x="1258" y="1525"/>
              <a:ext cx="406" cy="330"/>
            </a:xfrm>
            <a:custGeom>
              <a:avLst/>
              <a:gdLst>
                <a:gd name="T0" fmla="*/ 14 w 406"/>
                <a:gd name="T1" fmla="*/ 169 h 330"/>
                <a:gd name="T2" fmla="*/ 43 w 406"/>
                <a:gd name="T3" fmla="*/ 169 h 330"/>
                <a:gd name="T4" fmla="*/ 61 w 406"/>
                <a:gd name="T5" fmla="*/ 205 h 330"/>
                <a:gd name="T6" fmla="*/ 50 w 406"/>
                <a:gd name="T7" fmla="*/ 289 h 330"/>
                <a:gd name="T8" fmla="*/ 61 w 406"/>
                <a:gd name="T9" fmla="*/ 314 h 330"/>
                <a:gd name="T10" fmla="*/ 75 w 406"/>
                <a:gd name="T11" fmla="*/ 329 h 330"/>
                <a:gd name="T12" fmla="*/ 104 w 406"/>
                <a:gd name="T13" fmla="*/ 304 h 330"/>
                <a:gd name="T14" fmla="*/ 122 w 406"/>
                <a:gd name="T15" fmla="*/ 304 h 330"/>
                <a:gd name="T16" fmla="*/ 179 w 406"/>
                <a:gd name="T17" fmla="*/ 314 h 330"/>
                <a:gd name="T18" fmla="*/ 198 w 406"/>
                <a:gd name="T19" fmla="*/ 314 h 330"/>
                <a:gd name="T20" fmla="*/ 233 w 406"/>
                <a:gd name="T21" fmla="*/ 314 h 330"/>
                <a:gd name="T22" fmla="*/ 269 w 406"/>
                <a:gd name="T23" fmla="*/ 289 h 330"/>
                <a:gd name="T24" fmla="*/ 294 w 406"/>
                <a:gd name="T25" fmla="*/ 289 h 330"/>
                <a:gd name="T26" fmla="*/ 294 w 406"/>
                <a:gd name="T27" fmla="*/ 278 h 330"/>
                <a:gd name="T28" fmla="*/ 318 w 406"/>
                <a:gd name="T29" fmla="*/ 263 h 330"/>
                <a:gd name="T30" fmla="*/ 355 w 406"/>
                <a:gd name="T31" fmla="*/ 289 h 330"/>
                <a:gd name="T32" fmla="*/ 362 w 406"/>
                <a:gd name="T33" fmla="*/ 289 h 330"/>
                <a:gd name="T34" fmla="*/ 374 w 406"/>
                <a:gd name="T35" fmla="*/ 289 h 330"/>
                <a:gd name="T36" fmla="*/ 374 w 406"/>
                <a:gd name="T37" fmla="*/ 254 h 330"/>
                <a:gd name="T38" fmla="*/ 405 w 406"/>
                <a:gd name="T39" fmla="*/ 244 h 330"/>
                <a:gd name="T40" fmla="*/ 337 w 406"/>
                <a:gd name="T41" fmla="*/ 195 h 330"/>
                <a:gd name="T42" fmla="*/ 355 w 406"/>
                <a:gd name="T43" fmla="*/ 169 h 330"/>
                <a:gd name="T44" fmla="*/ 337 w 406"/>
                <a:gd name="T45" fmla="*/ 120 h 330"/>
                <a:gd name="T46" fmla="*/ 355 w 406"/>
                <a:gd name="T47" fmla="*/ 100 h 330"/>
                <a:gd name="T48" fmla="*/ 348 w 406"/>
                <a:gd name="T49" fmla="*/ 85 h 330"/>
                <a:gd name="T50" fmla="*/ 318 w 406"/>
                <a:gd name="T51" fmla="*/ 60 h 330"/>
                <a:gd name="T52" fmla="*/ 312 w 406"/>
                <a:gd name="T53" fmla="*/ 15 h 330"/>
                <a:gd name="T54" fmla="*/ 301 w 406"/>
                <a:gd name="T55" fmla="*/ 0 h 330"/>
                <a:gd name="T56" fmla="*/ 276 w 406"/>
                <a:gd name="T57" fmla="*/ 15 h 330"/>
                <a:gd name="T58" fmla="*/ 233 w 406"/>
                <a:gd name="T59" fmla="*/ 26 h 330"/>
                <a:gd name="T60" fmla="*/ 215 w 406"/>
                <a:gd name="T61" fmla="*/ 26 h 330"/>
                <a:gd name="T62" fmla="*/ 122 w 406"/>
                <a:gd name="T63" fmla="*/ 85 h 330"/>
                <a:gd name="T64" fmla="*/ 104 w 406"/>
                <a:gd name="T65" fmla="*/ 75 h 330"/>
                <a:gd name="T66" fmla="*/ 93 w 406"/>
                <a:gd name="T67" fmla="*/ 100 h 330"/>
                <a:gd name="T68" fmla="*/ 87 w 406"/>
                <a:gd name="T69" fmla="*/ 85 h 330"/>
                <a:gd name="T70" fmla="*/ 43 w 406"/>
                <a:gd name="T71" fmla="*/ 120 h 330"/>
                <a:gd name="T72" fmla="*/ 14 w 406"/>
                <a:gd name="T73" fmla="*/ 100 h 330"/>
                <a:gd name="T74" fmla="*/ 0 w 406"/>
                <a:gd name="T75" fmla="*/ 120 h 330"/>
                <a:gd name="T76" fmla="*/ 14 w 406"/>
                <a:gd name="T77" fmla="*/ 169 h 3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6"/>
                <a:gd name="T118" fmla="*/ 0 h 330"/>
                <a:gd name="T119" fmla="*/ 406 w 406"/>
                <a:gd name="T120" fmla="*/ 330 h 3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6" h="330">
                  <a:moveTo>
                    <a:pt x="14" y="169"/>
                  </a:moveTo>
                  <a:lnTo>
                    <a:pt x="43" y="169"/>
                  </a:lnTo>
                  <a:lnTo>
                    <a:pt x="61" y="205"/>
                  </a:lnTo>
                  <a:lnTo>
                    <a:pt x="50" y="289"/>
                  </a:lnTo>
                  <a:lnTo>
                    <a:pt x="61" y="314"/>
                  </a:lnTo>
                  <a:lnTo>
                    <a:pt x="75" y="329"/>
                  </a:lnTo>
                  <a:lnTo>
                    <a:pt x="104" y="304"/>
                  </a:lnTo>
                  <a:lnTo>
                    <a:pt x="122" y="304"/>
                  </a:lnTo>
                  <a:lnTo>
                    <a:pt x="179" y="314"/>
                  </a:lnTo>
                  <a:lnTo>
                    <a:pt x="198" y="314"/>
                  </a:lnTo>
                  <a:lnTo>
                    <a:pt x="233" y="314"/>
                  </a:lnTo>
                  <a:lnTo>
                    <a:pt x="269" y="289"/>
                  </a:lnTo>
                  <a:lnTo>
                    <a:pt x="294" y="289"/>
                  </a:lnTo>
                  <a:lnTo>
                    <a:pt x="294" y="278"/>
                  </a:lnTo>
                  <a:lnTo>
                    <a:pt x="318" y="263"/>
                  </a:lnTo>
                  <a:lnTo>
                    <a:pt x="355" y="289"/>
                  </a:lnTo>
                  <a:lnTo>
                    <a:pt x="362" y="289"/>
                  </a:lnTo>
                  <a:lnTo>
                    <a:pt x="374" y="289"/>
                  </a:lnTo>
                  <a:lnTo>
                    <a:pt x="374" y="254"/>
                  </a:lnTo>
                  <a:lnTo>
                    <a:pt x="405" y="244"/>
                  </a:lnTo>
                  <a:lnTo>
                    <a:pt x="337" y="195"/>
                  </a:lnTo>
                  <a:lnTo>
                    <a:pt x="355" y="169"/>
                  </a:lnTo>
                  <a:lnTo>
                    <a:pt x="337" y="120"/>
                  </a:lnTo>
                  <a:lnTo>
                    <a:pt x="355" y="100"/>
                  </a:lnTo>
                  <a:lnTo>
                    <a:pt x="348" y="85"/>
                  </a:lnTo>
                  <a:lnTo>
                    <a:pt x="318" y="60"/>
                  </a:lnTo>
                  <a:lnTo>
                    <a:pt x="312" y="15"/>
                  </a:lnTo>
                  <a:lnTo>
                    <a:pt x="301" y="0"/>
                  </a:lnTo>
                  <a:lnTo>
                    <a:pt x="276" y="15"/>
                  </a:lnTo>
                  <a:lnTo>
                    <a:pt x="233" y="26"/>
                  </a:lnTo>
                  <a:lnTo>
                    <a:pt x="215" y="26"/>
                  </a:lnTo>
                  <a:lnTo>
                    <a:pt x="122" y="85"/>
                  </a:lnTo>
                  <a:lnTo>
                    <a:pt x="104" y="75"/>
                  </a:lnTo>
                  <a:lnTo>
                    <a:pt x="93" y="100"/>
                  </a:lnTo>
                  <a:lnTo>
                    <a:pt x="87" y="85"/>
                  </a:lnTo>
                  <a:lnTo>
                    <a:pt x="43" y="120"/>
                  </a:lnTo>
                  <a:lnTo>
                    <a:pt x="14" y="100"/>
                  </a:lnTo>
                  <a:lnTo>
                    <a:pt x="0" y="120"/>
                  </a:lnTo>
                  <a:lnTo>
                    <a:pt x="14" y="16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8" name="Freeform 16">
              <a:extLst>
                <a:ext uri="{FF2B5EF4-FFF2-40B4-BE49-F238E27FC236}">
                  <a16:creationId xmlns:a16="http://schemas.microsoft.com/office/drawing/2014/main" id="{5CF97AA3-0666-4C4A-8048-1E61A0C8EB83}"/>
                </a:ext>
              </a:extLst>
            </p:cNvPr>
            <p:cNvSpPr>
              <a:spLocks/>
            </p:cNvSpPr>
            <p:nvPr/>
          </p:nvSpPr>
          <p:spPr bwMode="auto">
            <a:xfrm>
              <a:off x="1778" y="1390"/>
              <a:ext cx="358" cy="355"/>
            </a:xfrm>
            <a:custGeom>
              <a:avLst/>
              <a:gdLst>
                <a:gd name="T0" fmla="*/ 43 w 358"/>
                <a:gd name="T1" fmla="*/ 0 h 355"/>
                <a:gd name="T2" fmla="*/ 61 w 358"/>
                <a:gd name="T3" fmla="*/ 15 h 355"/>
                <a:gd name="T4" fmla="*/ 105 w 358"/>
                <a:gd name="T5" fmla="*/ 25 h 355"/>
                <a:gd name="T6" fmla="*/ 159 w 358"/>
                <a:gd name="T7" fmla="*/ 100 h 355"/>
                <a:gd name="T8" fmla="*/ 202 w 358"/>
                <a:gd name="T9" fmla="*/ 124 h 355"/>
                <a:gd name="T10" fmla="*/ 220 w 358"/>
                <a:gd name="T11" fmla="*/ 149 h 355"/>
                <a:gd name="T12" fmla="*/ 220 w 358"/>
                <a:gd name="T13" fmla="*/ 134 h 355"/>
                <a:gd name="T14" fmla="*/ 252 w 358"/>
                <a:gd name="T15" fmla="*/ 185 h 355"/>
                <a:gd name="T16" fmla="*/ 314 w 358"/>
                <a:gd name="T17" fmla="*/ 169 h 355"/>
                <a:gd name="T18" fmla="*/ 339 w 358"/>
                <a:gd name="T19" fmla="*/ 194 h 355"/>
                <a:gd name="T20" fmla="*/ 357 w 358"/>
                <a:gd name="T21" fmla="*/ 185 h 355"/>
                <a:gd name="T22" fmla="*/ 263 w 358"/>
                <a:gd name="T23" fmla="*/ 354 h 355"/>
                <a:gd name="T24" fmla="*/ 235 w 358"/>
                <a:gd name="T25" fmla="*/ 354 h 355"/>
                <a:gd name="T26" fmla="*/ 227 w 358"/>
                <a:gd name="T27" fmla="*/ 339 h 355"/>
                <a:gd name="T28" fmla="*/ 202 w 358"/>
                <a:gd name="T29" fmla="*/ 354 h 355"/>
                <a:gd name="T30" fmla="*/ 166 w 358"/>
                <a:gd name="T31" fmla="*/ 339 h 355"/>
                <a:gd name="T32" fmla="*/ 159 w 358"/>
                <a:gd name="T33" fmla="*/ 313 h 355"/>
                <a:gd name="T34" fmla="*/ 130 w 358"/>
                <a:gd name="T35" fmla="*/ 303 h 355"/>
                <a:gd name="T36" fmla="*/ 98 w 358"/>
                <a:gd name="T37" fmla="*/ 339 h 355"/>
                <a:gd name="T38" fmla="*/ 69 w 358"/>
                <a:gd name="T39" fmla="*/ 234 h 355"/>
                <a:gd name="T40" fmla="*/ 0 w 358"/>
                <a:gd name="T41" fmla="*/ 160 h 355"/>
                <a:gd name="T42" fmla="*/ 36 w 358"/>
                <a:gd name="T43" fmla="*/ 124 h 355"/>
                <a:gd name="T44" fmla="*/ 43 w 358"/>
                <a:gd name="T45" fmla="*/ 100 h 355"/>
                <a:gd name="T46" fmla="*/ 26 w 358"/>
                <a:gd name="T47" fmla="*/ 40 h 355"/>
                <a:gd name="T48" fmla="*/ 43 w 358"/>
                <a:gd name="T49" fmla="*/ 0 h 3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8"/>
                <a:gd name="T76" fmla="*/ 0 h 355"/>
                <a:gd name="T77" fmla="*/ 358 w 358"/>
                <a:gd name="T78" fmla="*/ 355 h 3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8" h="355">
                  <a:moveTo>
                    <a:pt x="43" y="0"/>
                  </a:moveTo>
                  <a:lnTo>
                    <a:pt x="61" y="15"/>
                  </a:lnTo>
                  <a:lnTo>
                    <a:pt x="105" y="25"/>
                  </a:lnTo>
                  <a:lnTo>
                    <a:pt x="159" y="100"/>
                  </a:lnTo>
                  <a:lnTo>
                    <a:pt x="202" y="124"/>
                  </a:lnTo>
                  <a:lnTo>
                    <a:pt x="220" y="149"/>
                  </a:lnTo>
                  <a:lnTo>
                    <a:pt x="220" y="134"/>
                  </a:lnTo>
                  <a:lnTo>
                    <a:pt x="252" y="185"/>
                  </a:lnTo>
                  <a:lnTo>
                    <a:pt x="314" y="169"/>
                  </a:lnTo>
                  <a:lnTo>
                    <a:pt x="339" y="194"/>
                  </a:lnTo>
                  <a:lnTo>
                    <a:pt x="357" y="185"/>
                  </a:lnTo>
                  <a:lnTo>
                    <a:pt x="263" y="354"/>
                  </a:lnTo>
                  <a:lnTo>
                    <a:pt x="235" y="354"/>
                  </a:lnTo>
                  <a:lnTo>
                    <a:pt x="227" y="339"/>
                  </a:lnTo>
                  <a:lnTo>
                    <a:pt x="202" y="354"/>
                  </a:lnTo>
                  <a:lnTo>
                    <a:pt x="166" y="339"/>
                  </a:lnTo>
                  <a:lnTo>
                    <a:pt x="159" y="313"/>
                  </a:lnTo>
                  <a:lnTo>
                    <a:pt x="130" y="303"/>
                  </a:lnTo>
                  <a:lnTo>
                    <a:pt x="98" y="339"/>
                  </a:lnTo>
                  <a:lnTo>
                    <a:pt x="69" y="234"/>
                  </a:lnTo>
                  <a:lnTo>
                    <a:pt x="0" y="160"/>
                  </a:lnTo>
                  <a:lnTo>
                    <a:pt x="36" y="124"/>
                  </a:lnTo>
                  <a:lnTo>
                    <a:pt x="43" y="100"/>
                  </a:lnTo>
                  <a:lnTo>
                    <a:pt x="26" y="40"/>
                  </a:lnTo>
                  <a:lnTo>
                    <a:pt x="43"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9BA4105B-F8EB-4C3B-AFB0-4ED4BC3835F2}"/>
                </a:ext>
              </a:extLst>
            </p:cNvPr>
            <p:cNvSpPr>
              <a:spLocks/>
            </p:cNvSpPr>
            <p:nvPr/>
          </p:nvSpPr>
          <p:spPr bwMode="auto">
            <a:xfrm>
              <a:off x="2477" y="1789"/>
              <a:ext cx="288" cy="254"/>
            </a:xfrm>
            <a:custGeom>
              <a:avLst/>
              <a:gdLst>
                <a:gd name="T0" fmla="*/ 0 w 288"/>
                <a:gd name="T1" fmla="*/ 0 h 254"/>
                <a:gd name="T2" fmla="*/ 18 w 288"/>
                <a:gd name="T3" fmla="*/ 75 h 254"/>
                <a:gd name="T4" fmla="*/ 7 w 288"/>
                <a:gd name="T5" fmla="*/ 75 h 254"/>
                <a:gd name="T6" fmla="*/ 50 w 288"/>
                <a:gd name="T7" fmla="*/ 125 h 254"/>
                <a:gd name="T8" fmla="*/ 68 w 288"/>
                <a:gd name="T9" fmla="*/ 195 h 254"/>
                <a:gd name="T10" fmla="*/ 129 w 288"/>
                <a:gd name="T11" fmla="*/ 243 h 254"/>
                <a:gd name="T12" fmla="*/ 165 w 288"/>
                <a:gd name="T13" fmla="*/ 253 h 254"/>
                <a:gd name="T14" fmla="*/ 287 w 288"/>
                <a:gd name="T15" fmla="*/ 0 h 254"/>
                <a:gd name="T16" fmla="*/ 25 w 288"/>
                <a:gd name="T17" fmla="*/ 0 h 254"/>
                <a:gd name="T18" fmla="*/ 0 w 288"/>
                <a:gd name="T19" fmla="*/ 0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54"/>
                <a:gd name="T32" fmla="*/ 288 w 288"/>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54">
                  <a:moveTo>
                    <a:pt x="0" y="0"/>
                  </a:moveTo>
                  <a:lnTo>
                    <a:pt x="18" y="75"/>
                  </a:lnTo>
                  <a:lnTo>
                    <a:pt x="7" y="75"/>
                  </a:lnTo>
                  <a:lnTo>
                    <a:pt x="50" y="125"/>
                  </a:lnTo>
                  <a:lnTo>
                    <a:pt x="68" y="195"/>
                  </a:lnTo>
                  <a:lnTo>
                    <a:pt x="129" y="243"/>
                  </a:lnTo>
                  <a:lnTo>
                    <a:pt x="165" y="253"/>
                  </a:lnTo>
                  <a:lnTo>
                    <a:pt x="287" y="0"/>
                  </a:lnTo>
                  <a:lnTo>
                    <a:pt x="25"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0" name="Freeform 18">
              <a:extLst>
                <a:ext uri="{FF2B5EF4-FFF2-40B4-BE49-F238E27FC236}">
                  <a16:creationId xmlns:a16="http://schemas.microsoft.com/office/drawing/2014/main" id="{FE257639-768C-4AF1-8F85-6CDACEF78B14}"/>
                </a:ext>
              </a:extLst>
            </p:cNvPr>
            <p:cNvSpPr>
              <a:spLocks/>
            </p:cNvSpPr>
            <p:nvPr/>
          </p:nvSpPr>
          <p:spPr bwMode="auto">
            <a:xfrm>
              <a:off x="1876" y="1285"/>
              <a:ext cx="289" cy="299"/>
            </a:xfrm>
            <a:custGeom>
              <a:avLst/>
              <a:gdLst>
                <a:gd name="T0" fmla="*/ 277 w 289"/>
                <a:gd name="T1" fmla="*/ 264 h 299"/>
                <a:gd name="T2" fmla="*/ 259 w 289"/>
                <a:gd name="T3" fmla="*/ 288 h 299"/>
                <a:gd name="T4" fmla="*/ 242 w 289"/>
                <a:gd name="T5" fmla="*/ 298 h 299"/>
                <a:gd name="T6" fmla="*/ 216 w 289"/>
                <a:gd name="T7" fmla="*/ 274 h 299"/>
                <a:gd name="T8" fmla="*/ 155 w 289"/>
                <a:gd name="T9" fmla="*/ 288 h 299"/>
                <a:gd name="T10" fmla="*/ 122 w 289"/>
                <a:gd name="T11" fmla="*/ 238 h 299"/>
                <a:gd name="T12" fmla="*/ 122 w 289"/>
                <a:gd name="T13" fmla="*/ 253 h 299"/>
                <a:gd name="T14" fmla="*/ 105 w 289"/>
                <a:gd name="T15" fmla="*/ 229 h 299"/>
                <a:gd name="T16" fmla="*/ 61 w 289"/>
                <a:gd name="T17" fmla="*/ 204 h 299"/>
                <a:gd name="T18" fmla="*/ 7 w 289"/>
                <a:gd name="T19" fmla="*/ 129 h 299"/>
                <a:gd name="T20" fmla="*/ 50 w 289"/>
                <a:gd name="T21" fmla="*/ 45 h 299"/>
                <a:gd name="T22" fmla="*/ 0 w 289"/>
                <a:gd name="T23" fmla="*/ 10 h 299"/>
                <a:gd name="T24" fmla="*/ 87 w 289"/>
                <a:gd name="T25" fmla="*/ 0 h 299"/>
                <a:gd name="T26" fmla="*/ 155 w 289"/>
                <a:gd name="T27" fmla="*/ 10 h 299"/>
                <a:gd name="T28" fmla="*/ 166 w 289"/>
                <a:gd name="T29" fmla="*/ 0 h 299"/>
                <a:gd name="T30" fmla="*/ 173 w 289"/>
                <a:gd name="T31" fmla="*/ 26 h 299"/>
                <a:gd name="T32" fmla="*/ 209 w 289"/>
                <a:gd name="T33" fmla="*/ 26 h 299"/>
                <a:gd name="T34" fmla="*/ 216 w 289"/>
                <a:gd name="T35" fmla="*/ 45 h 299"/>
                <a:gd name="T36" fmla="*/ 227 w 289"/>
                <a:gd name="T37" fmla="*/ 45 h 299"/>
                <a:gd name="T38" fmla="*/ 242 w 289"/>
                <a:gd name="T39" fmla="*/ 45 h 299"/>
                <a:gd name="T40" fmla="*/ 288 w 289"/>
                <a:gd name="T41" fmla="*/ 105 h 299"/>
                <a:gd name="T42" fmla="*/ 277 w 289"/>
                <a:gd name="T43" fmla="*/ 264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9"/>
                <a:gd name="T67" fmla="*/ 0 h 299"/>
                <a:gd name="T68" fmla="*/ 289 w 289"/>
                <a:gd name="T69" fmla="*/ 299 h 2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9" h="299">
                  <a:moveTo>
                    <a:pt x="277" y="264"/>
                  </a:moveTo>
                  <a:lnTo>
                    <a:pt x="259" y="288"/>
                  </a:lnTo>
                  <a:lnTo>
                    <a:pt x="242" y="298"/>
                  </a:lnTo>
                  <a:lnTo>
                    <a:pt x="216" y="274"/>
                  </a:lnTo>
                  <a:lnTo>
                    <a:pt x="155" y="288"/>
                  </a:lnTo>
                  <a:lnTo>
                    <a:pt x="122" y="238"/>
                  </a:lnTo>
                  <a:lnTo>
                    <a:pt x="122" y="253"/>
                  </a:lnTo>
                  <a:lnTo>
                    <a:pt x="105" y="229"/>
                  </a:lnTo>
                  <a:lnTo>
                    <a:pt x="61" y="204"/>
                  </a:lnTo>
                  <a:lnTo>
                    <a:pt x="7" y="129"/>
                  </a:lnTo>
                  <a:lnTo>
                    <a:pt x="50" y="45"/>
                  </a:lnTo>
                  <a:lnTo>
                    <a:pt x="0" y="10"/>
                  </a:lnTo>
                  <a:lnTo>
                    <a:pt x="87" y="0"/>
                  </a:lnTo>
                  <a:lnTo>
                    <a:pt x="155" y="10"/>
                  </a:lnTo>
                  <a:lnTo>
                    <a:pt x="166" y="0"/>
                  </a:lnTo>
                  <a:lnTo>
                    <a:pt x="173" y="26"/>
                  </a:lnTo>
                  <a:lnTo>
                    <a:pt x="209" y="26"/>
                  </a:lnTo>
                  <a:lnTo>
                    <a:pt x="216" y="45"/>
                  </a:lnTo>
                  <a:lnTo>
                    <a:pt x="227" y="45"/>
                  </a:lnTo>
                  <a:lnTo>
                    <a:pt x="242" y="45"/>
                  </a:lnTo>
                  <a:lnTo>
                    <a:pt x="288" y="105"/>
                  </a:lnTo>
                  <a:lnTo>
                    <a:pt x="277" y="26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1" name="Freeform 19">
              <a:extLst>
                <a:ext uri="{FF2B5EF4-FFF2-40B4-BE49-F238E27FC236}">
                  <a16:creationId xmlns:a16="http://schemas.microsoft.com/office/drawing/2014/main" id="{9DFD8F97-03AF-497F-BB71-E574155DA639}"/>
                </a:ext>
              </a:extLst>
            </p:cNvPr>
            <p:cNvSpPr>
              <a:spLocks/>
            </p:cNvSpPr>
            <p:nvPr/>
          </p:nvSpPr>
          <p:spPr bwMode="auto">
            <a:xfrm>
              <a:off x="4942" y="947"/>
              <a:ext cx="363" cy="314"/>
            </a:xfrm>
            <a:custGeom>
              <a:avLst/>
              <a:gdLst>
                <a:gd name="T0" fmla="*/ 312 w 363"/>
                <a:gd name="T1" fmla="*/ 193 h 314"/>
                <a:gd name="T2" fmla="*/ 331 w 363"/>
                <a:gd name="T3" fmla="*/ 193 h 314"/>
                <a:gd name="T4" fmla="*/ 312 w 363"/>
                <a:gd name="T5" fmla="*/ 204 h 314"/>
                <a:gd name="T6" fmla="*/ 331 w 363"/>
                <a:gd name="T7" fmla="*/ 204 h 314"/>
                <a:gd name="T8" fmla="*/ 337 w 363"/>
                <a:gd name="T9" fmla="*/ 213 h 314"/>
                <a:gd name="T10" fmla="*/ 331 w 363"/>
                <a:gd name="T11" fmla="*/ 238 h 314"/>
                <a:gd name="T12" fmla="*/ 344 w 363"/>
                <a:gd name="T13" fmla="*/ 264 h 314"/>
                <a:gd name="T14" fmla="*/ 331 w 363"/>
                <a:gd name="T15" fmla="*/ 277 h 314"/>
                <a:gd name="T16" fmla="*/ 312 w 363"/>
                <a:gd name="T17" fmla="*/ 264 h 314"/>
                <a:gd name="T18" fmla="*/ 312 w 363"/>
                <a:gd name="T19" fmla="*/ 277 h 314"/>
                <a:gd name="T20" fmla="*/ 331 w 363"/>
                <a:gd name="T21" fmla="*/ 277 h 314"/>
                <a:gd name="T22" fmla="*/ 362 w 363"/>
                <a:gd name="T23" fmla="*/ 313 h 314"/>
                <a:gd name="T24" fmla="*/ 294 w 363"/>
                <a:gd name="T25" fmla="*/ 287 h 314"/>
                <a:gd name="T26" fmla="*/ 233 w 363"/>
                <a:gd name="T27" fmla="*/ 204 h 314"/>
                <a:gd name="T28" fmla="*/ 208 w 363"/>
                <a:gd name="T29" fmla="*/ 193 h 314"/>
                <a:gd name="T30" fmla="*/ 190 w 363"/>
                <a:gd name="T31" fmla="*/ 204 h 314"/>
                <a:gd name="T32" fmla="*/ 208 w 363"/>
                <a:gd name="T33" fmla="*/ 179 h 314"/>
                <a:gd name="T34" fmla="*/ 190 w 363"/>
                <a:gd name="T35" fmla="*/ 179 h 314"/>
                <a:gd name="T36" fmla="*/ 173 w 363"/>
                <a:gd name="T37" fmla="*/ 144 h 314"/>
                <a:gd name="T38" fmla="*/ 165 w 363"/>
                <a:gd name="T39" fmla="*/ 144 h 314"/>
                <a:gd name="T40" fmla="*/ 165 w 363"/>
                <a:gd name="T41" fmla="*/ 128 h 314"/>
                <a:gd name="T42" fmla="*/ 147 w 363"/>
                <a:gd name="T43" fmla="*/ 128 h 314"/>
                <a:gd name="T44" fmla="*/ 119 w 363"/>
                <a:gd name="T45" fmla="*/ 94 h 314"/>
                <a:gd name="T46" fmla="*/ 104 w 363"/>
                <a:gd name="T47" fmla="*/ 94 h 314"/>
                <a:gd name="T48" fmla="*/ 104 w 363"/>
                <a:gd name="T49" fmla="*/ 83 h 314"/>
                <a:gd name="T50" fmla="*/ 69 w 363"/>
                <a:gd name="T51" fmla="*/ 70 h 314"/>
                <a:gd name="T52" fmla="*/ 26 w 363"/>
                <a:gd name="T53" fmla="*/ 23 h 314"/>
                <a:gd name="T54" fmla="*/ 0 w 363"/>
                <a:gd name="T55" fmla="*/ 0 h 314"/>
                <a:gd name="T56" fmla="*/ 129 w 363"/>
                <a:gd name="T57" fmla="*/ 0 h 314"/>
                <a:gd name="T58" fmla="*/ 227 w 363"/>
                <a:gd name="T59" fmla="*/ 94 h 314"/>
                <a:gd name="T60" fmla="*/ 227 w 363"/>
                <a:gd name="T61" fmla="*/ 119 h 314"/>
                <a:gd name="T62" fmla="*/ 251 w 363"/>
                <a:gd name="T63" fmla="*/ 153 h 314"/>
                <a:gd name="T64" fmla="*/ 269 w 363"/>
                <a:gd name="T65" fmla="*/ 168 h 314"/>
                <a:gd name="T66" fmla="*/ 287 w 363"/>
                <a:gd name="T67" fmla="*/ 153 h 314"/>
                <a:gd name="T68" fmla="*/ 312 w 363"/>
                <a:gd name="T69" fmla="*/ 179 h 314"/>
                <a:gd name="T70" fmla="*/ 312 w 363"/>
                <a:gd name="T71" fmla="*/ 193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3"/>
                <a:gd name="T109" fmla="*/ 0 h 314"/>
                <a:gd name="T110" fmla="*/ 363 w 363"/>
                <a:gd name="T111" fmla="*/ 314 h 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3" h="314">
                  <a:moveTo>
                    <a:pt x="312" y="193"/>
                  </a:moveTo>
                  <a:lnTo>
                    <a:pt x="331" y="193"/>
                  </a:lnTo>
                  <a:lnTo>
                    <a:pt x="312" y="204"/>
                  </a:lnTo>
                  <a:lnTo>
                    <a:pt x="331" y="204"/>
                  </a:lnTo>
                  <a:lnTo>
                    <a:pt x="337" y="213"/>
                  </a:lnTo>
                  <a:lnTo>
                    <a:pt x="331" y="238"/>
                  </a:lnTo>
                  <a:lnTo>
                    <a:pt x="344" y="264"/>
                  </a:lnTo>
                  <a:lnTo>
                    <a:pt x="331" y="277"/>
                  </a:lnTo>
                  <a:lnTo>
                    <a:pt x="312" y="264"/>
                  </a:lnTo>
                  <a:lnTo>
                    <a:pt x="312" y="277"/>
                  </a:lnTo>
                  <a:lnTo>
                    <a:pt x="331" y="277"/>
                  </a:lnTo>
                  <a:lnTo>
                    <a:pt x="362" y="313"/>
                  </a:lnTo>
                  <a:lnTo>
                    <a:pt x="294" y="287"/>
                  </a:lnTo>
                  <a:lnTo>
                    <a:pt x="233" y="204"/>
                  </a:lnTo>
                  <a:lnTo>
                    <a:pt x="208" y="193"/>
                  </a:lnTo>
                  <a:lnTo>
                    <a:pt x="190" y="204"/>
                  </a:lnTo>
                  <a:lnTo>
                    <a:pt x="208" y="179"/>
                  </a:lnTo>
                  <a:lnTo>
                    <a:pt x="190" y="179"/>
                  </a:lnTo>
                  <a:lnTo>
                    <a:pt x="173" y="144"/>
                  </a:lnTo>
                  <a:lnTo>
                    <a:pt x="165" y="144"/>
                  </a:lnTo>
                  <a:lnTo>
                    <a:pt x="165" y="128"/>
                  </a:lnTo>
                  <a:lnTo>
                    <a:pt x="147" y="128"/>
                  </a:lnTo>
                  <a:lnTo>
                    <a:pt x="119" y="94"/>
                  </a:lnTo>
                  <a:lnTo>
                    <a:pt x="104" y="94"/>
                  </a:lnTo>
                  <a:lnTo>
                    <a:pt x="104" y="83"/>
                  </a:lnTo>
                  <a:lnTo>
                    <a:pt x="69" y="70"/>
                  </a:lnTo>
                  <a:lnTo>
                    <a:pt x="26" y="23"/>
                  </a:lnTo>
                  <a:lnTo>
                    <a:pt x="0" y="0"/>
                  </a:lnTo>
                  <a:lnTo>
                    <a:pt x="129" y="0"/>
                  </a:lnTo>
                  <a:lnTo>
                    <a:pt x="227" y="94"/>
                  </a:lnTo>
                  <a:lnTo>
                    <a:pt x="227" y="119"/>
                  </a:lnTo>
                  <a:lnTo>
                    <a:pt x="251" y="153"/>
                  </a:lnTo>
                  <a:lnTo>
                    <a:pt x="269" y="168"/>
                  </a:lnTo>
                  <a:lnTo>
                    <a:pt x="287" y="153"/>
                  </a:lnTo>
                  <a:lnTo>
                    <a:pt x="312" y="179"/>
                  </a:lnTo>
                  <a:lnTo>
                    <a:pt x="312"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2" name="Freeform 20">
              <a:extLst>
                <a:ext uri="{FF2B5EF4-FFF2-40B4-BE49-F238E27FC236}">
                  <a16:creationId xmlns:a16="http://schemas.microsoft.com/office/drawing/2014/main" id="{B2BA64BE-9585-47BC-BCDE-3D91F56E55E3}"/>
                </a:ext>
              </a:extLst>
            </p:cNvPr>
            <p:cNvSpPr>
              <a:spLocks/>
            </p:cNvSpPr>
            <p:nvPr/>
          </p:nvSpPr>
          <p:spPr bwMode="auto">
            <a:xfrm>
              <a:off x="4931" y="2287"/>
              <a:ext cx="159" cy="240"/>
            </a:xfrm>
            <a:custGeom>
              <a:avLst/>
              <a:gdLst>
                <a:gd name="T0" fmla="*/ 11 w 159"/>
                <a:gd name="T1" fmla="*/ 214 h 240"/>
                <a:gd name="T2" fmla="*/ 72 w 159"/>
                <a:gd name="T3" fmla="*/ 94 h 240"/>
                <a:gd name="T4" fmla="*/ 86 w 159"/>
                <a:gd name="T5" fmla="*/ 94 h 240"/>
                <a:gd name="T6" fmla="*/ 97 w 159"/>
                <a:gd name="T7" fmla="*/ 70 h 240"/>
                <a:gd name="T8" fmla="*/ 97 w 159"/>
                <a:gd name="T9" fmla="*/ 85 h 240"/>
                <a:gd name="T10" fmla="*/ 158 w 159"/>
                <a:gd name="T11" fmla="*/ 0 h 240"/>
                <a:gd name="T12" fmla="*/ 36 w 159"/>
                <a:gd name="T13" fmla="*/ 179 h 240"/>
                <a:gd name="T14" fmla="*/ 11 w 159"/>
                <a:gd name="T15" fmla="*/ 239 h 240"/>
                <a:gd name="T16" fmla="*/ 0 w 159"/>
                <a:gd name="T17" fmla="*/ 214 h 240"/>
                <a:gd name="T18" fmla="*/ 11 w 159"/>
                <a:gd name="T19" fmla="*/ 214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40"/>
                <a:gd name="T32" fmla="*/ 159 w 159"/>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40">
                  <a:moveTo>
                    <a:pt x="11" y="214"/>
                  </a:moveTo>
                  <a:lnTo>
                    <a:pt x="72" y="94"/>
                  </a:lnTo>
                  <a:lnTo>
                    <a:pt x="86" y="94"/>
                  </a:lnTo>
                  <a:lnTo>
                    <a:pt x="97" y="70"/>
                  </a:lnTo>
                  <a:lnTo>
                    <a:pt x="97" y="85"/>
                  </a:lnTo>
                  <a:lnTo>
                    <a:pt x="158" y="0"/>
                  </a:lnTo>
                  <a:lnTo>
                    <a:pt x="36" y="179"/>
                  </a:lnTo>
                  <a:lnTo>
                    <a:pt x="11" y="239"/>
                  </a:lnTo>
                  <a:lnTo>
                    <a:pt x="0" y="214"/>
                  </a:lnTo>
                  <a:lnTo>
                    <a:pt x="11" y="21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3" name="Freeform 21">
              <a:extLst>
                <a:ext uri="{FF2B5EF4-FFF2-40B4-BE49-F238E27FC236}">
                  <a16:creationId xmlns:a16="http://schemas.microsoft.com/office/drawing/2014/main" id="{463D3800-D7B1-4C25-B3F8-7E9849B11786}"/>
                </a:ext>
              </a:extLst>
            </p:cNvPr>
            <p:cNvSpPr>
              <a:spLocks/>
            </p:cNvSpPr>
            <p:nvPr/>
          </p:nvSpPr>
          <p:spPr bwMode="auto">
            <a:xfrm>
              <a:off x="4609" y="2417"/>
              <a:ext cx="256" cy="65"/>
            </a:xfrm>
            <a:custGeom>
              <a:avLst/>
              <a:gdLst>
                <a:gd name="T0" fmla="*/ 168 w 256"/>
                <a:gd name="T1" fmla="*/ 15 h 65"/>
                <a:gd name="T2" fmla="*/ 194 w 256"/>
                <a:gd name="T3" fmla="*/ 15 h 65"/>
                <a:gd name="T4" fmla="*/ 212 w 256"/>
                <a:gd name="T5" fmla="*/ 0 h 65"/>
                <a:gd name="T6" fmla="*/ 255 w 256"/>
                <a:gd name="T7" fmla="*/ 25 h 65"/>
                <a:gd name="T8" fmla="*/ 151 w 256"/>
                <a:gd name="T9" fmla="*/ 25 h 65"/>
                <a:gd name="T10" fmla="*/ 61 w 256"/>
                <a:gd name="T11" fmla="*/ 49 h 65"/>
                <a:gd name="T12" fmla="*/ 0 w 256"/>
                <a:gd name="T13" fmla="*/ 64 h 65"/>
                <a:gd name="T14" fmla="*/ 0 w 256"/>
                <a:gd name="T15" fmla="*/ 49 h 65"/>
                <a:gd name="T16" fmla="*/ 168 w 256"/>
                <a:gd name="T17" fmla="*/ 15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6"/>
                <a:gd name="T28" fmla="*/ 0 h 65"/>
                <a:gd name="T29" fmla="*/ 256 w 25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6" h="65">
                  <a:moveTo>
                    <a:pt x="168" y="15"/>
                  </a:moveTo>
                  <a:lnTo>
                    <a:pt x="194" y="15"/>
                  </a:lnTo>
                  <a:lnTo>
                    <a:pt x="212" y="0"/>
                  </a:lnTo>
                  <a:lnTo>
                    <a:pt x="255" y="25"/>
                  </a:lnTo>
                  <a:lnTo>
                    <a:pt x="151" y="25"/>
                  </a:lnTo>
                  <a:lnTo>
                    <a:pt x="61" y="49"/>
                  </a:lnTo>
                  <a:lnTo>
                    <a:pt x="0" y="64"/>
                  </a:lnTo>
                  <a:lnTo>
                    <a:pt x="0" y="49"/>
                  </a:lnTo>
                  <a:lnTo>
                    <a:pt x="168" y="1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4" name="Freeform 22">
              <a:extLst>
                <a:ext uri="{FF2B5EF4-FFF2-40B4-BE49-F238E27FC236}">
                  <a16:creationId xmlns:a16="http://schemas.microsoft.com/office/drawing/2014/main" id="{DA48F786-BF1E-42A7-9C15-E642D9357F11}"/>
                </a:ext>
              </a:extLst>
            </p:cNvPr>
            <p:cNvSpPr>
              <a:spLocks/>
            </p:cNvSpPr>
            <p:nvPr/>
          </p:nvSpPr>
          <p:spPr bwMode="auto">
            <a:xfrm>
              <a:off x="4575" y="2128"/>
              <a:ext cx="541" cy="331"/>
            </a:xfrm>
            <a:custGeom>
              <a:avLst/>
              <a:gdLst>
                <a:gd name="T0" fmla="*/ 295 w 541"/>
                <a:gd name="T1" fmla="*/ 75 h 331"/>
                <a:gd name="T2" fmla="*/ 338 w 541"/>
                <a:gd name="T3" fmla="*/ 75 h 331"/>
                <a:gd name="T4" fmla="*/ 367 w 541"/>
                <a:gd name="T5" fmla="*/ 125 h 331"/>
                <a:gd name="T6" fmla="*/ 367 w 541"/>
                <a:gd name="T7" fmla="*/ 136 h 331"/>
                <a:gd name="T8" fmla="*/ 367 w 541"/>
                <a:gd name="T9" fmla="*/ 125 h 331"/>
                <a:gd name="T10" fmla="*/ 349 w 541"/>
                <a:gd name="T11" fmla="*/ 100 h 331"/>
                <a:gd name="T12" fmla="*/ 356 w 541"/>
                <a:gd name="T13" fmla="*/ 60 h 331"/>
                <a:gd name="T14" fmla="*/ 381 w 541"/>
                <a:gd name="T15" fmla="*/ 75 h 331"/>
                <a:gd name="T16" fmla="*/ 392 w 541"/>
                <a:gd name="T17" fmla="*/ 60 h 331"/>
                <a:gd name="T18" fmla="*/ 399 w 541"/>
                <a:gd name="T19" fmla="*/ 25 h 331"/>
                <a:gd name="T20" fmla="*/ 418 w 541"/>
                <a:gd name="T21" fmla="*/ 25 h 331"/>
                <a:gd name="T22" fmla="*/ 418 w 541"/>
                <a:gd name="T23" fmla="*/ 0 h 331"/>
                <a:gd name="T24" fmla="*/ 428 w 541"/>
                <a:gd name="T25" fmla="*/ 51 h 331"/>
                <a:gd name="T26" fmla="*/ 428 w 541"/>
                <a:gd name="T27" fmla="*/ 100 h 331"/>
                <a:gd name="T28" fmla="*/ 428 w 541"/>
                <a:gd name="T29" fmla="*/ 136 h 331"/>
                <a:gd name="T30" fmla="*/ 436 w 541"/>
                <a:gd name="T31" fmla="*/ 111 h 331"/>
                <a:gd name="T32" fmla="*/ 442 w 541"/>
                <a:gd name="T33" fmla="*/ 125 h 331"/>
                <a:gd name="T34" fmla="*/ 460 w 541"/>
                <a:gd name="T35" fmla="*/ 75 h 331"/>
                <a:gd name="T36" fmla="*/ 471 w 541"/>
                <a:gd name="T37" fmla="*/ 51 h 331"/>
                <a:gd name="T38" fmla="*/ 486 w 541"/>
                <a:gd name="T39" fmla="*/ 40 h 331"/>
                <a:gd name="T40" fmla="*/ 532 w 541"/>
                <a:gd name="T41" fmla="*/ 85 h 331"/>
                <a:gd name="T42" fmla="*/ 522 w 541"/>
                <a:gd name="T43" fmla="*/ 100 h 331"/>
                <a:gd name="T44" fmla="*/ 504 w 541"/>
                <a:gd name="T45" fmla="*/ 125 h 331"/>
                <a:gd name="T46" fmla="*/ 486 w 541"/>
                <a:gd name="T47" fmla="*/ 136 h 331"/>
                <a:gd name="T48" fmla="*/ 486 w 541"/>
                <a:gd name="T49" fmla="*/ 160 h 331"/>
                <a:gd name="T50" fmla="*/ 460 w 541"/>
                <a:gd name="T51" fmla="*/ 185 h 331"/>
                <a:gd name="T52" fmla="*/ 436 w 541"/>
                <a:gd name="T53" fmla="*/ 205 h 331"/>
                <a:gd name="T54" fmla="*/ 418 w 541"/>
                <a:gd name="T55" fmla="*/ 205 h 331"/>
                <a:gd name="T56" fmla="*/ 418 w 541"/>
                <a:gd name="T57" fmla="*/ 220 h 331"/>
                <a:gd name="T58" fmla="*/ 399 w 541"/>
                <a:gd name="T59" fmla="*/ 220 h 331"/>
                <a:gd name="T60" fmla="*/ 392 w 541"/>
                <a:gd name="T61" fmla="*/ 255 h 331"/>
                <a:gd name="T62" fmla="*/ 381 w 541"/>
                <a:gd name="T63" fmla="*/ 290 h 331"/>
                <a:gd name="T64" fmla="*/ 367 w 541"/>
                <a:gd name="T65" fmla="*/ 290 h 331"/>
                <a:gd name="T66" fmla="*/ 349 w 541"/>
                <a:gd name="T67" fmla="*/ 290 h 331"/>
                <a:gd name="T68" fmla="*/ 349 w 541"/>
                <a:gd name="T69" fmla="*/ 255 h 331"/>
                <a:gd name="T70" fmla="*/ 331 w 541"/>
                <a:gd name="T71" fmla="*/ 245 h 331"/>
                <a:gd name="T72" fmla="*/ 331 w 541"/>
                <a:gd name="T73" fmla="*/ 230 h 331"/>
                <a:gd name="T74" fmla="*/ 320 w 541"/>
                <a:gd name="T75" fmla="*/ 305 h 331"/>
                <a:gd name="T76" fmla="*/ 295 w 541"/>
                <a:gd name="T77" fmla="*/ 290 h 331"/>
                <a:gd name="T78" fmla="*/ 277 w 541"/>
                <a:gd name="T79" fmla="*/ 220 h 331"/>
                <a:gd name="T80" fmla="*/ 259 w 541"/>
                <a:gd name="T81" fmla="*/ 245 h 331"/>
                <a:gd name="T82" fmla="*/ 227 w 541"/>
                <a:gd name="T83" fmla="*/ 270 h 331"/>
                <a:gd name="T84" fmla="*/ 259 w 541"/>
                <a:gd name="T85" fmla="*/ 255 h 331"/>
                <a:gd name="T86" fmla="*/ 270 w 541"/>
                <a:gd name="T87" fmla="*/ 281 h 331"/>
                <a:gd name="T88" fmla="*/ 277 w 541"/>
                <a:gd name="T89" fmla="*/ 290 h 331"/>
                <a:gd name="T90" fmla="*/ 140 w 541"/>
                <a:gd name="T91" fmla="*/ 290 h 331"/>
                <a:gd name="T92" fmla="*/ 87 w 541"/>
                <a:gd name="T93" fmla="*/ 315 h 331"/>
                <a:gd name="T94" fmla="*/ 68 w 541"/>
                <a:gd name="T95" fmla="*/ 315 h 331"/>
                <a:gd name="T96" fmla="*/ 33 w 541"/>
                <a:gd name="T97" fmla="*/ 290 h 331"/>
                <a:gd name="T98" fmla="*/ 0 w 541"/>
                <a:gd name="T99" fmla="*/ 245 h 331"/>
                <a:gd name="T100" fmla="*/ 43 w 541"/>
                <a:gd name="T101" fmla="*/ 220 h 331"/>
                <a:gd name="T102" fmla="*/ 244 w 541"/>
                <a:gd name="T103" fmla="*/ 196 h 331"/>
                <a:gd name="T104" fmla="*/ 295 w 541"/>
                <a:gd name="T105" fmla="*/ 136 h 331"/>
                <a:gd name="T106" fmla="*/ 277 w 541"/>
                <a:gd name="T107" fmla="*/ 100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1"/>
                <a:gd name="T163" fmla="*/ 0 h 331"/>
                <a:gd name="T164" fmla="*/ 541 w 541"/>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1" h="331">
                  <a:moveTo>
                    <a:pt x="277" y="100"/>
                  </a:moveTo>
                  <a:lnTo>
                    <a:pt x="295" y="75"/>
                  </a:lnTo>
                  <a:lnTo>
                    <a:pt x="313" y="75"/>
                  </a:lnTo>
                  <a:lnTo>
                    <a:pt x="338" y="75"/>
                  </a:lnTo>
                  <a:lnTo>
                    <a:pt x="331" y="100"/>
                  </a:lnTo>
                  <a:lnTo>
                    <a:pt x="367" y="125"/>
                  </a:lnTo>
                  <a:lnTo>
                    <a:pt x="349" y="136"/>
                  </a:lnTo>
                  <a:lnTo>
                    <a:pt x="367" y="136"/>
                  </a:lnTo>
                  <a:lnTo>
                    <a:pt x="381" y="160"/>
                  </a:lnTo>
                  <a:lnTo>
                    <a:pt x="367" y="125"/>
                  </a:lnTo>
                  <a:lnTo>
                    <a:pt x="374" y="125"/>
                  </a:lnTo>
                  <a:lnTo>
                    <a:pt x="349" y="100"/>
                  </a:lnTo>
                  <a:lnTo>
                    <a:pt x="349" y="75"/>
                  </a:lnTo>
                  <a:lnTo>
                    <a:pt x="356" y="60"/>
                  </a:lnTo>
                  <a:lnTo>
                    <a:pt x="381" y="60"/>
                  </a:lnTo>
                  <a:lnTo>
                    <a:pt x="381" y="75"/>
                  </a:lnTo>
                  <a:lnTo>
                    <a:pt x="399" y="75"/>
                  </a:lnTo>
                  <a:lnTo>
                    <a:pt x="392" y="60"/>
                  </a:lnTo>
                  <a:lnTo>
                    <a:pt x="399" y="51"/>
                  </a:lnTo>
                  <a:lnTo>
                    <a:pt x="399" y="25"/>
                  </a:lnTo>
                  <a:lnTo>
                    <a:pt x="418" y="51"/>
                  </a:lnTo>
                  <a:lnTo>
                    <a:pt x="418" y="25"/>
                  </a:lnTo>
                  <a:lnTo>
                    <a:pt x="399" y="15"/>
                  </a:lnTo>
                  <a:lnTo>
                    <a:pt x="418" y="0"/>
                  </a:lnTo>
                  <a:lnTo>
                    <a:pt x="436" y="40"/>
                  </a:lnTo>
                  <a:lnTo>
                    <a:pt x="428" y="51"/>
                  </a:lnTo>
                  <a:lnTo>
                    <a:pt x="436" y="85"/>
                  </a:lnTo>
                  <a:lnTo>
                    <a:pt x="428" y="100"/>
                  </a:lnTo>
                  <a:lnTo>
                    <a:pt x="410" y="100"/>
                  </a:lnTo>
                  <a:lnTo>
                    <a:pt x="428" y="136"/>
                  </a:lnTo>
                  <a:lnTo>
                    <a:pt x="428" y="111"/>
                  </a:lnTo>
                  <a:lnTo>
                    <a:pt x="436" y="111"/>
                  </a:lnTo>
                  <a:lnTo>
                    <a:pt x="442" y="100"/>
                  </a:lnTo>
                  <a:lnTo>
                    <a:pt x="442" y="125"/>
                  </a:lnTo>
                  <a:lnTo>
                    <a:pt x="460" y="125"/>
                  </a:lnTo>
                  <a:lnTo>
                    <a:pt x="460" y="75"/>
                  </a:lnTo>
                  <a:lnTo>
                    <a:pt x="504" y="100"/>
                  </a:lnTo>
                  <a:lnTo>
                    <a:pt x="471" y="51"/>
                  </a:lnTo>
                  <a:lnTo>
                    <a:pt x="497" y="60"/>
                  </a:lnTo>
                  <a:lnTo>
                    <a:pt x="486" y="40"/>
                  </a:lnTo>
                  <a:lnTo>
                    <a:pt x="540" y="60"/>
                  </a:lnTo>
                  <a:lnTo>
                    <a:pt x="532" y="85"/>
                  </a:lnTo>
                  <a:lnTo>
                    <a:pt x="504" y="51"/>
                  </a:lnTo>
                  <a:lnTo>
                    <a:pt x="522" y="100"/>
                  </a:lnTo>
                  <a:lnTo>
                    <a:pt x="514" y="100"/>
                  </a:lnTo>
                  <a:lnTo>
                    <a:pt x="504" y="125"/>
                  </a:lnTo>
                  <a:lnTo>
                    <a:pt x="486" y="125"/>
                  </a:lnTo>
                  <a:lnTo>
                    <a:pt x="486" y="136"/>
                  </a:lnTo>
                  <a:lnTo>
                    <a:pt x="504" y="136"/>
                  </a:lnTo>
                  <a:lnTo>
                    <a:pt x="486" y="160"/>
                  </a:lnTo>
                  <a:lnTo>
                    <a:pt x="460" y="170"/>
                  </a:lnTo>
                  <a:lnTo>
                    <a:pt x="460" y="185"/>
                  </a:lnTo>
                  <a:lnTo>
                    <a:pt x="453" y="145"/>
                  </a:lnTo>
                  <a:lnTo>
                    <a:pt x="436" y="205"/>
                  </a:lnTo>
                  <a:lnTo>
                    <a:pt x="436" y="196"/>
                  </a:lnTo>
                  <a:lnTo>
                    <a:pt x="418" y="205"/>
                  </a:lnTo>
                  <a:lnTo>
                    <a:pt x="410" y="196"/>
                  </a:lnTo>
                  <a:lnTo>
                    <a:pt x="418" y="220"/>
                  </a:lnTo>
                  <a:lnTo>
                    <a:pt x="399" y="255"/>
                  </a:lnTo>
                  <a:lnTo>
                    <a:pt x="399" y="220"/>
                  </a:lnTo>
                  <a:lnTo>
                    <a:pt x="381" y="230"/>
                  </a:lnTo>
                  <a:lnTo>
                    <a:pt x="392" y="255"/>
                  </a:lnTo>
                  <a:lnTo>
                    <a:pt x="374" y="270"/>
                  </a:lnTo>
                  <a:lnTo>
                    <a:pt x="381" y="290"/>
                  </a:lnTo>
                  <a:lnTo>
                    <a:pt x="374" y="281"/>
                  </a:lnTo>
                  <a:lnTo>
                    <a:pt x="367" y="290"/>
                  </a:lnTo>
                  <a:lnTo>
                    <a:pt x="367" y="281"/>
                  </a:lnTo>
                  <a:lnTo>
                    <a:pt x="349" y="290"/>
                  </a:lnTo>
                  <a:lnTo>
                    <a:pt x="338" y="270"/>
                  </a:lnTo>
                  <a:lnTo>
                    <a:pt x="349" y="255"/>
                  </a:lnTo>
                  <a:lnTo>
                    <a:pt x="349" y="230"/>
                  </a:lnTo>
                  <a:lnTo>
                    <a:pt x="331" y="245"/>
                  </a:lnTo>
                  <a:lnTo>
                    <a:pt x="313" y="205"/>
                  </a:lnTo>
                  <a:lnTo>
                    <a:pt x="331" y="230"/>
                  </a:lnTo>
                  <a:lnTo>
                    <a:pt x="313" y="290"/>
                  </a:lnTo>
                  <a:lnTo>
                    <a:pt x="320" y="305"/>
                  </a:lnTo>
                  <a:lnTo>
                    <a:pt x="277" y="290"/>
                  </a:lnTo>
                  <a:lnTo>
                    <a:pt x="295" y="290"/>
                  </a:lnTo>
                  <a:lnTo>
                    <a:pt x="295" y="270"/>
                  </a:lnTo>
                  <a:lnTo>
                    <a:pt x="277" y="220"/>
                  </a:lnTo>
                  <a:lnTo>
                    <a:pt x="277" y="245"/>
                  </a:lnTo>
                  <a:lnTo>
                    <a:pt x="259" y="245"/>
                  </a:lnTo>
                  <a:lnTo>
                    <a:pt x="259" y="230"/>
                  </a:lnTo>
                  <a:lnTo>
                    <a:pt x="227" y="270"/>
                  </a:lnTo>
                  <a:lnTo>
                    <a:pt x="244" y="270"/>
                  </a:lnTo>
                  <a:lnTo>
                    <a:pt x="259" y="255"/>
                  </a:lnTo>
                  <a:lnTo>
                    <a:pt x="270" y="270"/>
                  </a:lnTo>
                  <a:lnTo>
                    <a:pt x="270" y="281"/>
                  </a:lnTo>
                  <a:lnTo>
                    <a:pt x="259" y="281"/>
                  </a:lnTo>
                  <a:lnTo>
                    <a:pt x="277" y="290"/>
                  </a:lnTo>
                  <a:lnTo>
                    <a:pt x="155" y="281"/>
                  </a:lnTo>
                  <a:lnTo>
                    <a:pt x="140" y="290"/>
                  </a:lnTo>
                  <a:lnTo>
                    <a:pt x="122" y="290"/>
                  </a:lnTo>
                  <a:lnTo>
                    <a:pt x="87" y="315"/>
                  </a:lnTo>
                  <a:lnTo>
                    <a:pt x="87" y="305"/>
                  </a:lnTo>
                  <a:lnTo>
                    <a:pt x="68" y="315"/>
                  </a:lnTo>
                  <a:lnTo>
                    <a:pt x="33" y="330"/>
                  </a:lnTo>
                  <a:lnTo>
                    <a:pt x="33" y="290"/>
                  </a:lnTo>
                  <a:lnTo>
                    <a:pt x="18" y="270"/>
                  </a:lnTo>
                  <a:lnTo>
                    <a:pt x="0" y="245"/>
                  </a:lnTo>
                  <a:lnTo>
                    <a:pt x="0" y="230"/>
                  </a:lnTo>
                  <a:lnTo>
                    <a:pt x="43" y="220"/>
                  </a:lnTo>
                  <a:lnTo>
                    <a:pt x="68" y="196"/>
                  </a:lnTo>
                  <a:lnTo>
                    <a:pt x="244" y="196"/>
                  </a:lnTo>
                  <a:lnTo>
                    <a:pt x="313" y="145"/>
                  </a:lnTo>
                  <a:lnTo>
                    <a:pt x="295" y="136"/>
                  </a:lnTo>
                  <a:lnTo>
                    <a:pt x="295" y="125"/>
                  </a:lnTo>
                  <a:lnTo>
                    <a:pt x="277" y="1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5" name="Freeform 23">
              <a:extLst>
                <a:ext uri="{FF2B5EF4-FFF2-40B4-BE49-F238E27FC236}">
                  <a16:creationId xmlns:a16="http://schemas.microsoft.com/office/drawing/2014/main" id="{C447B461-F9FC-411A-97CF-234728FB5A46}"/>
                </a:ext>
              </a:extLst>
            </p:cNvPr>
            <p:cNvSpPr>
              <a:spLocks/>
            </p:cNvSpPr>
            <p:nvPr/>
          </p:nvSpPr>
          <p:spPr bwMode="auto">
            <a:xfrm>
              <a:off x="5193" y="2128"/>
              <a:ext cx="52" cy="50"/>
            </a:xfrm>
            <a:custGeom>
              <a:avLst/>
              <a:gdLst>
                <a:gd name="T0" fmla="*/ 44 w 52"/>
                <a:gd name="T1" fmla="*/ 0 h 50"/>
                <a:gd name="T2" fmla="*/ 51 w 52"/>
                <a:gd name="T3" fmla="*/ 15 h 50"/>
                <a:gd name="T4" fmla="*/ 0 w 52"/>
                <a:gd name="T5" fmla="*/ 49 h 50"/>
                <a:gd name="T6" fmla="*/ 26 w 52"/>
                <a:gd name="T7" fmla="*/ 0 h 50"/>
                <a:gd name="T8" fmla="*/ 44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44" y="0"/>
                  </a:moveTo>
                  <a:lnTo>
                    <a:pt x="51" y="15"/>
                  </a:lnTo>
                  <a:lnTo>
                    <a:pt x="0" y="49"/>
                  </a:lnTo>
                  <a:lnTo>
                    <a:pt x="26" y="0"/>
                  </a:lnTo>
                  <a:lnTo>
                    <a:pt x="44"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6" name="Freeform 24">
              <a:extLst>
                <a:ext uri="{FF2B5EF4-FFF2-40B4-BE49-F238E27FC236}">
                  <a16:creationId xmlns:a16="http://schemas.microsoft.com/office/drawing/2014/main" id="{FE118DB4-88F3-49FD-A870-1CC0F2BAC221}"/>
                </a:ext>
              </a:extLst>
            </p:cNvPr>
            <p:cNvSpPr>
              <a:spLocks/>
            </p:cNvSpPr>
            <p:nvPr/>
          </p:nvSpPr>
          <p:spPr bwMode="auto">
            <a:xfrm>
              <a:off x="3199" y="947"/>
              <a:ext cx="235" cy="239"/>
            </a:xfrm>
            <a:custGeom>
              <a:avLst/>
              <a:gdLst>
                <a:gd name="T0" fmla="*/ 234 w 235"/>
                <a:gd name="T1" fmla="*/ 0 h 239"/>
                <a:gd name="T2" fmla="*/ 227 w 235"/>
                <a:gd name="T3" fmla="*/ 238 h 239"/>
                <a:gd name="T4" fmla="*/ 166 w 235"/>
                <a:gd name="T5" fmla="*/ 238 h 239"/>
                <a:gd name="T6" fmla="*/ 0 w 235"/>
                <a:gd name="T7" fmla="*/ 238 h 239"/>
                <a:gd name="T8" fmla="*/ 18 w 235"/>
                <a:gd name="T9" fmla="*/ 0 h 239"/>
                <a:gd name="T10" fmla="*/ 234 w 235"/>
                <a:gd name="T11" fmla="*/ 0 h 239"/>
                <a:gd name="T12" fmla="*/ 0 60000 65536"/>
                <a:gd name="T13" fmla="*/ 0 60000 65536"/>
                <a:gd name="T14" fmla="*/ 0 60000 65536"/>
                <a:gd name="T15" fmla="*/ 0 60000 65536"/>
                <a:gd name="T16" fmla="*/ 0 60000 65536"/>
                <a:gd name="T17" fmla="*/ 0 60000 65536"/>
                <a:gd name="T18" fmla="*/ 0 w 235"/>
                <a:gd name="T19" fmla="*/ 0 h 239"/>
                <a:gd name="T20" fmla="*/ 235 w 235"/>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235" h="239">
                  <a:moveTo>
                    <a:pt x="234" y="0"/>
                  </a:moveTo>
                  <a:lnTo>
                    <a:pt x="227" y="238"/>
                  </a:lnTo>
                  <a:lnTo>
                    <a:pt x="166" y="238"/>
                  </a:lnTo>
                  <a:lnTo>
                    <a:pt x="0" y="238"/>
                  </a:lnTo>
                  <a:lnTo>
                    <a:pt x="18" y="0"/>
                  </a:lnTo>
                  <a:lnTo>
                    <a:pt x="234"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7" name="Freeform 25">
              <a:extLst>
                <a:ext uri="{FF2B5EF4-FFF2-40B4-BE49-F238E27FC236}">
                  <a16:creationId xmlns:a16="http://schemas.microsoft.com/office/drawing/2014/main" id="{E09285A6-93CF-47B1-986F-E584B12206C0}"/>
                </a:ext>
              </a:extLst>
            </p:cNvPr>
            <p:cNvSpPr>
              <a:spLocks/>
            </p:cNvSpPr>
            <p:nvPr/>
          </p:nvSpPr>
          <p:spPr bwMode="auto">
            <a:xfrm>
              <a:off x="2042" y="1525"/>
              <a:ext cx="358" cy="230"/>
            </a:xfrm>
            <a:custGeom>
              <a:avLst/>
              <a:gdLst>
                <a:gd name="T0" fmla="*/ 227 w 358"/>
                <a:gd name="T1" fmla="*/ 0 h 230"/>
                <a:gd name="T2" fmla="*/ 245 w 358"/>
                <a:gd name="T3" fmla="*/ 50 h 230"/>
                <a:gd name="T4" fmla="*/ 270 w 358"/>
                <a:gd name="T5" fmla="*/ 100 h 230"/>
                <a:gd name="T6" fmla="*/ 303 w 358"/>
                <a:gd name="T7" fmla="*/ 100 h 230"/>
                <a:gd name="T8" fmla="*/ 357 w 358"/>
                <a:gd name="T9" fmla="*/ 169 h 230"/>
                <a:gd name="T10" fmla="*/ 338 w 358"/>
                <a:gd name="T11" fmla="*/ 229 h 230"/>
                <a:gd name="T12" fmla="*/ 0 w 358"/>
                <a:gd name="T13" fmla="*/ 219 h 230"/>
                <a:gd name="T14" fmla="*/ 94 w 358"/>
                <a:gd name="T15" fmla="*/ 50 h 230"/>
                <a:gd name="T16" fmla="*/ 111 w 358"/>
                <a:gd name="T17" fmla="*/ 26 h 230"/>
                <a:gd name="T18" fmla="*/ 227 w 358"/>
                <a:gd name="T19" fmla="*/ 0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8"/>
                <a:gd name="T31" fmla="*/ 0 h 230"/>
                <a:gd name="T32" fmla="*/ 358 w 358"/>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8" h="230">
                  <a:moveTo>
                    <a:pt x="227" y="0"/>
                  </a:moveTo>
                  <a:lnTo>
                    <a:pt x="245" y="50"/>
                  </a:lnTo>
                  <a:lnTo>
                    <a:pt x="270" y="100"/>
                  </a:lnTo>
                  <a:lnTo>
                    <a:pt x="303" y="100"/>
                  </a:lnTo>
                  <a:lnTo>
                    <a:pt x="357" y="169"/>
                  </a:lnTo>
                  <a:lnTo>
                    <a:pt x="338" y="229"/>
                  </a:lnTo>
                  <a:lnTo>
                    <a:pt x="0" y="219"/>
                  </a:lnTo>
                  <a:lnTo>
                    <a:pt x="94" y="50"/>
                  </a:lnTo>
                  <a:lnTo>
                    <a:pt x="111" y="26"/>
                  </a:lnTo>
                  <a:lnTo>
                    <a:pt x="227"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8" name="Freeform 26">
              <a:extLst>
                <a:ext uri="{FF2B5EF4-FFF2-40B4-BE49-F238E27FC236}">
                  <a16:creationId xmlns:a16="http://schemas.microsoft.com/office/drawing/2014/main" id="{0E1F52F5-3B79-4E4D-81C3-5A3F655B38CB}"/>
                </a:ext>
              </a:extLst>
            </p:cNvPr>
            <p:cNvSpPr>
              <a:spLocks/>
            </p:cNvSpPr>
            <p:nvPr/>
          </p:nvSpPr>
          <p:spPr bwMode="auto">
            <a:xfrm>
              <a:off x="3192" y="1490"/>
              <a:ext cx="376" cy="290"/>
            </a:xfrm>
            <a:custGeom>
              <a:avLst/>
              <a:gdLst>
                <a:gd name="T0" fmla="*/ 180 w 376"/>
                <a:gd name="T1" fmla="*/ 25 h 290"/>
                <a:gd name="T2" fmla="*/ 180 w 376"/>
                <a:gd name="T3" fmla="*/ 0 h 290"/>
                <a:gd name="T4" fmla="*/ 313 w 376"/>
                <a:gd name="T5" fmla="*/ 10 h 290"/>
                <a:gd name="T6" fmla="*/ 375 w 376"/>
                <a:gd name="T7" fmla="*/ 10 h 290"/>
                <a:gd name="T8" fmla="*/ 321 w 376"/>
                <a:gd name="T9" fmla="*/ 204 h 290"/>
                <a:gd name="T10" fmla="*/ 375 w 376"/>
                <a:gd name="T11" fmla="*/ 230 h 290"/>
                <a:gd name="T12" fmla="*/ 338 w 376"/>
                <a:gd name="T13" fmla="*/ 279 h 290"/>
                <a:gd name="T14" fmla="*/ 303 w 376"/>
                <a:gd name="T15" fmla="*/ 264 h 290"/>
                <a:gd name="T16" fmla="*/ 284 w 376"/>
                <a:gd name="T17" fmla="*/ 214 h 290"/>
                <a:gd name="T18" fmla="*/ 252 w 376"/>
                <a:gd name="T19" fmla="*/ 204 h 290"/>
                <a:gd name="T20" fmla="*/ 198 w 376"/>
                <a:gd name="T21" fmla="*/ 255 h 290"/>
                <a:gd name="T22" fmla="*/ 190 w 376"/>
                <a:gd name="T23" fmla="*/ 255 h 290"/>
                <a:gd name="T24" fmla="*/ 180 w 376"/>
                <a:gd name="T25" fmla="*/ 240 h 290"/>
                <a:gd name="T26" fmla="*/ 165 w 376"/>
                <a:gd name="T27" fmla="*/ 279 h 290"/>
                <a:gd name="T28" fmla="*/ 147 w 376"/>
                <a:gd name="T29" fmla="*/ 279 h 290"/>
                <a:gd name="T30" fmla="*/ 155 w 376"/>
                <a:gd name="T31" fmla="*/ 255 h 290"/>
                <a:gd name="T32" fmla="*/ 147 w 376"/>
                <a:gd name="T33" fmla="*/ 255 h 290"/>
                <a:gd name="T34" fmla="*/ 136 w 376"/>
                <a:gd name="T35" fmla="*/ 279 h 290"/>
                <a:gd name="T36" fmla="*/ 112 w 376"/>
                <a:gd name="T37" fmla="*/ 289 h 290"/>
                <a:gd name="T38" fmla="*/ 0 w 376"/>
                <a:gd name="T39" fmla="*/ 289 h 290"/>
                <a:gd name="T40" fmla="*/ 7 w 376"/>
                <a:gd name="T41" fmla="*/ 25 h 290"/>
                <a:gd name="T42" fmla="*/ 180 w 376"/>
                <a:gd name="T43" fmla="*/ 25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6"/>
                <a:gd name="T67" fmla="*/ 0 h 290"/>
                <a:gd name="T68" fmla="*/ 376 w 376"/>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6" h="290">
                  <a:moveTo>
                    <a:pt x="180" y="25"/>
                  </a:moveTo>
                  <a:lnTo>
                    <a:pt x="180" y="0"/>
                  </a:lnTo>
                  <a:lnTo>
                    <a:pt x="313" y="10"/>
                  </a:lnTo>
                  <a:lnTo>
                    <a:pt x="375" y="10"/>
                  </a:lnTo>
                  <a:lnTo>
                    <a:pt x="321" y="204"/>
                  </a:lnTo>
                  <a:lnTo>
                    <a:pt x="375" y="230"/>
                  </a:lnTo>
                  <a:lnTo>
                    <a:pt x="338" y="279"/>
                  </a:lnTo>
                  <a:lnTo>
                    <a:pt x="303" y="264"/>
                  </a:lnTo>
                  <a:lnTo>
                    <a:pt x="284" y="214"/>
                  </a:lnTo>
                  <a:lnTo>
                    <a:pt x="252" y="204"/>
                  </a:lnTo>
                  <a:lnTo>
                    <a:pt x="198" y="255"/>
                  </a:lnTo>
                  <a:lnTo>
                    <a:pt x="190" y="255"/>
                  </a:lnTo>
                  <a:lnTo>
                    <a:pt x="180" y="240"/>
                  </a:lnTo>
                  <a:lnTo>
                    <a:pt x="165" y="279"/>
                  </a:lnTo>
                  <a:lnTo>
                    <a:pt x="147" y="279"/>
                  </a:lnTo>
                  <a:lnTo>
                    <a:pt x="155" y="255"/>
                  </a:lnTo>
                  <a:lnTo>
                    <a:pt x="147" y="255"/>
                  </a:lnTo>
                  <a:lnTo>
                    <a:pt x="136" y="279"/>
                  </a:lnTo>
                  <a:lnTo>
                    <a:pt x="112" y="289"/>
                  </a:lnTo>
                  <a:lnTo>
                    <a:pt x="0" y="289"/>
                  </a:lnTo>
                  <a:lnTo>
                    <a:pt x="7" y="25"/>
                  </a:lnTo>
                  <a:lnTo>
                    <a:pt x="180"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9" name="Freeform 27">
              <a:extLst>
                <a:ext uri="{FF2B5EF4-FFF2-40B4-BE49-F238E27FC236}">
                  <a16:creationId xmlns:a16="http://schemas.microsoft.com/office/drawing/2014/main" id="{FCAF5C89-0D41-4D33-ADD3-ED19ED684B64}"/>
                </a:ext>
              </a:extLst>
            </p:cNvPr>
            <p:cNvSpPr>
              <a:spLocks/>
            </p:cNvSpPr>
            <p:nvPr/>
          </p:nvSpPr>
          <p:spPr bwMode="auto">
            <a:xfrm>
              <a:off x="421" y="1958"/>
              <a:ext cx="368" cy="246"/>
            </a:xfrm>
            <a:custGeom>
              <a:avLst/>
              <a:gdLst>
                <a:gd name="T0" fmla="*/ 0 w 368"/>
                <a:gd name="T1" fmla="*/ 245 h 246"/>
                <a:gd name="T2" fmla="*/ 18 w 368"/>
                <a:gd name="T3" fmla="*/ 51 h 246"/>
                <a:gd name="T4" fmla="*/ 61 w 368"/>
                <a:gd name="T5" fmla="*/ 26 h 246"/>
                <a:gd name="T6" fmla="*/ 79 w 368"/>
                <a:gd name="T7" fmla="*/ 40 h 246"/>
                <a:gd name="T8" fmla="*/ 129 w 368"/>
                <a:gd name="T9" fmla="*/ 40 h 246"/>
                <a:gd name="T10" fmla="*/ 173 w 368"/>
                <a:gd name="T11" fmla="*/ 0 h 246"/>
                <a:gd name="T12" fmla="*/ 184 w 368"/>
                <a:gd name="T13" fmla="*/ 51 h 246"/>
                <a:gd name="T14" fmla="*/ 208 w 368"/>
                <a:gd name="T15" fmla="*/ 60 h 246"/>
                <a:gd name="T16" fmla="*/ 280 w 368"/>
                <a:gd name="T17" fmla="*/ 26 h 246"/>
                <a:gd name="T18" fmla="*/ 306 w 368"/>
                <a:gd name="T19" fmla="*/ 26 h 246"/>
                <a:gd name="T20" fmla="*/ 338 w 368"/>
                <a:gd name="T21" fmla="*/ 40 h 246"/>
                <a:gd name="T22" fmla="*/ 356 w 368"/>
                <a:gd name="T23" fmla="*/ 26 h 246"/>
                <a:gd name="T24" fmla="*/ 367 w 368"/>
                <a:gd name="T25" fmla="*/ 51 h 246"/>
                <a:gd name="T26" fmla="*/ 349 w 368"/>
                <a:gd name="T27" fmla="*/ 75 h 246"/>
                <a:gd name="T28" fmla="*/ 356 w 368"/>
                <a:gd name="T29" fmla="*/ 75 h 246"/>
                <a:gd name="T30" fmla="*/ 338 w 368"/>
                <a:gd name="T31" fmla="*/ 109 h 246"/>
                <a:gd name="T32" fmla="*/ 270 w 368"/>
                <a:gd name="T33" fmla="*/ 126 h 246"/>
                <a:gd name="T34" fmla="*/ 245 w 368"/>
                <a:gd name="T35" fmla="*/ 170 h 246"/>
                <a:gd name="T36" fmla="*/ 208 w 368"/>
                <a:gd name="T37" fmla="*/ 194 h 246"/>
                <a:gd name="T38" fmla="*/ 220 w 368"/>
                <a:gd name="T39" fmla="*/ 220 h 246"/>
                <a:gd name="T40" fmla="*/ 184 w 368"/>
                <a:gd name="T41" fmla="*/ 245 h 246"/>
                <a:gd name="T42" fmla="*/ 0 w 368"/>
                <a:gd name="T43" fmla="*/ 245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8"/>
                <a:gd name="T67" fmla="*/ 0 h 246"/>
                <a:gd name="T68" fmla="*/ 368 w 368"/>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8" h="246">
                  <a:moveTo>
                    <a:pt x="0" y="245"/>
                  </a:moveTo>
                  <a:lnTo>
                    <a:pt x="18" y="51"/>
                  </a:lnTo>
                  <a:lnTo>
                    <a:pt x="61" y="26"/>
                  </a:lnTo>
                  <a:lnTo>
                    <a:pt x="79" y="40"/>
                  </a:lnTo>
                  <a:lnTo>
                    <a:pt x="129" y="40"/>
                  </a:lnTo>
                  <a:lnTo>
                    <a:pt x="173" y="0"/>
                  </a:lnTo>
                  <a:lnTo>
                    <a:pt x="184" y="51"/>
                  </a:lnTo>
                  <a:lnTo>
                    <a:pt x="208" y="60"/>
                  </a:lnTo>
                  <a:lnTo>
                    <a:pt x="280" y="26"/>
                  </a:lnTo>
                  <a:lnTo>
                    <a:pt x="306" y="26"/>
                  </a:lnTo>
                  <a:lnTo>
                    <a:pt x="338" y="40"/>
                  </a:lnTo>
                  <a:lnTo>
                    <a:pt x="356" y="26"/>
                  </a:lnTo>
                  <a:lnTo>
                    <a:pt x="367" y="51"/>
                  </a:lnTo>
                  <a:lnTo>
                    <a:pt x="349" y="75"/>
                  </a:lnTo>
                  <a:lnTo>
                    <a:pt x="356" y="75"/>
                  </a:lnTo>
                  <a:lnTo>
                    <a:pt x="338" y="109"/>
                  </a:lnTo>
                  <a:lnTo>
                    <a:pt x="270" y="126"/>
                  </a:lnTo>
                  <a:lnTo>
                    <a:pt x="245" y="170"/>
                  </a:lnTo>
                  <a:lnTo>
                    <a:pt x="208" y="194"/>
                  </a:lnTo>
                  <a:lnTo>
                    <a:pt x="220" y="220"/>
                  </a:lnTo>
                  <a:lnTo>
                    <a:pt x="184" y="245"/>
                  </a:lnTo>
                  <a:lnTo>
                    <a:pt x="0" y="2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0" name="Freeform 28">
              <a:extLst>
                <a:ext uri="{FF2B5EF4-FFF2-40B4-BE49-F238E27FC236}">
                  <a16:creationId xmlns:a16="http://schemas.microsoft.com/office/drawing/2014/main" id="{1C8F43AB-CE6E-4C4A-A9C4-14952EF092AB}"/>
                </a:ext>
              </a:extLst>
            </p:cNvPr>
            <p:cNvSpPr>
              <a:spLocks/>
            </p:cNvSpPr>
            <p:nvPr/>
          </p:nvSpPr>
          <p:spPr bwMode="auto">
            <a:xfrm>
              <a:off x="4835" y="1115"/>
              <a:ext cx="177" cy="266"/>
            </a:xfrm>
            <a:custGeom>
              <a:avLst/>
              <a:gdLst>
                <a:gd name="T0" fmla="*/ 150 w 177"/>
                <a:gd name="T1" fmla="*/ 254 h 266"/>
                <a:gd name="T2" fmla="*/ 122 w 177"/>
                <a:gd name="T3" fmla="*/ 265 h 266"/>
                <a:gd name="T4" fmla="*/ 79 w 177"/>
                <a:gd name="T5" fmla="*/ 265 h 266"/>
                <a:gd name="T6" fmla="*/ 72 w 177"/>
                <a:gd name="T7" fmla="*/ 229 h 266"/>
                <a:gd name="T8" fmla="*/ 47 w 177"/>
                <a:gd name="T9" fmla="*/ 214 h 266"/>
                <a:gd name="T10" fmla="*/ 61 w 177"/>
                <a:gd name="T11" fmla="*/ 239 h 266"/>
                <a:gd name="T12" fmla="*/ 54 w 177"/>
                <a:gd name="T13" fmla="*/ 239 h 266"/>
                <a:gd name="T14" fmla="*/ 29 w 177"/>
                <a:gd name="T15" fmla="*/ 239 h 266"/>
                <a:gd name="T16" fmla="*/ 0 w 177"/>
                <a:gd name="T17" fmla="*/ 145 h 266"/>
                <a:gd name="T18" fmla="*/ 0 w 177"/>
                <a:gd name="T19" fmla="*/ 96 h 266"/>
                <a:gd name="T20" fmla="*/ 35 w 177"/>
                <a:gd name="T21" fmla="*/ 60 h 266"/>
                <a:gd name="T22" fmla="*/ 18 w 177"/>
                <a:gd name="T23" fmla="*/ 25 h 266"/>
                <a:gd name="T24" fmla="*/ 54 w 177"/>
                <a:gd name="T25" fmla="*/ 11 h 266"/>
                <a:gd name="T26" fmla="*/ 72 w 177"/>
                <a:gd name="T27" fmla="*/ 11 h 266"/>
                <a:gd name="T28" fmla="*/ 89 w 177"/>
                <a:gd name="T29" fmla="*/ 0 h 266"/>
                <a:gd name="T30" fmla="*/ 79 w 177"/>
                <a:gd name="T31" fmla="*/ 70 h 266"/>
                <a:gd name="T32" fmla="*/ 89 w 177"/>
                <a:gd name="T33" fmla="*/ 195 h 266"/>
                <a:gd name="T34" fmla="*/ 122 w 177"/>
                <a:gd name="T35" fmla="*/ 205 h 266"/>
                <a:gd name="T36" fmla="*/ 140 w 177"/>
                <a:gd name="T37" fmla="*/ 195 h 266"/>
                <a:gd name="T38" fmla="*/ 176 w 177"/>
                <a:gd name="T39" fmla="*/ 214 h 266"/>
                <a:gd name="T40" fmla="*/ 150 w 177"/>
                <a:gd name="T41" fmla="*/ 254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7"/>
                <a:gd name="T64" fmla="*/ 0 h 266"/>
                <a:gd name="T65" fmla="*/ 177 w 177"/>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7" h="266">
                  <a:moveTo>
                    <a:pt x="150" y="254"/>
                  </a:moveTo>
                  <a:lnTo>
                    <a:pt x="122" y="265"/>
                  </a:lnTo>
                  <a:lnTo>
                    <a:pt x="79" y="265"/>
                  </a:lnTo>
                  <a:lnTo>
                    <a:pt x="72" y="229"/>
                  </a:lnTo>
                  <a:lnTo>
                    <a:pt x="47" y="214"/>
                  </a:lnTo>
                  <a:lnTo>
                    <a:pt x="61" y="239"/>
                  </a:lnTo>
                  <a:lnTo>
                    <a:pt x="54" y="239"/>
                  </a:lnTo>
                  <a:lnTo>
                    <a:pt x="29" y="239"/>
                  </a:lnTo>
                  <a:lnTo>
                    <a:pt x="0" y="145"/>
                  </a:lnTo>
                  <a:lnTo>
                    <a:pt x="0" y="96"/>
                  </a:lnTo>
                  <a:lnTo>
                    <a:pt x="35" y="60"/>
                  </a:lnTo>
                  <a:lnTo>
                    <a:pt x="18" y="25"/>
                  </a:lnTo>
                  <a:lnTo>
                    <a:pt x="54" y="11"/>
                  </a:lnTo>
                  <a:lnTo>
                    <a:pt x="72" y="11"/>
                  </a:lnTo>
                  <a:lnTo>
                    <a:pt x="89" y="0"/>
                  </a:lnTo>
                  <a:lnTo>
                    <a:pt x="79" y="70"/>
                  </a:lnTo>
                  <a:lnTo>
                    <a:pt x="89" y="195"/>
                  </a:lnTo>
                  <a:lnTo>
                    <a:pt x="122" y="205"/>
                  </a:lnTo>
                  <a:lnTo>
                    <a:pt x="140" y="195"/>
                  </a:lnTo>
                  <a:lnTo>
                    <a:pt x="176" y="214"/>
                  </a:lnTo>
                  <a:lnTo>
                    <a:pt x="150"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1" name="Freeform 29">
              <a:extLst>
                <a:ext uri="{FF2B5EF4-FFF2-40B4-BE49-F238E27FC236}">
                  <a16:creationId xmlns:a16="http://schemas.microsoft.com/office/drawing/2014/main" id="{DEC4AB85-4C76-445F-93D3-1E8E098B14DA}"/>
                </a:ext>
              </a:extLst>
            </p:cNvPr>
            <p:cNvSpPr>
              <a:spLocks/>
            </p:cNvSpPr>
            <p:nvPr/>
          </p:nvSpPr>
          <p:spPr bwMode="auto">
            <a:xfrm>
              <a:off x="603" y="2067"/>
              <a:ext cx="306" cy="137"/>
            </a:xfrm>
            <a:custGeom>
              <a:avLst/>
              <a:gdLst>
                <a:gd name="T0" fmla="*/ 0 w 306"/>
                <a:gd name="T1" fmla="*/ 136 h 137"/>
                <a:gd name="T2" fmla="*/ 36 w 306"/>
                <a:gd name="T3" fmla="*/ 111 h 137"/>
                <a:gd name="T4" fmla="*/ 25 w 306"/>
                <a:gd name="T5" fmla="*/ 85 h 137"/>
                <a:gd name="T6" fmla="*/ 61 w 306"/>
                <a:gd name="T7" fmla="*/ 60 h 137"/>
                <a:gd name="T8" fmla="*/ 87 w 306"/>
                <a:gd name="T9" fmla="*/ 16 h 137"/>
                <a:gd name="T10" fmla="*/ 154 w 306"/>
                <a:gd name="T11" fmla="*/ 0 h 137"/>
                <a:gd name="T12" fmla="*/ 165 w 306"/>
                <a:gd name="T13" fmla="*/ 16 h 137"/>
                <a:gd name="T14" fmla="*/ 209 w 306"/>
                <a:gd name="T15" fmla="*/ 0 h 137"/>
                <a:gd name="T16" fmla="*/ 276 w 306"/>
                <a:gd name="T17" fmla="*/ 121 h 137"/>
                <a:gd name="T18" fmla="*/ 305 w 306"/>
                <a:gd name="T19" fmla="*/ 136 h 137"/>
                <a:gd name="T20" fmla="*/ 0 w 306"/>
                <a:gd name="T21" fmla="*/ 136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
                <a:gd name="T34" fmla="*/ 0 h 137"/>
                <a:gd name="T35" fmla="*/ 306 w 30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 h="137">
                  <a:moveTo>
                    <a:pt x="0" y="136"/>
                  </a:moveTo>
                  <a:lnTo>
                    <a:pt x="36" y="111"/>
                  </a:lnTo>
                  <a:lnTo>
                    <a:pt x="25" y="85"/>
                  </a:lnTo>
                  <a:lnTo>
                    <a:pt x="61" y="60"/>
                  </a:lnTo>
                  <a:lnTo>
                    <a:pt x="87" y="16"/>
                  </a:lnTo>
                  <a:lnTo>
                    <a:pt x="154" y="0"/>
                  </a:lnTo>
                  <a:lnTo>
                    <a:pt x="165" y="16"/>
                  </a:lnTo>
                  <a:lnTo>
                    <a:pt x="209" y="0"/>
                  </a:lnTo>
                  <a:lnTo>
                    <a:pt x="276" y="121"/>
                  </a:lnTo>
                  <a:lnTo>
                    <a:pt x="305" y="136"/>
                  </a:lnTo>
                  <a:lnTo>
                    <a:pt x="0" y="13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2" name="Freeform 30">
              <a:extLst>
                <a:ext uri="{FF2B5EF4-FFF2-40B4-BE49-F238E27FC236}">
                  <a16:creationId xmlns:a16="http://schemas.microsoft.com/office/drawing/2014/main" id="{509A6D95-9E4A-4B7C-B254-FC68983C12D3}"/>
                </a:ext>
              </a:extLst>
            </p:cNvPr>
            <p:cNvSpPr>
              <a:spLocks/>
            </p:cNvSpPr>
            <p:nvPr/>
          </p:nvSpPr>
          <p:spPr bwMode="auto">
            <a:xfrm>
              <a:off x="1909" y="1729"/>
              <a:ext cx="256" cy="329"/>
            </a:xfrm>
            <a:custGeom>
              <a:avLst/>
              <a:gdLst>
                <a:gd name="T0" fmla="*/ 0 w 256"/>
                <a:gd name="T1" fmla="*/ 313 h 329"/>
                <a:gd name="T2" fmla="*/ 35 w 256"/>
                <a:gd name="T3" fmla="*/ 185 h 329"/>
                <a:gd name="T4" fmla="*/ 35 w 256"/>
                <a:gd name="T5" fmla="*/ 0 h 329"/>
                <a:gd name="T6" fmla="*/ 72 w 256"/>
                <a:gd name="T7" fmla="*/ 15 h 329"/>
                <a:gd name="T8" fmla="*/ 96 w 256"/>
                <a:gd name="T9" fmla="*/ 0 h 329"/>
                <a:gd name="T10" fmla="*/ 104 w 256"/>
                <a:gd name="T11" fmla="*/ 15 h 329"/>
                <a:gd name="T12" fmla="*/ 133 w 256"/>
                <a:gd name="T13" fmla="*/ 15 h 329"/>
                <a:gd name="T14" fmla="*/ 151 w 256"/>
                <a:gd name="T15" fmla="*/ 15 h 329"/>
                <a:gd name="T16" fmla="*/ 176 w 256"/>
                <a:gd name="T17" fmla="*/ 134 h 329"/>
                <a:gd name="T18" fmla="*/ 209 w 256"/>
                <a:gd name="T19" fmla="*/ 185 h 329"/>
                <a:gd name="T20" fmla="*/ 237 w 256"/>
                <a:gd name="T21" fmla="*/ 194 h 329"/>
                <a:gd name="T22" fmla="*/ 237 w 256"/>
                <a:gd name="T23" fmla="*/ 228 h 329"/>
                <a:gd name="T24" fmla="*/ 255 w 256"/>
                <a:gd name="T25" fmla="*/ 254 h 329"/>
                <a:gd name="T26" fmla="*/ 255 w 256"/>
                <a:gd name="T27" fmla="*/ 328 h 329"/>
                <a:gd name="T28" fmla="*/ 0 w 256"/>
                <a:gd name="T29" fmla="*/ 313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6"/>
                <a:gd name="T46" fmla="*/ 0 h 329"/>
                <a:gd name="T47" fmla="*/ 256 w 256"/>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6" h="329">
                  <a:moveTo>
                    <a:pt x="0" y="313"/>
                  </a:moveTo>
                  <a:lnTo>
                    <a:pt x="35" y="185"/>
                  </a:lnTo>
                  <a:lnTo>
                    <a:pt x="35" y="0"/>
                  </a:lnTo>
                  <a:lnTo>
                    <a:pt x="72" y="15"/>
                  </a:lnTo>
                  <a:lnTo>
                    <a:pt x="96" y="0"/>
                  </a:lnTo>
                  <a:lnTo>
                    <a:pt x="104" y="15"/>
                  </a:lnTo>
                  <a:lnTo>
                    <a:pt x="133" y="15"/>
                  </a:lnTo>
                  <a:lnTo>
                    <a:pt x="151" y="15"/>
                  </a:lnTo>
                  <a:lnTo>
                    <a:pt x="176" y="134"/>
                  </a:lnTo>
                  <a:lnTo>
                    <a:pt x="209" y="185"/>
                  </a:lnTo>
                  <a:lnTo>
                    <a:pt x="237" y="194"/>
                  </a:lnTo>
                  <a:lnTo>
                    <a:pt x="237" y="228"/>
                  </a:lnTo>
                  <a:lnTo>
                    <a:pt x="255" y="254"/>
                  </a:lnTo>
                  <a:lnTo>
                    <a:pt x="255" y="328"/>
                  </a:lnTo>
                  <a:lnTo>
                    <a:pt x="0" y="31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3" name="Freeform 31">
              <a:extLst>
                <a:ext uri="{FF2B5EF4-FFF2-40B4-BE49-F238E27FC236}">
                  <a16:creationId xmlns:a16="http://schemas.microsoft.com/office/drawing/2014/main" id="{EEED6279-5EAB-4F58-9DF9-DF42785D45EF}"/>
                </a:ext>
              </a:extLst>
            </p:cNvPr>
            <p:cNvSpPr>
              <a:spLocks/>
            </p:cNvSpPr>
            <p:nvPr/>
          </p:nvSpPr>
          <p:spPr bwMode="auto">
            <a:xfrm>
              <a:off x="3470" y="2612"/>
              <a:ext cx="533" cy="434"/>
            </a:xfrm>
            <a:custGeom>
              <a:avLst/>
              <a:gdLst>
                <a:gd name="T0" fmla="*/ 0 w 533"/>
                <a:gd name="T1" fmla="*/ 143 h 434"/>
                <a:gd name="T2" fmla="*/ 26 w 533"/>
                <a:gd name="T3" fmla="*/ 119 h 434"/>
                <a:gd name="T4" fmla="*/ 43 w 533"/>
                <a:gd name="T5" fmla="*/ 75 h 434"/>
                <a:gd name="T6" fmla="*/ 61 w 533"/>
                <a:gd name="T7" fmla="*/ 75 h 434"/>
                <a:gd name="T8" fmla="*/ 68 w 533"/>
                <a:gd name="T9" fmla="*/ 25 h 434"/>
                <a:gd name="T10" fmla="*/ 97 w 533"/>
                <a:gd name="T11" fmla="*/ 25 h 434"/>
                <a:gd name="T12" fmla="*/ 115 w 533"/>
                <a:gd name="T13" fmla="*/ 0 h 434"/>
                <a:gd name="T14" fmla="*/ 148 w 533"/>
                <a:gd name="T15" fmla="*/ 15 h 434"/>
                <a:gd name="T16" fmla="*/ 233 w 533"/>
                <a:gd name="T17" fmla="*/ 15 h 434"/>
                <a:gd name="T18" fmla="*/ 244 w 533"/>
                <a:gd name="T19" fmla="*/ 25 h 434"/>
                <a:gd name="T20" fmla="*/ 252 w 533"/>
                <a:gd name="T21" fmla="*/ 25 h 434"/>
                <a:gd name="T22" fmla="*/ 262 w 533"/>
                <a:gd name="T23" fmla="*/ 25 h 434"/>
                <a:gd name="T24" fmla="*/ 280 w 533"/>
                <a:gd name="T25" fmla="*/ 49 h 434"/>
                <a:gd name="T26" fmla="*/ 366 w 533"/>
                <a:gd name="T27" fmla="*/ 85 h 434"/>
                <a:gd name="T28" fmla="*/ 428 w 533"/>
                <a:gd name="T29" fmla="*/ 100 h 434"/>
                <a:gd name="T30" fmla="*/ 478 w 533"/>
                <a:gd name="T31" fmla="*/ 75 h 434"/>
                <a:gd name="T32" fmla="*/ 506 w 533"/>
                <a:gd name="T33" fmla="*/ 100 h 434"/>
                <a:gd name="T34" fmla="*/ 532 w 533"/>
                <a:gd name="T35" fmla="*/ 100 h 434"/>
                <a:gd name="T36" fmla="*/ 478 w 533"/>
                <a:gd name="T37" fmla="*/ 219 h 434"/>
                <a:gd name="T38" fmla="*/ 409 w 533"/>
                <a:gd name="T39" fmla="*/ 219 h 434"/>
                <a:gd name="T40" fmla="*/ 374 w 533"/>
                <a:gd name="T41" fmla="*/ 269 h 434"/>
                <a:gd name="T42" fmla="*/ 330 w 533"/>
                <a:gd name="T43" fmla="*/ 254 h 434"/>
                <a:gd name="T44" fmla="*/ 305 w 533"/>
                <a:gd name="T45" fmla="*/ 269 h 434"/>
                <a:gd name="T46" fmla="*/ 305 w 533"/>
                <a:gd name="T47" fmla="*/ 339 h 434"/>
                <a:gd name="T48" fmla="*/ 287 w 533"/>
                <a:gd name="T49" fmla="*/ 363 h 434"/>
                <a:gd name="T50" fmla="*/ 252 w 533"/>
                <a:gd name="T51" fmla="*/ 373 h 434"/>
                <a:gd name="T52" fmla="*/ 262 w 533"/>
                <a:gd name="T53" fmla="*/ 413 h 434"/>
                <a:gd name="T54" fmla="*/ 244 w 533"/>
                <a:gd name="T55" fmla="*/ 433 h 434"/>
                <a:gd name="T56" fmla="*/ 0 w 533"/>
                <a:gd name="T57" fmla="*/ 143 h 4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3"/>
                <a:gd name="T88" fmla="*/ 0 h 434"/>
                <a:gd name="T89" fmla="*/ 533 w 533"/>
                <a:gd name="T90" fmla="*/ 434 h 4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3" h="434">
                  <a:moveTo>
                    <a:pt x="0" y="143"/>
                  </a:moveTo>
                  <a:lnTo>
                    <a:pt x="26" y="119"/>
                  </a:lnTo>
                  <a:lnTo>
                    <a:pt x="43" y="75"/>
                  </a:lnTo>
                  <a:lnTo>
                    <a:pt x="61" y="75"/>
                  </a:lnTo>
                  <a:lnTo>
                    <a:pt x="68" y="25"/>
                  </a:lnTo>
                  <a:lnTo>
                    <a:pt x="97" y="25"/>
                  </a:lnTo>
                  <a:lnTo>
                    <a:pt x="115" y="0"/>
                  </a:lnTo>
                  <a:lnTo>
                    <a:pt x="148" y="15"/>
                  </a:lnTo>
                  <a:lnTo>
                    <a:pt x="233" y="15"/>
                  </a:lnTo>
                  <a:lnTo>
                    <a:pt x="244" y="25"/>
                  </a:lnTo>
                  <a:lnTo>
                    <a:pt x="252" y="25"/>
                  </a:lnTo>
                  <a:lnTo>
                    <a:pt x="262" y="25"/>
                  </a:lnTo>
                  <a:lnTo>
                    <a:pt x="280" y="49"/>
                  </a:lnTo>
                  <a:lnTo>
                    <a:pt x="366" y="85"/>
                  </a:lnTo>
                  <a:lnTo>
                    <a:pt x="428" y="100"/>
                  </a:lnTo>
                  <a:lnTo>
                    <a:pt x="478" y="75"/>
                  </a:lnTo>
                  <a:lnTo>
                    <a:pt x="506" y="100"/>
                  </a:lnTo>
                  <a:lnTo>
                    <a:pt x="532" y="100"/>
                  </a:lnTo>
                  <a:lnTo>
                    <a:pt x="478" y="219"/>
                  </a:lnTo>
                  <a:lnTo>
                    <a:pt x="409" y="219"/>
                  </a:lnTo>
                  <a:lnTo>
                    <a:pt x="374" y="269"/>
                  </a:lnTo>
                  <a:lnTo>
                    <a:pt x="330" y="254"/>
                  </a:lnTo>
                  <a:lnTo>
                    <a:pt x="305" y="269"/>
                  </a:lnTo>
                  <a:lnTo>
                    <a:pt x="305" y="339"/>
                  </a:lnTo>
                  <a:lnTo>
                    <a:pt x="287" y="363"/>
                  </a:lnTo>
                  <a:lnTo>
                    <a:pt x="252" y="373"/>
                  </a:lnTo>
                  <a:lnTo>
                    <a:pt x="262" y="413"/>
                  </a:lnTo>
                  <a:lnTo>
                    <a:pt x="244" y="433"/>
                  </a:lnTo>
                  <a:lnTo>
                    <a:pt x="0"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4" name="Freeform 32">
              <a:extLst>
                <a:ext uri="{FF2B5EF4-FFF2-40B4-BE49-F238E27FC236}">
                  <a16:creationId xmlns:a16="http://schemas.microsoft.com/office/drawing/2014/main" id="{BA86CA79-9C2D-49C5-9B49-A682A1B8DB25}"/>
                </a:ext>
              </a:extLst>
            </p:cNvPr>
            <p:cNvSpPr>
              <a:spLocks/>
            </p:cNvSpPr>
            <p:nvPr/>
          </p:nvSpPr>
          <p:spPr bwMode="auto">
            <a:xfrm>
              <a:off x="4400" y="1864"/>
              <a:ext cx="489" cy="460"/>
            </a:xfrm>
            <a:custGeom>
              <a:avLst/>
              <a:gdLst>
                <a:gd name="T0" fmla="*/ 287 w 489"/>
                <a:gd name="T1" fmla="*/ 279 h 460"/>
                <a:gd name="T2" fmla="*/ 244 w 489"/>
                <a:gd name="T3" fmla="*/ 220 h 460"/>
                <a:gd name="T4" fmla="*/ 237 w 489"/>
                <a:gd name="T5" fmla="*/ 204 h 460"/>
                <a:gd name="T6" fmla="*/ 226 w 489"/>
                <a:gd name="T7" fmla="*/ 220 h 460"/>
                <a:gd name="T8" fmla="*/ 280 w 489"/>
                <a:gd name="T9" fmla="*/ 324 h 460"/>
                <a:gd name="T10" fmla="*/ 323 w 489"/>
                <a:gd name="T11" fmla="*/ 363 h 460"/>
                <a:gd name="T12" fmla="*/ 323 w 489"/>
                <a:gd name="T13" fmla="*/ 388 h 460"/>
                <a:gd name="T14" fmla="*/ 330 w 489"/>
                <a:gd name="T15" fmla="*/ 363 h 460"/>
                <a:gd name="T16" fmla="*/ 358 w 489"/>
                <a:gd name="T17" fmla="*/ 388 h 460"/>
                <a:gd name="T18" fmla="*/ 383 w 489"/>
                <a:gd name="T19" fmla="*/ 374 h 460"/>
                <a:gd name="T20" fmla="*/ 408 w 489"/>
                <a:gd name="T21" fmla="*/ 388 h 460"/>
                <a:gd name="T22" fmla="*/ 402 w 489"/>
                <a:gd name="T23" fmla="*/ 408 h 460"/>
                <a:gd name="T24" fmla="*/ 445 w 489"/>
                <a:gd name="T25" fmla="*/ 363 h 460"/>
                <a:gd name="T26" fmla="*/ 469 w 489"/>
                <a:gd name="T27" fmla="*/ 388 h 460"/>
                <a:gd name="T28" fmla="*/ 469 w 489"/>
                <a:gd name="T29" fmla="*/ 399 h 460"/>
                <a:gd name="T30" fmla="*/ 488 w 489"/>
                <a:gd name="T31" fmla="*/ 408 h 460"/>
                <a:gd name="T32" fmla="*/ 419 w 489"/>
                <a:gd name="T33" fmla="*/ 459 h 460"/>
                <a:gd name="T34" fmla="*/ 244 w 489"/>
                <a:gd name="T35" fmla="*/ 459 h 460"/>
                <a:gd name="T36" fmla="*/ 208 w 489"/>
                <a:gd name="T37" fmla="*/ 459 h 460"/>
                <a:gd name="T38" fmla="*/ 208 w 489"/>
                <a:gd name="T39" fmla="*/ 264 h 460"/>
                <a:gd name="T40" fmla="*/ 200 w 489"/>
                <a:gd name="T41" fmla="*/ 264 h 460"/>
                <a:gd name="T42" fmla="*/ 193 w 489"/>
                <a:gd name="T43" fmla="*/ 288 h 460"/>
                <a:gd name="T44" fmla="*/ 165 w 489"/>
                <a:gd name="T45" fmla="*/ 279 h 460"/>
                <a:gd name="T46" fmla="*/ 158 w 489"/>
                <a:gd name="T47" fmla="*/ 264 h 460"/>
                <a:gd name="T48" fmla="*/ 43 w 489"/>
                <a:gd name="T49" fmla="*/ 194 h 460"/>
                <a:gd name="T50" fmla="*/ 0 w 489"/>
                <a:gd name="T51" fmla="*/ 145 h 460"/>
                <a:gd name="T52" fmla="*/ 35 w 489"/>
                <a:gd name="T53" fmla="*/ 120 h 460"/>
                <a:gd name="T54" fmla="*/ 18 w 489"/>
                <a:gd name="T55" fmla="*/ 94 h 460"/>
                <a:gd name="T56" fmla="*/ 18 w 489"/>
                <a:gd name="T57" fmla="*/ 75 h 460"/>
                <a:gd name="T58" fmla="*/ 53 w 489"/>
                <a:gd name="T59" fmla="*/ 51 h 460"/>
                <a:gd name="T60" fmla="*/ 72 w 489"/>
                <a:gd name="T61" fmla="*/ 60 h 460"/>
                <a:gd name="T62" fmla="*/ 104 w 489"/>
                <a:gd name="T63" fmla="*/ 25 h 460"/>
                <a:gd name="T64" fmla="*/ 122 w 489"/>
                <a:gd name="T65" fmla="*/ 51 h 460"/>
                <a:gd name="T66" fmla="*/ 139 w 489"/>
                <a:gd name="T67" fmla="*/ 34 h 460"/>
                <a:gd name="T68" fmla="*/ 139 w 489"/>
                <a:gd name="T69" fmla="*/ 25 h 460"/>
                <a:gd name="T70" fmla="*/ 158 w 489"/>
                <a:gd name="T71" fmla="*/ 0 h 460"/>
                <a:gd name="T72" fmla="*/ 183 w 489"/>
                <a:gd name="T73" fmla="*/ 11 h 460"/>
                <a:gd name="T74" fmla="*/ 269 w 489"/>
                <a:gd name="T75" fmla="*/ 75 h 460"/>
                <a:gd name="T76" fmla="*/ 330 w 489"/>
                <a:gd name="T77" fmla="*/ 120 h 460"/>
                <a:gd name="T78" fmla="*/ 304 w 489"/>
                <a:gd name="T79" fmla="*/ 145 h 460"/>
                <a:gd name="T80" fmla="*/ 280 w 489"/>
                <a:gd name="T81" fmla="*/ 204 h 460"/>
                <a:gd name="T82" fmla="*/ 315 w 489"/>
                <a:gd name="T83" fmla="*/ 239 h 460"/>
                <a:gd name="T84" fmla="*/ 315 w 489"/>
                <a:gd name="T85" fmla="*/ 264 h 460"/>
                <a:gd name="T86" fmla="*/ 287 w 489"/>
                <a:gd name="T87" fmla="*/ 279 h 4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9"/>
                <a:gd name="T133" fmla="*/ 0 h 460"/>
                <a:gd name="T134" fmla="*/ 489 w 489"/>
                <a:gd name="T135" fmla="*/ 460 h 4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9" h="460">
                  <a:moveTo>
                    <a:pt x="287" y="279"/>
                  </a:moveTo>
                  <a:lnTo>
                    <a:pt x="244" y="220"/>
                  </a:lnTo>
                  <a:lnTo>
                    <a:pt x="237" y="204"/>
                  </a:lnTo>
                  <a:lnTo>
                    <a:pt x="226" y="220"/>
                  </a:lnTo>
                  <a:lnTo>
                    <a:pt x="280" y="324"/>
                  </a:lnTo>
                  <a:lnTo>
                    <a:pt x="323" y="363"/>
                  </a:lnTo>
                  <a:lnTo>
                    <a:pt x="323" y="388"/>
                  </a:lnTo>
                  <a:lnTo>
                    <a:pt x="330" y="363"/>
                  </a:lnTo>
                  <a:lnTo>
                    <a:pt x="358" y="388"/>
                  </a:lnTo>
                  <a:lnTo>
                    <a:pt x="383" y="374"/>
                  </a:lnTo>
                  <a:lnTo>
                    <a:pt x="408" y="388"/>
                  </a:lnTo>
                  <a:lnTo>
                    <a:pt x="402" y="408"/>
                  </a:lnTo>
                  <a:lnTo>
                    <a:pt x="445" y="363"/>
                  </a:lnTo>
                  <a:lnTo>
                    <a:pt x="469" y="388"/>
                  </a:lnTo>
                  <a:lnTo>
                    <a:pt x="469" y="399"/>
                  </a:lnTo>
                  <a:lnTo>
                    <a:pt x="488" y="408"/>
                  </a:lnTo>
                  <a:lnTo>
                    <a:pt x="419" y="459"/>
                  </a:lnTo>
                  <a:lnTo>
                    <a:pt x="244" y="459"/>
                  </a:lnTo>
                  <a:lnTo>
                    <a:pt x="208" y="459"/>
                  </a:lnTo>
                  <a:lnTo>
                    <a:pt x="208" y="264"/>
                  </a:lnTo>
                  <a:lnTo>
                    <a:pt x="200" y="264"/>
                  </a:lnTo>
                  <a:lnTo>
                    <a:pt x="193" y="288"/>
                  </a:lnTo>
                  <a:lnTo>
                    <a:pt x="165" y="279"/>
                  </a:lnTo>
                  <a:lnTo>
                    <a:pt x="158" y="264"/>
                  </a:lnTo>
                  <a:lnTo>
                    <a:pt x="43" y="194"/>
                  </a:lnTo>
                  <a:lnTo>
                    <a:pt x="0" y="145"/>
                  </a:lnTo>
                  <a:lnTo>
                    <a:pt x="35" y="120"/>
                  </a:lnTo>
                  <a:lnTo>
                    <a:pt x="18" y="94"/>
                  </a:lnTo>
                  <a:lnTo>
                    <a:pt x="18" y="75"/>
                  </a:lnTo>
                  <a:lnTo>
                    <a:pt x="53" y="51"/>
                  </a:lnTo>
                  <a:lnTo>
                    <a:pt x="72" y="60"/>
                  </a:lnTo>
                  <a:lnTo>
                    <a:pt x="104" y="25"/>
                  </a:lnTo>
                  <a:lnTo>
                    <a:pt x="122" y="51"/>
                  </a:lnTo>
                  <a:lnTo>
                    <a:pt x="139" y="34"/>
                  </a:lnTo>
                  <a:lnTo>
                    <a:pt x="139" y="25"/>
                  </a:lnTo>
                  <a:lnTo>
                    <a:pt x="158" y="0"/>
                  </a:lnTo>
                  <a:lnTo>
                    <a:pt x="183" y="11"/>
                  </a:lnTo>
                  <a:lnTo>
                    <a:pt x="269" y="75"/>
                  </a:lnTo>
                  <a:lnTo>
                    <a:pt x="330" y="120"/>
                  </a:lnTo>
                  <a:lnTo>
                    <a:pt x="304" y="145"/>
                  </a:lnTo>
                  <a:lnTo>
                    <a:pt x="280" y="204"/>
                  </a:lnTo>
                  <a:lnTo>
                    <a:pt x="315" y="239"/>
                  </a:lnTo>
                  <a:lnTo>
                    <a:pt x="315" y="264"/>
                  </a:lnTo>
                  <a:lnTo>
                    <a:pt x="287" y="27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5" name="Freeform 33">
              <a:extLst>
                <a:ext uri="{FF2B5EF4-FFF2-40B4-BE49-F238E27FC236}">
                  <a16:creationId xmlns:a16="http://schemas.microsoft.com/office/drawing/2014/main" id="{D42087AB-9522-41F4-B869-EF5E91D4314E}"/>
                </a:ext>
              </a:extLst>
            </p:cNvPr>
            <p:cNvSpPr>
              <a:spLocks/>
            </p:cNvSpPr>
            <p:nvPr/>
          </p:nvSpPr>
          <p:spPr bwMode="auto">
            <a:xfrm>
              <a:off x="3444" y="1984"/>
              <a:ext cx="356" cy="340"/>
            </a:xfrm>
            <a:custGeom>
              <a:avLst/>
              <a:gdLst>
                <a:gd name="T0" fmla="*/ 348 w 356"/>
                <a:gd name="T1" fmla="*/ 339 h 340"/>
                <a:gd name="T2" fmla="*/ 208 w 356"/>
                <a:gd name="T3" fmla="*/ 328 h 340"/>
                <a:gd name="T4" fmla="*/ 123 w 356"/>
                <a:gd name="T5" fmla="*/ 339 h 340"/>
                <a:gd name="T6" fmla="*/ 104 w 356"/>
                <a:gd name="T7" fmla="*/ 288 h 340"/>
                <a:gd name="T8" fmla="*/ 51 w 356"/>
                <a:gd name="T9" fmla="*/ 243 h 340"/>
                <a:gd name="T10" fmla="*/ 19 w 356"/>
                <a:gd name="T11" fmla="*/ 168 h 340"/>
                <a:gd name="T12" fmla="*/ 0 w 356"/>
                <a:gd name="T13" fmla="*/ 109 h 340"/>
                <a:gd name="T14" fmla="*/ 19 w 356"/>
                <a:gd name="T15" fmla="*/ 74 h 340"/>
                <a:gd name="T16" fmla="*/ 19 w 356"/>
                <a:gd name="T17" fmla="*/ 49 h 340"/>
                <a:gd name="T18" fmla="*/ 111 w 356"/>
                <a:gd name="T19" fmla="*/ 25 h 340"/>
                <a:gd name="T20" fmla="*/ 190 w 356"/>
                <a:gd name="T21" fmla="*/ 0 h 340"/>
                <a:gd name="T22" fmla="*/ 208 w 356"/>
                <a:gd name="T23" fmla="*/ 0 h 340"/>
                <a:gd name="T24" fmla="*/ 227 w 356"/>
                <a:gd name="T25" fmla="*/ 0 h 340"/>
                <a:gd name="T26" fmla="*/ 294 w 356"/>
                <a:gd name="T27" fmla="*/ 14 h 340"/>
                <a:gd name="T28" fmla="*/ 286 w 356"/>
                <a:gd name="T29" fmla="*/ 49 h 340"/>
                <a:gd name="T30" fmla="*/ 277 w 356"/>
                <a:gd name="T31" fmla="*/ 49 h 340"/>
                <a:gd name="T32" fmla="*/ 286 w 356"/>
                <a:gd name="T33" fmla="*/ 74 h 340"/>
                <a:gd name="T34" fmla="*/ 277 w 356"/>
                <a:gd name="T35" fmla="*/ 119 h 340"/>
                <a:gd name="T36" fmla="*/ 258 w 356"/>
                <a:gd name="T37" fmla="*/ 144 h 340"/>
                <a:gd name="T38" fmla="*/ 277 w 356"/>
                <a:gd name="T39" fmla="*/ 219 h 340"/>
                <a:gd name="T40" fmla="*/ 355 w 356"/>
                <a:gd name="T41" fmla="*/ 328 h 340"/>
                <a:gd name="T42" fmla="*/ 348 w 356"/>
                <a:gd name="T43" fmla="*/ 339 h 3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6"/>
                <a:gd name="T67" fmla="*/ 0 h 340"/>
                <a:gd name="T68" fmla="*/ 356 w 356"/>
                <a:gd name="T69" fmla="*/ 340 h 3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6" h="340">
                  <a:moveTo>
                    <a:pt x="348" y="339"/>
                  </a:moveTo>
                  <a:lnTo>
                    <a:pt x="208" y="328"/>
                  </a:lnTo>
                  <a:lnTo>
                    <a:pt x="123" y="339"/>
                  </a:lnTo>
                  <a:lnTo>
                    <a:pt x="104" y="288"/>
                  </a:lnTo>
                  <a:lnTo>
                    <a:pt x="51" y="243"/>
                  </a:lnTo>
                  <a:lnTo>
                    <a:pt x="19" y="168"/>
                  </a:lnTo>
                  <a:lnTo>
                    <a:pt x="0" y="109"/>
                  </a:lnTo>
                  <a:lnTo>
                    <a:pt x="19" y="74"/>
                  </a:lnTo>
                  <a:lnTo>
                    <a:pt x="19" y="49"/>
                  </a:lnTo>
                  <a:lnTo>
                    <a:pt x="111" y="25"/>
                  </a:lnTo>
                  <a:lnTo>
                    <a:pt x="190" y="0"/>
                  </a:lnTo>
                  <a:lnTo>
                    <a:pt x="208" y="0"/>
                  </a:lnTo>
                  <a:lnTo>
                    <a:pt x="227" y="0"/>
                  </a:lnTo>
                  <a:lnTo>
                    <a:pt x="294" y="14"/>
                  </a:lnTo>
                  <a:lnTo>
                    <a:pt x="286" y="49"/>
                  </a:lnTo>
                  <a:lnTo>
                    <a:pt x="277" y="49"/>
                  </a:lnTo>
                  <a:lnTo>
                    <a:pt x="286" y="74"/>
                  </a:lnTo>
                  <a:lnTo>
                    <a:pt x="277" y="119"/>
                  </a:lnTo>
                  <a:lnTo>
                    <a:pt x="258" y="144"/>
                  </a:lnTo>
                  <a:lnTo>
                    <a:pt x="277" y="219"/>
                  </a:lnTo>
                  <a:lnTo>
                    <a:pt x="355" y="328"/>
                  </a:lnTo>
                  <a:lnTo>
                    <a:pt x="348"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6" name="Freeform 34">
              <a:extLst>
                <a:ext uri="{FF2B5EF4-FFF2-40B4-BE49-F238E27FC236}">
                  <a16:creationId xmlns:a16="http://schemas.microsoft.com/office/drawing/2014/main" id="{E87CCBBF-1310-4BDF-9112-8D2B64AA29FF}"/>
                </a:ext>
              </a:extLst>
            </p:cNvPr>
            <p:cNvSpPr>
              <a:spLocks/>
            </p:cNvSpPr>
            <p:nvPr/>
          </p:nvSpPr>
          <p:spPr bwMode="auto">
            <a:xfrm>
              <a:off x="5073" y="965"/>
              <a:ext cx="306" cy="366"/>
            </a:xfrm>
            <a:custGeom>
              <a:avLst/>
              <a:gdLst>
                <a:gd name="T0" fmla="*/ 165 w 306"/>
                <a:gd name="T1" fmla="*/ 0 h 384"/>
                <a:gd name="T2" fmla="*/ 165 w 306"/>
                <a:gd name="T3" fmla="*/ 23 h 384"/>
                <a:gd name="T4" fmla="*/ 148 w 306"/>
                <a:gd name="T5" fmla="*/ 10 h 384"/>
                <a:gd name="T6" fmla="*/ 148 w 306"/>
                <a:gd name="T7" fmla="*/ 23 h 384"/>
                <a:gd name="T8" fmla="*/ 140 w 306"/>
                <a:gd name="T9" fmla="*/ 23 h 384"/>
                <a:gd name="T10" fmla="*/ 129 w 306"/>
                <a:gd name="T11" fmla="*/ 34 h 384"/>
                <a:gd name="T12" fmla="*/ 158 w 306"/>
                <a:gd name="T13" fmla="*/ 23 h 384"/>
                <a:gd name="T14" fmla="*/ 172 w 306"/>
                <a:gd name="T15" fmla="*/ 70 h 384"/>
                <a:gd name="T16" fmla="*/ 190 w 306"/>
                <a:gd name="T17" fmla="*/ 83 h 384"/>
                <a:gd name="T18" fmla="*/ 202 w 306"/>
                <a:gd name="T19" fmla="*/ 83 h 384"/>
                <a:gd name="T20" fmla="*/ 202 w 306"/>
                <a:gd name="T21" fmla="*/ 94 h 384"/>
                <a:gd name="T22" fmla="*/ 190 w 306"/>
                <a:gd name="T23" fmla="*/ 94 h 384"/>
                <a:gd name="T24" fmla="*/ 183 w 306"/>
                <a:gd name="T25" fmla="*/ 94 h 384"/>
                <a:gd name="T26" fmla="*/ 209 w 306"/>
                <a:gd name="T27" fmla="*/ 144 h 384"/>
                <a:gd name="T28" fmla="*/ 202 w 306"/>
                <a:gd name="T29" fmla="*/ 119 h 384"/>
                <a:gd name="T30" fmla="*/ 215 w 306"/>
                <a:gd name="T31" fmla="*/ 119 h 384"/>
                <a:gd name="T32" fmla="*/ 209 w 306"/>
                <a:gd name="T33" fmla="*/ 83 h 384"/>
                <a:gd name="T34" fmla="*/ 215 w 306"/>
                <a:gd name="T35" fmla="*/ 94 h 384"/>
                <a:gd name="T36" fmla="*/ 215 w 306"/>
                <a:gd name="T37" fmla="*/ 144 h 384"/>
                <a:gd name="T38" fmla="*/ 252 w 306"/>
                <a:gd name="T39" fmla="*/ 213 h 384"/>
                <a:gd name="T40" fmla="*/ 252 w 306"/>
                <a:gd name="T41" fmla="*/ 238 h 384"/>
                <a:gd name="T42" fmla="*/ 305 w 306"/>
                <a:gd name="T43" fmla="*/ 383 h 384"/>
                <a:gd name="T44" fmla="*/ 294 w 306"/>
                <a:gd name="T45" fmla="*/ 383 h 384"/>
                <a:gd name="T46" fmla="*/ 270 w 306"/>
                <a:gd name="T47" fmla="*/ 373 h 384"/>
                <a:gd name="T48" fmla="*/ 252 w 306"/>
                <a:gd name="T49" fmla="*/ 347 h 384"/>
                <a:gd name="T50" fmla="*/ 262 w 306"/>
                <a:gd name="T51" fmla="*/ 313 h 384"/>
                <a:gd name="T52" fmla="*/ 233 w 306"/>
                <a:gd name="T53" fmla="*/ 278 h 384"/>
                <a:gd name="T54" fmla="*/ 233 w 306"/>
                <a:gd name="T55" fmla="*/ 238 h 384"/>
                <a:gd name="T56" fmla="*/ 209 w 306"/>
                <a:gd name="T57" fmla="*/ 238 h 384"/>
                <a:gd name="T58" fmla="*/ 209 w 306"/>
                <a:gd name="T59" fmla="*/ 213 h 384"/>
                <a:gd name="T60" fmla="*/ 183 w 306"/>
                <a:gd name="T61" fmla="*/ 179 h 384"/>
                <a:gd name="T62" fmla="*/ 158 w 306"/>
                <a:gd name="T63" fmla="*/ 153 h 384"/>
                <a:gd name="T64" fmla="*/ 140 w 306"/>
                <a:gd name="T65" fmla="*/ 168 h 384"/>
                <a:gd name="T66" fmla="*/ 122 w 306"/>
                <a:gd name="T67" fmla="*/ 153 h 384"/>
                <a:gd name="T68" fmla="*/ 97 w 306"/>
                <a:gd name="T69" fmla="*/ 119 h 384"/>
                <a:gd name="T70" fmla="*/ 97 w 306"/>
                <a:gd name="T71" fmla="*/ 94 h 384"/>
                <a:gd name="T72" fmla="*/ 0 w 306"/>
                <a:gd name="T73" fmla="*/ 0 h 384"/>
                <a:gd name="T74" fmla="*/ 165 w 306"/>
                <a:gd name="T75" fmla="*/ 0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6"/>
                <a:gd name="T115" fmla="*/ 0 h 384"/>
                <a:gd name="T116" fmla="*/ 306 w 306"/>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6" h="384">
                  <a:moveTo>
                    <a:pt x="165" y="0"/>
                  </a:moveTo>
                  <a:lnTo>
                    <a:pt x="165" y="23"/>
                  </a:lnTo>
                  <a:lnTo>
                    <a:pt x="148" y="10"/>
                  </a:lnTo>
                  <a:lnTo>
                    <a:pt x="148" y="23"/>
                  </a:lnTo>
                  <a:lnTo>
                    <a:pt x="140" y="23"/>
                  </a:lnTo>
                  <a:lnTo>
                    <a:pt x="129" y="34"/>
                  </a:lnTo>
                  <a:lnTo>
                    <a:pt x="158" y="23"/>
                  </a:lnTo>
                  <a:lnTo>
                    <a:pt x="172" y="70"/>
                  </a:lnTo>
                  <a:lnTo>
                    <a:pt x="190" y="83"/>
                  </a:lnTo>
                  <a:lnTo>
                    <a:pt x="202" y="83"/>
                  </a:lnTo>
                  <a:lnTo>
                    <a:pt x="202" y="94"/>
                  </a:lnTo>
                  <a:lnTo>
                    <a:pt x="190" y="94"/>
                  </a:lnTo>
                  <a:lnTo>
                    <a:pt x="183" y="94"/>
                  </a:lnTo>
                  <a:lnTo>
                    <a:pt x="209" y="144"/>
                  </a:lnTo>
                  <a:lnTo>
                    <a:pt x="202" y="119"/>
                  </a:lnTo>
                  <a:lnTo>
                    <a:pt x="215" y="119"/>
                  </a:lnTo>
                  <a:lnTo>
                    <a:pt x="209" y="83"/>
                  </a:lnTo>
                  <a:lnTo>
                    <a:pt x="215" y="94"/>
                  </a:lnTo>
                  <a:lnTo>
                    <a:pt x="215" y="144"/>
                  </a:lnTo>
                  <a:lnTo>
                    <a:pt x="252" y="213"/>
                  </a:lnTo>
                  <a:lnTo>
                    <a:pt x="252" y="238"/>
                  </a:lnTo>
                  <a:lnTo>
                    <a:pt x="305" y="383"/>
                  </a:lnTo>
                  <a:lnTo>
                    <a:pt x="294" y="383"/>
                  </a:lnTo>
                  <a:lnTo>
                    <a:pt x="270" y="373"/>
                  </a:lnTo>
                  <a:lnTo>
                    <a:pt x="252" y="347"/>
                  </a:lnTo>
                  <a:lnTo>
                    <a:pt x="262" y="313"/>
                  </a:lnTo>
                  <a:lnTo>
                    <a:pt x="233" y="278"/>
                  </a:lnTo>
                  <a:lnTo>
                    <a:pt x="233" y="238"/>
                  </a:lnTo>
                  <a:lnTo>
                    <a:pt x="209" y="238"/>
                  </a:lnTo>
                  <a:lnTo>
                    <a:pt x="209" y="213"/>
                  </a:lnTo>
                  <a:lnTo>
                    <a:pt x="183" y="179"/>
                  </a:lnTo>
                  <a:lnTo>
                    <a:pt x="158" y="153"/>
                  </a:lnTo>
                  <a:lnTo>
                    <a:pt x="140" y="168"/>
                  </a:lnTo>
                  <a:lnTo>
                    <a:pt x="122" y="153"/>
                  </a:lnTo>
                  <a:lnTo>
                    <a:pt x="97" y="119"/>
                  </a:lnTo>
                  <a:lnTo>
                    <a:pt x="97" y="94"/>
                  </a:lnTo>
                  <a:lnTo>
                    <a:pt x="0" y="0"/>
                  </a:lnTo>
                  <a:lnTo>
                    <a:pt x="16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7" name="Freeform 35">
              <a:extLst>
                <a:ext uri="{FF2B5EF4-FFF2-40B4-BE49-F238E27FC236}">
                  <a16:creationId xmlns:a16="http://schemas.microsoft.com/office/drawing/2014/main" id="{B2433F7F-38C9-4139-A229-76B9C5445A82}"/>
                </a:ext>
              </a:extLst>
            </p:cNvPr>
            <p:cNvSpPr>
              <a:spLocks/>
            </p:cNvSpPr>
            <p:nvPr/>
          </p:nvSpPr>
          <p:spPr bwMode="auto">
            <a:xfrm>
              <a:off x="5315" y="947"/>
              <a:ext cx="64" cy="253"/>
            </a:xfrm>
            <a:custGeom>
              <a:avLst/>
              <a:gdLst>
                <a:gd name="T0" fmla="*/ 26 w 64"/>
                <a:gd name="T1" fmla="*/ 94 h 253"/>
                <a:gd name="T2" fmla="*/ 8 w 64"/>
                <a:gd name="T3" fmla="*/ 83 h 253"/>
                <a:gd name="T4" fmla="*/ 0 w 64"/>
                <a:gd name="T5" fmla="*/ 0 h 253"/>
                <a:gd name="T6" fmla="*/ 8 w 64"/>
                <a:gd name="T7" fmla="*/ 0 h 253"/>
                <a:gd name="T8" fmla="*/ 18 w 64"/>
                <a:gd name="T9" fmla="*/ 23 h 253"/>
                <a:gd name="T10" fmla="*/ 63 w 64"/>
                <a:gd name="T11" fmla="*/ 252 h 253"/>
                <a:gd name="T12" fmla="*/ 34 w 64"/>
                <a:gd name="T13" fmla="*/ 192 h 253"/>
                <a:gd name="T14" fmla="*/ 26 w 64"/>
                <a:gd name="T15" fmla="*/ 94 h 253"/>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53"/>
                <a:gd name="T26" fmla="*/ 64 w 64"/>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53">
                  <a:moveTo>
                    <a:pt x="26" y="94"/>
                  </a:moveTo>
                  <a:lnTo>
                    <a:pt x="8" y="83"/>
                  </a:lnTo>
                  <a:lnTo>
                    <a:pt x="0" y="0"/>
                  </a:lnTo>
                  <a:lnTo>
                    <a:pt x="8" y="0"/>
                  </a:lnTo>
                  <a:lnTo>
                    <a:pt x="18" y="23"/>
                  </a:lnTo>
                  <a:lnTo>
                    <a:pt x="63" y="252"/>
                  </a:lnTo>
                  <a:lnTo>
                    <a:pt x="34" y="192"/>
                  </a:lnTo>
                  <a:lnTo>
                    <a:pt x="26" y="9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8" name="Freeform 36">
              <a:extLst>
                <a:ext uri="{FF2B5EF4-FFF2-40B4-BE49-F238E27FC236}">
                  <a16:creationId xmlns:a16="http://schemas.microsoft.com/office/drawing/2014/main" id="{965BDE7E-B4E3-4575-8894-DAD97F795D60}"/>
                </a:ext>
              </a:extLst>
            </p:cNvPr>
            <p:cNvSpPr>
              <a:spLocks/>
            </p:cNvSpPr>
            <p:nvPr/>
          </p:nvSpPr>
          <p:spPr bwMode="auto">
            <a:xfrm>
              <a:off x="5255" y="947"/>
              <a:ext cx="50" cy="50"/>
            </a:xfrm>
            <a:custGeom>
              <a:avLst/>
              <a:gdLst>
                <a:gd name="T0" fmla="*/ 7 w 50"/>
                <a:gd name="T1" fmla="*/ 34 h 50"/>
                <a:gd name="T2" fmla="*/ 7 w 50"/>
                <a:gd name="T3" fmla="*/ 23 h 50"/>
                <a:gd name="T4" fmla="*/ 18 w 50"/>
                <a:gd name="T5" fmla="*/ 10 h 50"/>
                <a:gd name="T6" fmla="*/ 0 w 50"/>
                <a:gd name="T7" fmla="*/ 0 h 50"/>
                <a:gd name="T8" fmla="*/ 49 w 50"/>
                <a:gd name="T9" fmla="*/ 0 h 50"/>
                <a:gd name="T10" fmla="*/ 49 w 50"/>
                <a:gd name="T11" fmla="*/ 34 h 50"/>
                <a:gd name="T12" fmla="*/ 32 w 50"/>
                <a:gd name="T13" fmla="*/ 49 h 50"/>
                <a:gd name="T14" fmla="*/ 18 w 50"/>
                <a:gd name="T15" fmla="*/ 23 h 50"/>
                <a:gd name="T16" fmla="*/ 7 w 50"/>
                <a:gd name="T17" fmla="*/ 34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7" y="34"/>
                  </a:moveTo>
                  <a:lnTo>
                    <a:pt x="7" y="23"/>
                  </a:lnTo>
                  <a:lnTo>
                    <a:pt x="18" y="10"/>
                  </a:lnTo>
                  <a:lnTo>
                    <a:pt x="0" y="0"/>
                  </a:lnTo>
                  <a:lnTo>
                    <a:pt x="49" y="0"/>
                  </a:lnTo>
                  <a:lnTo>
                    <a:pt x="49" y="34"/>
                  </a:lnTo>
                  <a:lnTo>
                    <a:pt x="32" y="49"/>
                  </a:lnTo>
                  <a:lnTo>
                    <a:pt x="18" y="23"/>
                  </a:lnTo>
                  <a:lnTo>
                    <a:pt x="7" y="3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9" name="Freeform 37">
              <a:extLst>
                <a:ext uri="{FF2B5EF4-FFF2-40B4-BE49-F238E27FC236}">
                  <a16:creationId xmlns:a16="http://schemas.microsoft.com/office/drawing/2014/main" id="{5D58EFF5-5237-4E79-A016-4B8147E41CC9}"/>
                </a:ext>
              </a:extLst>
            </p:cNvPr>
            <p:cNvSpPr>
              <a:spLocks/>
            </p:cNvSpPr>
            <p:nvPr/>
          </p:nvSpPr>
          <p:spPr bwMode="auto">
            <a:xfrm>
              <a:off x="5404" y="1575"/>
              <a:ext cx="165" cy="468"/>
            </a:xfrm>
            <a:custGeom>
              <a:avLst/>
              <a:gdLst>
                <a:gd name="T0" fmla="*/ 25 w 165"/>
                <a:gd name="T1" fmla="*/ 457 h 468"/>
                <a:gd name="T2" fmla="*/ 25 w 165"/>
                <a:gd name="T3" fmla="*/ 433 h 468"/>
                <a:gd name="T4" fmla="*/ 43 w 165"/>
                <a:gd name="T5" fmla="*/ 442 h 468"/>
                <a:gd name="T6" fmla="*/ 61 w 165"/>
                <a:gd name="T7" fmla="*/ 433 h 468"/>
                <a:gd name="T8" fmla="*/ 86 w 165"/>
                <a:gd name="T9" fmla="*/ 408 h 468"/>
                <a:gd name="T10" fmla="*/ 97 w 165"/>
                <a:gd name="T11" fmla="*/ 408 h 468"/>
                <a:gd name="T12" fmla="*/ 128 w 165"/>
                <a:gd name="T13" fmla="*/ 399 h 468"/>
                <a:gd name="T14" fmla="*/ 164 w 165"/>
                <a:gd name="T15" fmla="*/ 145 h 468"/>
                <a:gd name="T16" fmla="*/ 128 w 165"/>
                <a:gd name="T17" fmla="*/ 0 h 468"/>
                <a:gd name="T18" fmla="*/ 146 w 165"/>
                <a:gd name="T19" fmla="*/ 25 h 468"/>
                <a:gd name="T20" fmla="*/ 164 w 165"/>
                <a:gd name="T21" fmla="*/ 145 h 468"/>
                <a:gd name="T22" fmla="*/ 128 w 165"/>
                <a:gd name="T23" fmla="*/ 422 h 468"/>
                <a:gd name="T24" fmla="*/ 128 w 165"/>
                <a:gd name="T25" fmla="*/ 433 h 468"/>
                <a:gd name="T26" fmla="*/ 97 w 165"/>
                <a:gd name="T27" fmla="*/ 433 h 468"/>
                <a:gd name="T28" fmla="*/ 0 w 165"/>
                <a:gd name="T29" fmla="*/ 467 h 468"/>
                <a:gd name="T30" fmla="*/ 0 w 165"/>
                <a:gd name="T31" fmla="*/ 457 h 468"/>
                <a:gd name="T32" fmla="*/ 25 w 165"/>
                <a:gd name="T33" fmla="*/ 457 h 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468"/>
                <a:gd name="T53" fmla="*/ 165 w 165"/>
                <a:gd name="T54" fmla="*/ 468 h 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468">
                  <a:moveTo>
                    <a:pt x="25" y="457"/>
                  </a:moveTo>
                  <a:lnTo>
                    <a:pt x="25" y="433"/>
                  </a:lnTo>
                  <a:lnTo>
                    <a:pt x="43" y="442"/>
                  </a:lnTo>
                  <a:lnTo>
                    <a:pt x="61" y="433"/>
                  </a:lnTo>
                  <a:lnTo>
                    <a:pt x="86" y="408"/>
                  </a:lnTo>
                  <a:lnTo>
                    <a:pt x="97" y="408"/>
                  </a:lnTo>
                  <a:lnTo>
                    <a:pt x="128" y="399"/>
                  </a:lnTo>
                  <a:lnTo>
                    <a:pt x="164" y="145"/>
                  </a:lnTo>
                  <a:lnTo>
                    <a:pt x="128" y="0"/>
                  </a:lnTo>
                  <a:lnTo>
                    <a:pt x="146" y="25"/>
                  </a:lnTo>
                  <a:lnTo>
                    <a:pt x="164" y="145"/>
                  </a:lnTo>
                  <a:lnTo>
                    <a:pt x="128" y="422"/>
                  </a:lnTo>
                  <a:lnTo>
                    <a:pt x="128" y="433"/>
                  </a:lnTo>
                  <a:lnTo>
                    <a:pt x="97" y="433"/>
                  </a:lnTo>
                  <a:lnTo>
                    <a:pt x="0" y="467"/>
                  </a:lnTo>
                  <a:lnTo>
                    <a:pt x="0" y="457"/>
                  </a:lnTo>
                  <a:lnTo>
                    <a:pt x="25" y="457"/>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0" name="Freeform 38">
              <a:extLst>
                <a:ext uri="{FF2B5EF4-FFF2-40B4-BE49-F238E27FC236}">
                  <a16:creationId xmlns:a16="http://schemas.microsoft.com/office/drawing/2014/main" id="{09449FFC-BE32-4868-BC6F-E89FE77BB57C}"/>
                </a:ext>
              </a:extLst>
            </p:cNvPr>
            <p:cNvSpPr>
              <a:spLocks/>
            </p:cNvSpPr>
            <p:nvPr/>
          </p:nvSpPr>
          <p:spPr bwMode="auto">
            <a:xfrm>
              <a:off x="5255" y="1406"/>
              <a:ext cx="174" cy="324"/>
            </a:xfrm>
            <a:custGeom>
              <a:avLst/>
              <a:gdLst>
                <a:gd name="T0" fmla="*/ 7 w 174"/>
                <a:gd name="T1" fmla="*/ 70 h 324"/>
                <a:gd name="T2" fmla="*/ 50 w 174"/>
                <a:gd name="T3" fmla="*/ 49 h 324"/>
                <a:gd name="T4" fmla="*/ 50 w 174"/>
                <a:gd name="T5" fmla="*/ 70 h 324"/>
                <a:gd name="T6" fmla="*/ 69 w 174"/>
                <a:gd name="T7" fmla="*/ 70 h 324"/>
                <a:gd name="T8" fmla="*/ 87 w 174"/>
                <a:gd name="T9" fmla="*/ 94 h 324"/>
                <a:gd name="T10" fmla="*/ 87 w 174"/>
                <a:gd name="T11" fmla="*/ 70 h 324"/>
                <a:gd name="T12" fmla="*/ 69 w 174"/>
                <a:gd name="T13" fmla="*/ 70 h 324"/>
                <a:gd name="T14" fmla="*/ 50 w 174"/>
                <a:gd name="T15" fmla="*/ 49 h 324"/>
                <a:gd name="T16" fmla="*/ 69 w 174"/>
                <a:gd name="T17" fmla="*/ 34 h 324"/>
                <a:gd name="T18" fmla="*/ 87 w 174"/>
                <a:gd name="T19" fmla="*/ 49 h 324"/>
                <a:gd name="T20" fmla="*/ 111 w 174"/>
                <a:gd name="T21" fmla="*/ 49 h 324"/>
                <a:gd name="T22" fmla="*/ 79 w 174"/>
                <a:gd name="T23" fmla="*/ 25 h 324"/>
                <a:gd name="T24" fmla="*/ 87 w 174"/>
                <a:gd name="T25" fmla="*/ 25 h 324"/>
                <a:gd name="T26" fmla="*/ 87 w 174"/>
                <a:gd name="T27" fmla="*/ 0 h 324"/>
                <a:gd name="T28" fmla="*/ 122 w 174"/>
                <a:gd name="T29" fmla="*/ 25 h 324"/>
                <a:gd name="T30" fmla="*/ 111 w 174"/>
                <a:gd name="T31" fmla="*/ 25 h 324"/>
                <a:gd name="T32" fmla="*/ 130 w 174"/>
                <a:gd name="T33" fmla="*/ 49 h 324"/>
                <a:gd name="T34" fmla="*/ 147 w 174"/>
                <a:gd name="T35" fmla="*/ 84 h 324"/>
                <a:gd name="T36" fmla="*/ 147 w 174"/>
                <a:gd name="T37" fmla="*/ 109 h 324"/>
                <a:gd name="T38" fmla="*/ 173 w 174"/>
                <a:gd name="T39" fmla="*/ 144 h 324"/>
                <a:gd name="T40" fmla="*/ 154 w 174"/>
                <a:gd name="T41" fmla="*/ 169 h 324"/>
                <a:gd name="T42" fmla="*/ 173 w 174"/>
                <a:gd name="T43" fmla="*/ 228 h 324"/>
                <a:gd name="T44" fmla="*/ 154 w 174"/>
                <a:gd name="T45" fmla="*/ 239 h 324"/>
                <a:gd name="T46" fmla="*/ 147 w 174"/>
                <a:gd name="T47" fmla="*/ 218 h 324"/>
                <a:gd name="T48" fmla="*/ 130 w 174"/>
                <a:gd name="T49" fmla="*/ 239 h 324"/>
                <a:gd name="T50" fmla="*/ 154 w 174"/>
                <a:gd name="T51" fmla="*/ 288 h 324"/>
                <a:gd name="T52" fmla="*/ 130 w 174"/>
                <a:gd name="T53" fmla="*/ 313 h 324"/>
                <a:gd name="T54" fmla="*/ 130 w 174"/>
                <a:gd name="T55" fmla="*/ 323 h 324"/>
                <a:gd name="T56" fmla="*/ 87 w 174"/>
                <a:gd name="T57" fmla="*/ 323 h 324"/>
                <a:gd name="T58" fmla="*/ 104 w 174"/>
                <a:gd name="T59" fmla="*/ 313 h 324"/>
                <a:gd name="T60" fmla="*/ 104 w 174"/>
                <a:gd name="T61" fmla="*/ 297 h 324"/>
                <a:gd name="T62" fmla="*/ 87 w 174"/>
                <a:gd name="T63" fmla="*/ 313 h 324"/>
                <a:gd name="T64" fmla="*/ 87 w 174"/>
                <a:gd name="T65" fmla="*/ 288 h 324"/>
                <a:gd name="T66" fmla="*/ 69 w 174"/>
                <a:gd name="T67" fmla="*/ 288 h 324"/>
                <a:gd name="T68" fmla="*/ 50 w 174"/>
                <a:gd name="T69" fmla="*/ 253 h 324"/>
                <a:gd name="T70" fmla="*/ 0 w 174"/>
                <a:gd name="T71" fmla="*/ 253 h 324"/>
                <a:gd name="T72" fmla="*/ 7 w 174"/>
                <a:gd name="T73" fmla="*/ 70 h 3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324"/>
                <a:gd name="T113" fmla="*/ 174 w 174"/>
                <a:gd name="T114" fmla="*/ 324 h 3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324">
                  <a:moveTo>
                    <a:pt x="7" y="70"/>
                  </a:moveTo>
                  <a:lnTo>
                    <a:pt x="50" y="49"/>
                  </a:lnTo>
                  <a:lnTo>
                    <a:pt x="50" y="70"/>
                  </a:lnTo>
                  <a:lnTo>
                    <a:pt x="69" y="70"/>
                  </a:lnTo>
                  <a:lnTo>
                    <a:pt x="87" y="94"/>
                  </a:lnTo>
                  <a:lnTo>
                    <a:pt x="87" y="70"/>
                  </a:lnTo>
                  <a:lnTo>
                    <a:pt x="69" y="70"/>
                  </a:lnTo>
                  <a:lnTo>
                    <a:pt x="50" y="49"/>
                  </a:lnTo>
                  <a:lnTo>
                    <a:pt x="69" y="34"/>
                  </a:lnTo>
                  <a:lnTo>
                    <a:pt x="87" y="49"/>
                  </a:lnTo>
                  <a:lnTo>
                    <a:pt x="111" y="49"/>
                  </a:lnTo>
                  <a:lnTo>
                    <a:pt x="79" y="25"/>
                  </a:lnTo>
                  <a:lnTo>
                    <a:pt x="87" y="25"/>
                  </a:lnTo>
                  <a:lnTo>
                    <a:pt x="87" y="0"/>
                  </a:lnTo>
                  <a:lnTo>
                    <a:pt x="122" y="25"/>
                  </a:lnTo>
                  <a:lnTo>
                    <a:pt x="111" y="25"/>
                  </a:lnTo>
                  <a:lnTo>
                    <a:pt x="130" y="49"/>
                  </a:lnTo>
                  <a:lnTo>
                    <a:pt x="147" y="84"/>
                  </a:lnTo>
                  <a:lnTo>
                    <a:pt x="147" y="109"/>
                  </a:lnTo>
                  <a:lnTo>
                    <a:pt x="173" y="144"/>
                  </a:lnTo>
                  <a:lnTo>
                    <a:pt x="154" y="169"/>
                  </a:lnTo>
                  <a:lnTo>
                    <a:pt x="173" y="228"/>
                  </a:lnTo>
                  <a:lnTo>
                    <a:pt x="154" y="239"/>
                  </a:lnTo>
                  <a:lnTo>
                    <a:pt x="147" y="218"/>
                  </a:lnTo>
                  <a:lnTo>
                    <a:pt x="130" y="239"/>
                  </a:lnTo>
                  <a:lnTo>
                    <a:pt x="154" y="288"/>
                  </a:lnTo>
                  <a:lnTo>
                    <a:pt x="130" y="313"/>
                  </a:lnTo>
                  <a:lnTo>
                    <a:pt x="130" y="323"/>
                  </a:lnTo>
                  <a:lnTo>
                    <a:pt x="87" y="323"/>
                  </a:lnTo>
                  <a:lnTo>
                    <a:pt x="104" y="313"/>
                  </a:lnTo>
                  <a:lnTo>
                    <a:pt x="104" y="297"/>
                  </a:lnTo>
                  <a:lnTo>
                    <a:pt x="87" y="313"/>
                  </a:lnTo>
                  <a:lnTo>
                    <a:pt x="87" y="288"/>
                  </a:lnTo>
                  <a:lnTo>
                    <a:pt x="69" y="288"/>
                  </a:lnTo>
                  <a:lnTo>
                    <a:pt x="50" y="253"/>
                  </a:lnTo>
                  <a:lnTo>
                    <a:pt x="0" y="253"/>
                  </a:lnTo>
                  <a:lnTo>
                    <a:pt x="7"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1" name="Freeform 39">
              <a:extLst>
                <a:ext uri="{FF2B5EF4-FFF2-40B4-BE49-F238E27FC236}">
                  <a16:creationId xmlns:a16="http://schemas.microsoft.com/office/drawing/2014/main" id="{554792A3-8FA7-4847-87B6-F9C8D7A8AF89}"/>
                </a:ext>
              </a:extLst>
            </p:cNvPr>
            <p:cNvSpPr>
              <a:spLocks/>
            </p:cNvSpPr>
            <p:nvPr/>
          </p:nvSpPr>
          <p:spPr bwMode="auto">
            <a:xfrm>
              <a:off x="5397" y="1211"/>
              <a:ext cx="135" cy="350"/>
            </a:xfrm>
            <a:custGeom>
              <a:avLst/>
              <a:gdLst>
                <a:gd name="T0" fmla="*/ 92 w 135"/>
                <a:gd name="T1" fmla="*/ 264 h 350"/>
                <a:gd name="T2" fmla="*/ 74 w 135"/>
                <a:gd name="T3" fmla="*/ 229 h 350"/>
                <a:gd name="T4" fmla="*/ 50 w 135"/>
                <a:gd name="T5" fmla="*/ 204 h 350"/>
                <a:gd name="T6" fmla="*/ 42 w 135"/>
                <a:gd name="T7" fmla="*/ 134 h 350"/>
                <a:gd name="T8" fmla="*/ 24 w 135"/>
                <a:gd name="T9" fmla="*/ 144 h 350"/>
                <a:gd name="T10" fmla="*/ 14 w 135"/>
                <a:gd name="T11" fmla="*/ 144 h 350"/>
                <a:gd name="T12" fmla="*/ 0 w 135"/>
                <a:gd name="T13" fmla="*/ 0 h 350"/>
                <a:gd name="T14" fmla="*/ 134 w 135"/>
                <a:gd name="T15" fmla="*/ 349 h 350"/>
                <a:gd name="T16" fmla="*/ 103 w 135"/>
                <a:gd name="T17" fmla="*/ 304 h 350"/>
                <a:gd name="T18" fmla="*/ 92 w 135"/>
                <a:gd name="T19" fmla="*/ 264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350"/>
                <a:gd name="T32" fmla="*/ 135 w 135"/>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350">
                  <a:moveTo>
                    <a:pt x="92" y="264"/>
                  </a:moveTo>
                  <a:lnTo>
                    <a:pt x="74" y="229"/>
                  </a:lnTo>
                  <a:lnTo>
                    <a:pt x="50" y="204"/>
                  </a:lnTo>
                  <a:lnTo>
                    <a:pt x="42" y="134"/>
                  </a:lnTo>
                  <a:lnTo>
                    <a:pt x="24" y="144"/>
                  </a:lnTo>
                  <a:lnTo>
                    <a:pt x="14" y="144"/>
                  </a:lnTo>
                  <a:lnTo>
                    <a:pt x="0" y="0"/>
                  </a:lnTo>
                  <a:lnTo>
                    <a:pt x="134" y="349"/>
                  </a:lnTo>
                  <a:lnTo>
                    <a:pt x="103" y="304"/>
                  </a:lnTo>
                  <a:lnTo>
                    <a:pt x="92"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2" name="Freeform 40">
              <a:extLst>
                <a:ext uri="{FF2B5EF4-FFF2-40B4-BE49-F238E27FC236}">
                  <a16:creationId xmlns:a16="http://schemas.microsoft.com/office/drawing/2014/main" id="{F8BE616D-E892-4584-9000-8D0376A6DAB0}"/>
                </a:ext>
              </a:extLst>
            </p:cNvPr>
            <p:cNvSpPr>
              <a:spLocks/>
            </p:cNvSpPr>
            <p:nvPr/>
          </p:nvSpPr>
          <p:spPr bwMode="auto">
            <a:xfrm>
              <a:off x="5420" y="1440"/>
              <a:ext cx="63" cy="99"/>
            </a:xfrm>
            <a:custGeom>
              <a:avLst/>
              <a:gdLst>
                <a:gd name="T0" fmla="*/ 0 w 63"/>
                <a:gd name="T1" fmla="*/ 0 h 99"/>
                <a:gd name="T2" fmla="*/ 37 w 63"/>
                <a:gd name="T3" fmla="*/ 15 h 99"/>
                <a:gd name="T4" fmla="*/ 37 w 63"/>
                <a:gd name="T5" fmla="*/ 35 h 99"/>
                <a:gd name="T6" fmla="*/ 44 w 63"/>
                <a:gd name="T7" fmla="*/ 24 h 99"/>
                <a:gd name="T8" fmla="*/ 44 w 63"/>
                <a:gd name="T9" fmla="*/ 35 h 99"/>
                <a:gd name="T10" fmla="*/ 62 w 63"/>
                <a:gd name="T11" fmla="*/ 74 h 99"/>
                <a:gd name="T12" fmla="*/ 44 w 63"/>
                <a:gd name="T13" fmla="*/ 59 h 99"/>
                <a:gd name="T14" fmla="*/ 62 w 63"/>
                <a:gd name="T15" fmla="*/ 83 h 99"/>
                <a:gd name="T16" fmla="*/ 62 w 63"/>
                <a:gd name="T17" fmla="*/ 98 h 99"/>
                <a:gd name="T18" fmla="*/ 44 w 63"/>
                <a:gd name="T19" fmla="*/ 83 h 99"/>
                <a:gd name="T20" fmla="*/ 0 w 63"/>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99"/>
                <a:gd name="T35" fmla="*/ 63 w 63"/>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99">
                  <a:moveTo>
                    <a:pt x="0" y="0"/>
                  </a:moveTo>
                  <a:lnTo>
                    <a:pt x="37" y="15"/>
                  </a:lnTo>
                  <a:lnTo>
                    <a:pt x="37" y="35"/>
                  </a:lnTo>
                  <a:lnTo>
                    <a:pt x="44" y="24"/>
                  </a:lnTo>
                  <a:lnTo>
                    <a:pt x="44" y="35"/>
                  </a:lnTo>
                  <a:lnTo>
                    <a:pt x="62" y="74"/>
                  </a:lnTo>
                  <a:lnTo>
                    <a:pt x="44" y="59"/>
                  </a:lnTo>
                  <a:lnTo>
                    <a:pt x="62" y="83"/>
                  </a:lnTo>
                  <a:lnTo>
                    <a:pt x="62" y="98"/>
                  </a:lnTo>
                  <a:lnTo>
                    <a:pt x="44" y="83"/>
                  </a:lnTo>
                  <a:lnTo>
                    <a:pt x="0"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3" name="Freeform 41">
              <a:extLst>
                <a:ext uri="{FF2B5EF4-FFF2-40B4-BE49-F238E27FC236}">
                  <a16:creationId xmlns:a16="http://schemas.microsoft.com/office/drawing/2014/main" id="{3AC2CBA0-67D6-4465-AE32-04A704DA944D}"/>
                </a:ext>
              </a:extLst>
            </p:cNvPr>
            <p:cNvSpPr>
              <a:spLocks/>
            </p:cNvSpPr>
            <p:nvPr/>
          </p:nvSpPr>
          <p:spPr bwMode="auto">
            <a:xfrm>
              <a:off x="2649" y="1369"/>
              <a:ext cx="257" cy="421"/>
            </a:xfrm>
            <a:custGeom>
              <a:avLst/>
              <a:gdLst>
                <a:gd name="T0" fmla="*/ 72 w 257"/>
                <a:gd name="T1" fmla="*/ 106 h 421"/>
                <a:gd name="T2" fmla="*/ 43 w 257"/>
                <a:gd name="T3" fmla="*/ 106 h 421"/>
                <a:gd name="T4" fmla="*/ 54 w 257"/>
                <a:gd name="T5" fmla="*/ 130 h 421"/>
                <a:gd name="T6" fmla="*/ 61 w 257"/>
                <a:gd name="T7" fmla="*/ 145 h 421"/>
                <a:gd name="T8" fmla="*/ 36 w 257"/>
                <a:gd name="T9" fmla="*/ 130 h 421"/>
                <a:gd name="T10" fmla="*/ 29 w 257"/>
                <a:gd name="T11" fmla="*/ 155 h 421"/>
                <a:gd name="T12" fmla="*/ 18 w 257"/>
                <a:gd name="T13" fmla="*/ 155 h 421"/>
                <a:gd name="T14" fmla="*/ 11 w 257"/>
                <a:gd name="T15" fmla="*/ 145 h 421"/>
                <a:gd name="T16" fmla="*/ 0 w 257"/>
                <a:gd name="T17" fmla="*/ 155 h 421"/>
                <a:gd name="T18" fmla="*/ 18 w 257"/>
                <a:gd name="T19" fmla="*/ 231 h 421"/>
                <a:gd name="T20" fmla="*/ 43 w 257"/>
                <a:gd name="T21" fmla="*/ 240 h 421"/>
                <a:gd name="T22" fmla="*/ 90 w 257"/>
                <a:gd name="T23" fmla="*/ 255 h 421"/>
                <a:gd name="T24" fmla="*/ 90 w 257"/>
                <a:gd name="T25" fmla="*/ 276 h 421"/>
                <a:gd name="T26" fmla="*/ 165 w 257"/>
                <a:gd name="T27" fmla="*/ 351 h 421"/>
                <a:gd name="T28" fmla="*/ 176 w 257"/>
                <a:gd name="T29" fmla="*/ 420 h 421"/>
                <a:gd name="T30" fmla="*/ 244 w 257"/>
                <a:gd name="T31" fmla="*/ 420 h 421"/>
                <a:gd name="T32" fmla="*/ 256 w 257"/>
                <a:gd name="T33" fmla="*/ 85 h 421"/>
                <a:gd name="T34" fmla="*/ 256 w 257"/>
                <a:gd name="T35" fmla="*/ 11 h 421"/>
                <a:gd name="T36" fmla="*/ 159 w 257"/>
                <a:gd name="T37" fmla="*/ 0 h 421"/>
                <a:gd name="T38" fmla="*/ 159 w 257"/>
                <a:gd name="T39" fmla="*/ 21 h 421"/>
                <a:gd name="T40" fmla="*/ 97 w 257"/>
                <a:gd name="T41" fmla="*/ 21 h 421"/>
                <a:gd name="T42" fmla="*/ 54 w 257"/>
                <a:gd name="T43" fmla="*/ 36 h 421"/>
                <a:gd name="T44" fmla="*/ 72 w 257"/>
                <a:gd name="T45" fmla="*/ 106 h 4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421"/>
                <a:gd name="T71" fmla="*/ 257 w 257"/>
                <a:gd name="T72" fmla="*/ 421 h 4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421">
                  <a:moveTo>
                    <a:pt x="72" y="106"/>
                  </a:moveTo>
                  <a:lnTo>
                    <a:pt x="43" y="106"/>
                  </a:lnTo>
                  <a:lnTo>
                    <a:pt x="54" y="130"/>
                  </a:lnTo>
                  <a:lnTo>
                    <a:pt x="61" y="145"/>
                  </a:lnTo>
                  <a:lnTo>
                    <a:pt x="36" y="130"/>
                  </a:lnTo>
                  <a:lnTo>
                    <a:pt x="29" y="155"/>
                  </a:lnTo>
                  <a:lnTo>
                    <a:pt x="18" y="155"/>
                  </a:lnTo>
                  <a:lnTo>
                    <a:pt x="11" y="145"/>
                  </a:lnTo>
                  <a:lnTo>
                    <a:pt x="0" y="155"/>
                  </a:lnTo>
                  <a:lnTo>
                    <a:pt x="18" y="231"/>
                  </a:lnTo>
                  <a:lnTo>
                    <a:pt x="43" y="240"/>
                  </a:lnTo>
                  <a:lnTo>
                    <a:pt x="90" y="255"/>
                  </a:lnTo>
                  <a:lnTo>
                    <a:pt x="90" y="276"/>
                  </a:lnTo>
                  <a:lnTo>
                    <a:pt x="165" y="351"/>
                  </a:lnTo>
                  <a:lnTo>
                    <a:pt x="176" y="420"/>
                  </a:lnTo>
                  <a:lnTo>
                    <a:pt x="244" y="420"/>
                  </a:lnTo>
                  <a:lnTo>
                    <a:pt x="256" y="85"/>
                  </a:lnTo>
                  <a:lnTo>
                    <a:pt x="256" y="11"/>
                  </a:lnTo>
                  <a:lnTo>
                    <a:pt x="159" y="0"/>
                  </a:lnTo>
                  <a:lnTo>
                    <a:pt x="159" y="21"/>
                  </a:lnTo>
                  <a:lnTo>
                    <a:pt x="97" y="21"/>
                  </a:lnTo>
                  <a:lnTo>
                    <a:pt x="54" y="36"/>
                  </a:lnTo>
                  <a:lnTo>
                    <a:pt x="72" y="10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9639D"/>
                  </a:solidFill>
                  <a:effectLst/>
                  <a:uLnTx/>
                  <a:uFillTx/>
                  <a:latin typeface="Calibri"/>
                  <a:ea typeface="+mn-ea"/>
                  <a:cs typeface="+mn-cs"/>
                </a:rPr>
                <a:t> </a:t>
              </a:r>
            </a:p>
          </p:txBody>
        </p:sp>
        <p:sp>
          <p:nvSpPr>
            <p:cNvPr id="44" name="Freeform 42">
              <a:extLst>
                <a:ext uri="{FF2B5EF4-FFF2-40B4-BE49-F238E27FC236}">
                  <a16:creationId xmlns:a16="http://schemas.microsoft.com/office/drawing/2014/main" id="{4BB9BDC4-DCAA-4BA8-BCAE-E94954B53572}"/>
                </a:ext>
              </a:extLst>
            </p:cNvPr>
            <p:cNvSpPr>
              <a:spLocks/>
            </p:cNvSpPr>
            <p:nvPr/>
          </p:nvSpPr>
          <p:spPr bwMode="auto">
            <a:xfrm>
              <a:off x="2519" y="1330"/>
              <a:ext cx="204" cy="270"/>
            </a:xfrm>
            <a:custGeom>
              <a:avLst/>
              <a:gdLst>
                <a:gd name="T0" fmla="*/ 203 w 204"/>
                <a:gd name="T1" fmla="*/ 145 h 270"/>
                <a:gd name="T2" fmla="*/ 174 w 204"/>
                <a:gd name="T3" fmla="*/ 145 h 270"/>
                <a:gd name="T4" fmla="*/ 185 w 204"/>
                <a:gd name="T5" fmla="*/ 169 h 270"/>
                <a:gd name="T6" fmla="*/ 192 w 204"/>
                <a:gd name="T7" fmla="*/ 184 h 270"/>
                <a:gd name="T8" fmla="*/ 167 w 204"/>
                <a:gd name="T9" fmla="*/ 169 h 270"/>
                <a:gd name="T10" fmla="*/ 159 w 204"/>
                <a:gd name="T11" fmla="*/ 194 h 270"/>
                <a:gd name="T12" fmla="*/ 148 w 204"/>
                <a:gd name="T13" fmla="*/ 194 h 270"/>
                <a:gd name="T14" fmla="*/ 141 w 204"/>
                <a:gd name="T15" fmla="*/ 184 h 270"/>
                <a:gd name="T16" fmla="*/ 130 w 204"/>
                <a:gd name="T17" fmla="*/ 194 h 270"/>
                <a:gd name="T18" fmla="*/ 148 w 204"/>
                <a:gd name="T19" fmla="*/ 269 h 270"/>
                <a:gd name="T20" fmla="*/ 141 w 204"/>
                <a:gd name="T21" fmla="*/ 244 h 270"/>
                <a:gd name="T22" fmla="*/ 130 w 204"/>
                <a:gd name="T23" fmla="*/ 244 h 270"/>
                <a:gd name="T24" fmla="*/ 123 w 204"/>
                <a:gd name="T25" fmla="*/ 229 h 270"/>
                <a:gd name="T26" fmla="*/ 112 w 204"/>
                <a:gd name="T27" fmla="*/ 244 h 270"/>
                <a:gd name="T28" fmla="*/ 105 w 204"/>
                <a:gd name="T29" fmla="*/ 229 h 270"/>
                <a:gd name="T30" fmla="*/ 43 w 204"/>
                <a:gd name="T31" fmla="*/ 184 h 270"/>
                <a:gd name="T32" fmla="*/ 25 w 204"/>
                <a:gd name="T33" fmla="*/ 184 h 270"/>
                <a:gd name="T34" fmla="*/ 18 w 204"/>
                <a:gd name="T35" fmla="*/ 169 h 270"/>
                <a:gd name="T36" fmla="*/ 0 w 204"/>
                <a:gd name="T37" fmla="*/ 169 h 270"/>
                <a:gd name="T38" fmla="*/ 7 w 204"/>
                <a:gd name="T39" fmla="*/ 15 h 270"/>
                <a:gd name="T40" fmla="*/ 123 w 204"/>
                <a:gd name="T41" fmla="*/ 25 h 270"/>
                <a:gd name="T42" fmla="*/ 141 w 204"/>
                <a:gd name="T43" fmla="*/ 0 h 270"/>
                <a:gd name="T44" fmla="*/ 174 w 204"/>
                <a:gd name="T45" fmla="*/ 51 h 270"/>
                <a:gd name="T46" fmla="*/ 167 w 204"/>
                <a:gd name="T47" fmla="*/ 75 h 270"/>
                <a:gd name="T48" fmla="*/ 185 w 204"/>
                <a:gd name="T49" fmla="*/ 75 h 270"/>
                <a:gd name="T50" fmla="*/ 203 w 204"/>
                <a:gd name="T51" fmla="*/ 145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
                <a:gd name="T79" fmla="*/ 0 h 270"/>
                <a:gd name="T80" fmla="*/ 204 w 204"/>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 h="270">
                  <a:moveTo>
                    <a:pt x="203" y="145"/>
                  </a:moveTo>
                  <a:lnTo>
                    <a:pt x="174" y="145"/>
                  </a:lnTo>
                  <a:lnTo>
                    <a:pt x="185" y="169"/>
                  </a:lnTo>
                  <a:lnTo>
                    <a:pt x="192" y="184"/>
                  </a:lnTo>
                  <a:lnTo>
                    <a:pt x="167" y="169"/>
                  </a:lnTo>
                  <a:lnTo>
                    <a:pt x="159" y="194"/>
                  </a:lnTo>
                  <a:lnTo>
                    <a:pt x="148" y="194"/>
                  </a:lnTo>
                  <a:lnTo>
                    <a:pt x="141" y="184"/>
                  </a:lnTo>
                  <a:lnTo>
                    <a:pt x="130" y="194"/>
                  </a:lnTo>
                  <a:lnTo>
                    <a:pt x="148" y="269"/>
                  </a:lnTo>
                  <a:lnTo>
                    <a:pt x="141" y="244"/>
                  </a:lnTo>
                  <a:lnTo>
                    <a:pt x="130" y="244"/>
                  </a:lnTo>
                  <a:lnTo>
                    <a:pt x="123" y="229"/>
                  </a:lnTo>
                  <a:lnTo>
                    <a:pt x="112" y="244"/>
                  </a:lnTo>
                  <a:lnTo>
                    <a:pt x="105" y="229"/>
                  </a:lnTo>
                  <a:lnTo>
                    <a:pt x="43" y="184"/>
                  </a:lnTo>
                  <a:lnTo>
                    <a:pt x="25" y="184"/>
                  </a:lnTo>
                  <a:lnTo>
                    <a:pt x="18" y="169"/>
                  </a:lnTo>
                  <a:lnTo>
                    <a:pt x="0" y="169"/>
                  </a:lnTo>
                  <a:lnTo>
                    <a:pt x="7" y="15"/>
                  </a:lnTo>
                  <a:lnTo>
                    <a:pt x="123" y="25"/>
                  </a:lnTo>
                  <a:lnTo>
                    <a:pt x="141" y="0"/>
                  </a:lnTo>
                  <a:lnTo>
                    <a:pt x="174" y="51"/>
                  </a:lnTo>
                  <a:lnTo>
                    <a:pt x="167" y="75"/>
                  </a:lnTo>
                  <a:lnTo>
                    <a:pt x="185" y="75"/>
                  </a:lnTo>
                  <a:lnTo>
                    <a:pt x="203" y="145"/>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5" name="Freeform 43">
              <a:extLst>
                <a:ext uri="{FF2B5EF4-FFF2-40B4-BE49-F238E27FC236}">
                  <a16:creationId xmlns:a16="http://schemas.microsoft.com/office/drawing/2014/main" id="{C4384BB6-19EB-469E-8C25-80171FB08D38}"/>
                </a:ext>
              </a:extLst>
            </p:cNvPr>
            <p:cNvSpPr>
              <a:spLocks/>
            </p:cNvSpPr>
            <p:nvPr/>
          </p:nvSpPr>
          <p:spPr bwMode="auto">
            <a:xfrm>
              <a:off x="3983" y="2033"/>
              <a:ext cx="314" cy="385"/>
            </a:xfrm>
            <a:custGeom>
              <a:avLst/>
              <a:gdLst>
                <a:gd name="T0" fmla="*/ 263 w 314"/>
                <a:gd name="T1" fmla="*/ 154 h 385"/>
                <a:gd name="T2" fmla="*/ 245 w 314"/>
                <a:gd name="T3" fmla="*/ 51 h 385"/>
                <a:gd name="T4" fmla="*/ 209 w 314"/>
                <a:gd name="T5" fmla="*/ 25 h 385"/>
                <a:gd name="T6" fmla="*/ 173 w 314"/>
                <a:gd name="T7" fmla="*/ 25 h 385"/>
                <a:gd name="T8" fmla="*/ 173 w 314"/>
                <a:gd name="T9" fmla="*/ 51 h 385"/>
                <a:gd name="T10" fmla="*/ 158 w 314"/>
                <a:gd name="T11" fmla="*/ 25 h 385"/>
                <a:gd name="T12" fmla="*/ 122 w 314"/>
                <a:gd name="T13" fmla="*/ 25 h 385"/>
                <a:gd name="T14" fmla="*/ 122 w 314"/>
                <a:gd name="T15" fmla="*/ 10 h 385"/>
                <a:gd name="T16" fmla="*/ 97 w 314"/>
                <a:gd name="T17" fmla="*/ 0 h 385"/>
                <a:gd name="T18" fmla="*/ 69 w 314"/>
                <a:gd name="T19" fmla="*/ 25 h 385"/>
                <a:gd name="T20" fmla="*/ 19 w 314"/>
                <a:gd name="T21" fmla="*/ 10 h 385"/>
                <a:gd name="T22" fmla="*/ 26 w 314"/>
                <a:gd name="T23" fmla="*/ 239 h 385"/>
                <a:gd name="T24" fmla="*/ 0 w 314"/>
                <a:gd name="T25" fmla="*/ 364 h 385"/>
                <a:gd name="T26" fmla="*/ 36 w 314"/>
                <a:gd name="T27" fmla="*/ 384 h 385"/>
                <a:gd name="T28" fmla="*/ 43 w 314"/>
                <a:gd name="T29" fmla="*/ 384 h 385"/>
                <a:gd name="T30" fmla="*/ 104 w 314"/>
                <a:gd name="T31" fmla="*/ 374 h 385"/>
                <a:gd name="T32" fmla="*/ 122 w 314"/>
                <a:gd name="T33" fmla="*/ 384 h 385"/>
                <a:gd name="T34" fmla="*/ 295 w 314"/>
                <a:gd name="T35" fmla="*/ 384 h 385"/>
                <a:gd name="T36" fmla="*/ 313 w 314"/>
                <a:gd name="T37" fmla="*/ 219 h 385"/>
                <a:gd name="T38" fmla="*/ 295 w 314"/>
                <a:gd name="T39" fmla="*/ 179 h 385"/>
                <a:gd name="T40" fmla="*/ 263 w 314"/>
                <a:gd name="T41" fmla="*/ 154 h 3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4"/>
                <a:gd name="T64" fmla="*/ 0 h 385"/>
                <a:gd name="T65" fmla="*/ 314 w 314"/>
                <a:gd name="T66" fmla="*/ 385 h 3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4" h="385">
                  <a:moveTo>
                    <a:pt x="263" y="154"/>
                  </a:moveTo>
                  <a:lnTo>
                    <a:pt x="245" y="51"/>
                  </a:lnTo>
                  <a:lnTo>
                    <a:pt x="209" y="25"/>
                  </a:lnTo>
                  <a:lnTo>
                    <a:pt x="173" y="25"/>
                  </a:lnTo>
                  <a:lnTo>
                    <a:pt x="173" y="51"/>
                  </a:lnTo>
                  <a:lnTo>
                    <a:pt x="158" y="25"/>
                  </a:lnTo>
                  <a:lnTo>
                    <a:pt x="122" y="25"/>
                  </a:lnTo>
                  <a:lnTo>
                    <a:pt x="122" y="10"/>
                  </a:lnTo>
                  <a:lnTo>
                    <a:pt x="97" y="0"/>
                  </a:lnTo>
                  <a:lnTo>
                    <a:pt x="69" y="25"/>
                  </a:lnTo>
                  <a:lnTo>
                    <a:pt x="19" y="10"/>
                  </a:lnTo>
                  <a:lnTo>
                    <a:pt x="26" y="239"/>
                  </a:lnTo>
                  <a:lnTo>
                    <a:pt x="0" y="364"/>
                  </a:lnTo>
                  <a:lnTo>
                    <a:pt x="36" y="384"/>
                  </a:lnTo>
                  <a:lnTo>
                    <a:pt x="43" y="384"/>
                  </a:lnTo>
                  <a:lnTo>
                    <a:pt x="104" y="374"/>
                  </a:lnTo>
                  <a:lnTo>
                    <a:pt x="122" y="384"/>
                  </a:lnTo>
                  <a:lnTo>
                    <a:pt x="295" y="384"/>
                  </a:lnTo>
                  <a:lnTo>
                    <a:pt x="313" y="219"/>
                  </a:lnTo>
                  <a:lnTo>
                    <a:pt x="295" y="179"/>
                  </a:lnTo>
                  <a:lnTo>
                    <a:pt x="263" y="1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6" name="Freeform 44">
              <a:extLst>
                <a:ext uri="{FF2B5EF4-FFF2-40B4-BE49-F238E27FC236}">
                  <a16:creationId xmlns:a16="http://schemas.microsoft.com/office/drawing/2014/main" id="{2DCDB652-3C37-42F6-A63F-A4ED848FBEFB}"/>
                </a:ext>
              </a:extLst>
            </p:cNvPr>
            <p:cNvSpPr>
              <a:spLocks/>
            </p:cNvSpPr>
            <p:nvPr/>
          </p:nvSpPr>
          <p:spPr bwMode="auto">
            <a:xfrm>
              <a:off x="3504" y="1199"/>
              <a:ext cx="186" cy="301"/>
            </a:xfrm>
            <a:custGeom>
              <a:avLst/>
              <a:gdLst>
                <a:gd name="T0" fmla="*/ 0 w 186"/>
                <a:gd name="T1" fmla="*/ 300 h 301"/>
                <a:gd name="T2" fmla="*/ 33 w 186"/>
                <a:gd name="T3" fmla="*/ 0 h 301"/>
                <a:gd name="T4" fmla="*/ 124 w 186"/>
                <a:gd name="T5" fmla="*/ 0 h 301"/>
                <a:gd name="T6" fmla="*/ 124 w 186"/>
                <a:gd name="T7" fmla="*/ 121 h 301"/>
                <a:gd name="T8" fmla="*/ 131 w 186"/>
                <a:gd name="T9" fmla="*/ 130 h 301"/>
                <a:gd name="T10" fmla="*/ 155 w 186"/>
                <a:gd name="T11" fmla="*/ 130 h 301"/>
                <a:gd name="T12" fmla="*/ 148 w 186"/>
                <a:gd name="T13" fmla="*/ 155 h 301"/>
                <a:gd name="T14" fmla="*/ 155 w 186"/>
                <a:gd name="T15" fmla="*/ 181 h 301"/>
                <a:gd name="T16" fmla="*/ 167 w 186"/>
                <a:gd name="T17" fmla="*/ 155 h 301"/>
                <a:gd name="T18" fmla="*/ 185 w 186"/>
                <a:gd name="T19" fmla="*/ 181 h 301"/>
                <a:gd name="T20" fmla="*/ 167 w 186"/>
                <a:gd name="T21" fmla="*/ 230 h 301"/>
                <a:gd name="T22" fmla="*/ 148 w 186"/>
                <a:gd name="T23" fmla="*/ 255 h 301"/>
                <a:gd name="T24" fmla="*/ 124 w 186"/>
                <a:gd name="T25" fmla="*/ 255 h 301"/>
                <a:gd name="T26" fmla="*/ 105 w 186"/>
                <a:gd name="T27" fmla="*/ 300 h 301"/>
                <a:gd name="T28" fmla="*/ 62 w 186"/>
                <a:gd name="T29" fmla="*/ 300 h 301"/>
                <a:gd name="T30" fmla="*/ 0 w 186"/>
                <a:gd name="T31" fmla="*/ 300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301"/>
                <a:gd name="T50" fmla="*/ 186 w 186"/>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301">
                  <a:moveTo>
                    <a:pt x="0" y="300"/>
                  </a:moveTo>
                  <a:lnTo>
                    <a:pt x="33" y="0"/>
                  </a:lnTo>
                  <a:lnTo>
                    <a:pt x="124" y="0"/>
                  </a:lnTo>
                  <a:lnTo>
                    <a:pt x="124" y="121"/>
                  </a:lnTo>
                  <a:lnTo>
                    <a:pt x="131" y="130"/>
                  </a:lnTo>
                  <a:lnTo>
                    <a:pt x="155" y="130"/>
                  </a:lnTo>
                  <a:lnTo>
                    <a:pt x="148" y="155"/>
                  </a:lnTo>
                  <a:lnTo>
                    <a:pt x="155" y="181"/>
                  </a:lnTo>
                  <a:lnTo>
                    <a:pt x="167" y="155"/>
                  </a:lnTo>
                  <a:lnTo>
                    <a:pt x="185" y="181"/>
                  </a:lnTo>
                  <a:lnTo>
                    <a:pt x="167" y="230"/>
                  </a:lnTo>
                  <a:lnTo>
                    <a:pt x="148" y="255"/>
                  </a:lnTo>
                  <a:lnTo>
                    <a:pt x="124" y="255"/>
                  </a:lnTo>
                  <a:lnTo>
                    <a:pt x="105" y="300"/>
                  </a:lnTo>
                  <a:lnTo>
                    <a:pt x="62" y="300"/>
                  </a:lnTo>
                  <a:lnTo>
                    <a:pt x="0" y="3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7" name="Freeform 45">
              <a:extLst>
                <a:ext uri="{FF2B5EF4-FFF2-40B4-BE49-F238E27FC236}">
                  <a16:creationId xmlns:a16="http://schemas.microsoft.com/office/drawing/2014/main" id="{B2015966-4497-4B38-8F76-07DCA8690DE3}"/>
                </a:ext>
              </a:extLst>
            </p:cNvPr>
            <p:cNvSpPr>
              <a:spLocks/>
            </p:cNvSpPr>
            <p:nvPr/>
          </p:nvSpPr>
          <p:spPr bwMode="auto">
            <a:xfrm>
              <a:off x="4192" y="1260"/>
              <a:ext cx="280" cy="385"/>
            </a:xfrm>
            <a:custGeom>
              <a:avLst/>
              <a:gdLst>
                <a:gd name="T0" fmla="*/ 236 w 280"/>
                <a:gd name="T1" fmla="*/ 120 h 385"/>
                <a:gd name="T2" fmla="*/ 208 w 280"/>
                <a:gd name="T3" fmla="*/ 94 h 385"/>
                <a:gd name="T4" fmla="*/ 183 w 280"/>
                <a:gd name="T5" fmla="*/ 94 h 385"/>
                <a:gd name="T6" fmla="*/ 164 w 280"/>
                <a:gd name="T7" fmla="*/ 51 h 385"/>
                <a:gd name="T8" fmla="*/ 121 w 280"/>
                <a:gd name="T9" fmla="*/ 34 h 385"/>
                <a:gd name="T10" fmla="*/ 115 w 280"/>
                <a:gd name="T11" fmla="*/ 25 h 385"/>
                <a:gd name="T12" fmla="*/ 78 w 280"/>
                <a:gd name="T13" fmla="*/ 0 h 385"/>
                <a:gd name="T14" fmla="*/ 0 w 280"/>
                <a:gd name="T15" fmla="*/ 239 h 385"/>
                <a:gd name="T16" fmla="*/ 43 w 280"/>
                <a:gd name="T17" fmla="*/ 264 h 385"/>
                <a:gd name="T18" fmla="*/ 61 w 280"/>
                <a:gd name="T19" fmla="*/ 339 h 385"/>
                <a:gd name="T20" fmla="*/ 104 w 280"/>
                <a:gd name="T21" fmla="*/ 384 h 385"/>
                <a:gd name="T22" fmla="*/ 208 w 280"/>
                <a:gd name="T23" fmla="*/ 290 h 385"/>
                <a:gd name="T24" fmla="*/ 236 w 280"/>
                <a:gd name="T25" fmla="*/ 290 h 385"/>
                <a:gd name="T26" fmla="*/ 251 w 280"/>
                <a:gd name="T27" fmla="*/ 264 h 385"/>
                <a:gd name="T28" fmla="*/ 279 w 280"/>
                <a:gd name="T29" fmla="*/ 279 h 385"/>
                <a:gd name="T30" fmla="*/ 279 w 280"/>
                <a:gd name="T31" fmla="*/ 194 h 385"/>
                <a:gd name="T32" fmla="*/ 260 w 280"/>
                <a:gd name="T33" fmla="*/ 169 h 385"/>
                <a:gd name="T34" fmla="*/ 243 w 280"/>
                <a:gd name="T35" fmla="*/ 120 h 385"/>
                <a:gd name="T36" fmla="*/ 236 w 280"/>
                <a:gd name="T37" fmla="*/ 120 h 3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385"/>
                <a:gd name="T59" fmla="*/ 280 w 280"/>
                <a:gd name="T60" fmla="*/ 385 h 3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385">
                  <a:moveTo>
                    <a:pt x="236" y="120"/>
                  </a:moveTo>
                  <a:lnTo>
                    <a:pt x="208" y="94"/>
                  </a:lnTo>
                  <a:lnTo>
                    <a:pt x="183" y="94"/>
                  </a:lnTo>
                  <a:lnTo>
                    <a:pt x="164" y="51"/>
                  </a:lnTo>
                  <a:lnTo>
                    <a:pt x="121" y="34"/>
                  </a:lnTo>
                  <a:lnTo>
                    <a:pt x="115" y="25"/>
                  </a:lnTo>
                  <a:lnTo>
                    <a:pt x="78" y="0"/>
                  </a:lnTo>
                  <a:lnTo>
                    <a:pt x="0" y="239"/>
                  </a:lnTo>
                  <a:lnTo>
                    <a:pt x="43" y="264"/>
                  </a:lnTo>
                  <a:lnTo>
                    <a:pt x="61" y="339"/>
                  </a:lnTo>
                  <a:lnTo>
                    <a:pt x="104" y="384"/>
                  </a:lnTo>
                  <a:lnTo>
                    <a:pt x="208" y="290"/>
                  </a:lnTo>
                  <a:lnTo>
                    <a:pt x="236" y="290"/>
                  </a:lnTo>
                  <a:lnTo>
                    <a:pt x="251" y="264"/>
                  </a:lnTo>
                  <a:lnTo>
                    <a:pt x="279" y="279"/>
                  </a:lnTo>
                  <a:lnTo>
                    <a:pt x="279" y="194"/>
                  </a:lnTo>
                  <a:lnTo>
                    <a:pt x="260" y="169"/>
                  </a:lnTo>
                  <a:lnTo>
                    <a:pt x="243" y="120"/>
                  </a:lnTo>
                  <a:lnTo>
                    <a:pt x="236" y="12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8" name="Freeform 46">
              <a:extLst>
                <a:ext uri="{FF2B5EF4-FFF2-40B4-BE49-F238E27FC236}">
                  <a16:creationId xmlns:a16="http://schemas.microsoft.com/office/drawing/2014/main" id="{AC796841-3634-4E27-B54A-8C280BA89F4C}"/>
                </a:ext>
              </a:extLst>
            </p:cNvPr>
            <p:cNvSpPr>
              <a:spLocks/>
            </p:cNvSpPr>
            <p:nvPr/>
          </p:nvSpPr>
          <p:spPr bwMode="auto">
            <a:xfrm>
              <a:off x="2642" y="1176"/>
              <a:ext cx="271" cy="231"/>
            </a:xfrm>
            <a:custGeom>
              <a:avLst/>
              <a:gdLst>
                <a:gd name="T0" fmla="*/ 166 w 271"/>
                <a:gd name="T1" fmla="*/ 194 h 231"/>
                <a:gd name="T2" fmla="*/ 166 w 271"/>
                <a:gd name="T3" fmla="*/ 215 h 231"/>
                <a:gd name="T4" fmla="*/ 104 w 271"/>
                <a:gd name="T5" fmla="*/ 215 h 231"/>
                <a:gd name="T6" fmla="*/ 61 w 271"/>
                <a:gd name="T7" fmla="*/ 230 h 231"/>
                <a:gd name="T8" fmla="*/ 43 w 271"/>
                <a:gd name="T9" fmla="*/ 230 h 231"/>
                <a:gd name="T10" fmla="*/ 50 w 271"/>
                <a:gd name="T11" fmla="*/ 205 h 231"/>
                <a:gd name="T12" fmla="*/ 18 w 271"/>
                <a:gd name="T13" fmla="*/ 155 h 231"/>
                <a:gd name="T14" fmla="*/ 0 w 271"/>
                <a:gd name="T15" fmla="*/ 179 h 231"/>
                <a:gd name="T16" fmla="*/ 0 w 271"/>
                <a:gd name="T17" fmla="*/ 136 h 231"/>
                <a:gd name="T18" fmla="*/ 18 w 271"/>
                <a:gd name="T19" fmla="*/ 119 h 231"/>
                <a:gd name="T20" fmla="*/ 35 w 271"/>
                <a:gd name="T21" fmla="*/ 110 h 231"/>
                <a:gd name="T22" fmla="*/ 35 w 271"/>
                <a:gd name="T23" fmla="*/ 36 h 231"/>
                <a:gd name="T24" fmla="*/ 25 w 271"/>
                <a:gd name="T25" fmla="*/ 10 h 231"/>
                <a:gd name="T26" fmla="*/ 25 w 271"/>
                <a:gd name="T27" fmla="*/ 0 h 231"/>
                <a:gd name="T28" fmla="*/ 270 w 271"/>
                <a:gd name="T29" fmla="*/ 10 h 231"/>
                <a:gd name="T30" fmla="*/ 263 w 271"/>
                <a:gd name="T31" fmla="*/ 205 h 231"/>
                <a:gd name="T32" fmla="*/ 166 w 271"/>
                <a:gd name="T33" fmla="*/ 194 h 2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1"/>
                <a:gd name="T52" fmla="*/ 0 h 231"/>
                <a:gd name="T53" fmla="*/ 271 w 271"/>
                <a:gd name="T54" fmla="*/ 231 h 2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1" h="231">
                  <a:moveTo>
                    <a:pt x="166" y="194"/>
                  </a:moveTo>
                  <a:lnTo>
                    <a:pt x="166" y="215"/>
                  </a:lnTo>
                  <a:lnTo>
                    <a:pt x="104" y="215"/>
                  </a:lnTo>
                  <a:lnTo>
                    <a:pt x="61" y="230"/>
                  </a:lnTo>
                  <a:lnTo>
                    <a:pt x="43" y="230"/>
                  </a:lnTo>
                  <a:lnTo>
                    <a:pt x="50" y="205"/>
                  </a:lnTo>
                  <a:lnTo>
                    <a:pt x="18" y="155"/>
                  </a:lnTo>
                  <a:lnTo>
                    <a:pt x="0" y="179"/>
                  </a:lnTo>
                  <a:lnTo>
                    <a:pt x="0" y="136"/>
                  </a:lnTo>
                  <a:lnTo>
                    <a:pt x="18" y="119"/>
                  </a:lnTo>
                  <a:lnTo>
                    <a:pt x="35" y="110"/>
                  </a:lnTo>
                  <a:lnTo>
                    <a:pt x="35" y="36"/>
                  </a:lnTo>
                  <a:lnTo>
                    <a:pt x="25" y="10"/>
                  </a:lnTo>
                  <a:lnTo>
                    <a:pt x="25" y="0"/>
                  </a:lnTo>
                  <a:lnTo>
                    <a:pt x="270" y="10"/>
                  </a:lnTo>
                  <a:lnTo>
                    <a:pt x="263" y="205"/>
                  </a:lnTo>
                  <a:lnTo>
                    <a:pt x="166" y="19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9" name="Freeform 47">
              <a:extLst>
                <a:ext uri="{FF2B5EF4-FFF2-40B4-BE49-F238E27FC236}">
                  <a16:creationId xmlns:a16="http://schemas.microsoft.com/office/drawing/2014/main" id="{31284666-15F3-472F-BD08-7167C99B302C}"/>
                </a:ext>
              </a:extLst>
            </p:cNvPr>
            <p:cNvSpPr>
              <a:spLocks/>
            </p:cNvSpPr>
            <p:nvPr/>
          </p:nvSpPr>
          <p:spPr bwMode="auto">
            <a:xfrm>
              <a:off x="3774" y="1176"/>
              <a:ext cx="314" cy="363"/>
            </a:xfrm>
            <a:custGeom>
              <a:avLst/>
              <a:gdLst>
                <a:gd name="T0" fmla="*/ 0 w 314"/>
                <a:gd name="T1" fmla="*/ 144 h 363"/>
                <a:gd name="T2" fmla="*/ 0 w 314"/>
                <a:gd name="T3" fmla="*/ 193 h 363"/>
                <a:gd name="T4" fmla="*/ 69 w 314"/>
                <a:gd name="T5" fmla="*/ 229 h 363"/>
                <a:gd name="T6" fmla="*/ 87 w 314"/>
                <a:gd name="T7" fmla="*/ 263 h 363"/>
                <a:gd name="T8" fmla="*/ 111 w 314"/>
                <a:gd name="T9" fmla="*/ 263 h 363"/>
                <a:gd name="T10" fmla="*/ 111 w 314"/>
                <a:gd name="T11" fmla="*/ 287 h 363"/>
                <a:gd name="T12" fmla="*/ 155 w 314"/>
                <a:gd name="T13" fmla="*/ 313 h 363"/>
                <a:gd name="T14" fmla="*/ 173 w 314"/>
                <a:gd name="T15" fmla="*/ 362 h 363"/>
                <a:gd name="T16" fmla="*/ 313 w 314"/>
                <a:gd name="T17" fmla="*/ 49 h 363"/>
                <a:gd name="T18" fmla="*/ 295 w 314"/>
                <a:gd name="T19" fmla="*/ 35 h 363"/>
                <a:gd name="T20" fmla="*/ 263 w 314"/>
                <a:gd name="T21" fmla="*/ 35 h 363"/>
                <a:gd name="T22" fmla="*/ 245 w 314"/>
                <a:gd name="T23" fmla="*/ 10 h 363"/>
                <a:gd name="T24" fmla="*/ 216 w 314"/>
                <a:gd name="T25" fmla="*/ 10 h 363"/>
                <a:gd name="T26" fmla="*/ 209 w 314"/>
                <a:gd name="T27" fmla="*/ 10 h 363"/>
                <a:gd name="T28" fmla="*/ 141 w 314"/>
                <a:gd name="T29" fmla="*/ 0 h 363"/>
                <a:gd name="T30" fmla="*/ 123 w 314"/>
                <a:gd name="T31" fmla="*/ 24 h 363"/>
                <a:gd name="T32" fmla="*/ 97 w 314"/>
                <a:gd name="T33" fmla="*/ 24 h 363"/>
                <a:gd name="T34" fmla="*/ 69 w 314"/>
                <a:gd name="T35" fmla="*/ 84 h 363"/>
                <a:gd name="T36" fmla="*/ 51 w 314"/>
                <a:gd name="T37" fmla="*/ 84 h 363"/>
                <a:gd name="T38" fmla="*/ 36 w 314"/>
                <a:gd name="T39" fmla="*/ 59 h 363"/>
                <a:gd name="T40" fmla="*/ 36 w 314"/>
                <a:gd name="T41" fmla="*/ 69 h 363"/>
                <a:gd name="T42" fmla="*/ 0 w 314"/>
                <a:gd name="T43" fmla="*/ 144 h 3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4"/>
                <a:gd name="T67" fmla="*/ 0 h 363"/>
                <a:gd name="T68" fmla="*/ 314 w 314"/>
                <a:gd name="T69" fmla="*/ 363 h 3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4" h="363">
                  <a:moveTo>
                    <a:pt x="0" y="144"/>
                  </a:moveTo>
                  <a:lnTo>
                    <a:pt x="0" y="193"/>
                  </a:lnTo>
                  <a:lnTo>
                    <a:pt x="69" y="229"/>
                  </a:lnTo>
                  <a:lnTo>
                    <a:pt x="87" y="263"/>
                  </a:lnTo>
                  <a:lnTo>
                    <a:pt x="111" y="263"/>
                  </a:lnTo>
                  <a:lnTo>
                    <a:pt x="111" y="287"/>
                  </a:lnTo>
                  <a:lnTo>
                    <a:pt x="155" y="313"/>
                  </a:lnTo>
                  <a:lnTo>
                    <a:pt x="173" y="362"/>
                  </a:lnTo>
                  <a:lnTo>
                    <a:pt x="313" y="49"/>
                  </a:lnTo>
                  <a:lnTo>
                    <a:pt x="295" y="35"/>
                  </a:lnTo>
                  <a:lnTo>
                    <a:pt x="263" y="35"/>
                  </a:lnTo>
                  <a:lnTo>
                    <a:pt x="245" y="10"/>
                  </a:lnTo>
                  <a:lnTo>
                    <a:pt x="216" y="10"/>
                  </a:lnTo>
                  <a:lnTo>
                    <a:pt x="209" y="10"/>
                  </a:lnTo>
                  <a:lnTo>
                    <a:pt x="141" y="0"/>
                  </a:lnTo>
                  <a:lnTo>
                    <a:pt x="123" y="24"/>
                  </a:lnTo>
                  <a:lnTo>
                    <a:pt x="97" y="24"/>
                  </a:lnTo>
                  <a:lnTo>
                    <a:pt x="69" y="84"/>
                  </a:lnTo>
                  <a:lnTo>
                    <a:pt x="51" y="84"/>
                  </a:lnTo>
                  <a:lnTo>
                    <a:pt x="36" y="59"/>
                  </a:lnTo>
                  <a:lnTo>
                    <a:pt x="36" y="69"/>
                  </a:lnTo>
                  <a:lnTo>
                    <a:pt x="0"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0" name="Freeform 48">
              <a:extLst>
                <a:ext uri="{FF2B5EF4-FFF2-40B4-BE49-F238E27FC236}">
                  <a16:creationId xmlns:a16="http://schemas.microsoft.com/office/drawing/2014/main" id="{C85A1E96-1626-4562-9F69-01DAABAF6ADE}"/>
                </a:ext>
              </a:extLst>
            </p:cNvPr>
            <p:cNvSpPr>
              <a:spLocks/>
            </p:cNvSpPr>
            <p:nvPr/>
          </p:nvSpPr>
          <p:spPr bwMode="auto">
            <a:xfrm>
              <a:off x="2084" y="1864"/>
              <a:ext cx="316" cy="220"/>
            </a:xfrm>
            <a:custGeom>
              <a:avLst/>
              <a:gdLst>
                <a:gd name="T0" fmla="*/ 79 w 316"/>
                <a:gd name="T1" fmla="*/ 193 h 220"/>
                <a:gd name="T2" fmla="*/ 79 w 316"/>
                <a:gd name="T3" fmla="*/ 120 h 220"/>
                <a:gd name="T4" fmla="*/ 61 w 316"/>
                <a:gd name="T5" fmla="*/ 94 h 220"/>
                <a:gd name="T6" fmla="*/ 61 w 316"/>
                <a:gd name="T7" fmla="*/ 60 h 220"/>
                <a:gd name="T8" fmla="*/ 33 w 316"/>
                <a:gd name="T9" fmla="*/ 50 h 220"/>
                <a:gd name="T10" fmla="*/ 0 w 316"/>
                <a:gd name="T11" fmla="*/ 0 h 220"/>
                <a:gd name="T12" fmla="*/ 296 w 316"/>
                <a:gd name="T13" fmla="*/ 0 h 220"/>
                <a:gd name="T14" fmla="*/ 278 w 316"/>
                <a:gd name="T15" fmla="*/ 34 h 220"/>
                <a:gd name="T16" fmla="*/ 296 w 316"/>
                <a:gd name="T17" fmla="*/ 24 h 220"/>
                <a:gd name="T18" fmla="*/ 315 w 316"/>
                <a:gd name="T19" fmla="*/ 34 h 220"/>
                <a:gd name="T20" fmla="*/ 278 w 316"/>
                <a:gd name="T21" fmla="*/ 60 h 220"/>
                <a:gd name="T22" fmla="*/ 261 w 316"/>
                <a:gd name="T23" fmla="*/ 120 h 220"/>
                <a:gd name="T24" fmla="*/ 261 w 316"/>
                <a:gd name="T25" fmla="*/ 193 h 220"/>
                <a:gd name="T26" fmla="*/ 246 w 316"/>
                <a:gd name="T27" fmla="*/ 219 h 220"/>
                <a:gd name="T28" fmla="*/ 79 w 316"/>
                <a:gd name="T29" fmla="*/ 193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220"/>
                <a:gd name="T47" fmla="*/ 316 w 316"/>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220">
                  <a:moveTo>
                    <a:pt x="79" y="193"/>
                  </a:moveTo>
                  <a:lnTo>
                    <a:pt x="79" y="120"/>
                  </a:lnTo>
                  <a:lnTo>
                    <a:pt x="61" y="94"/>
                  </a:lnTo>
                  <a:lnTo>
                    <a:pt x="61" y="60"/>
                  </a:lnTo>
                  <a:lnTo>
                    <a:pt x="33" y="50"/>
                  </a:lnTo>
                  <a:lnTo>
                    <a:pt x="0" y="0"/>
                  </a:lnTo>
                  <a:lnTo>
                    <a:pt x="296" y="0"/>
                  </a:lnTo>
                  <a:lnTo>
                    <a:pt x="278" y="34"/>
                  </a:lnTo>
                  <a:lnTo>
                    <a:pt x="296" y="24"/>
                  </a:lnTo>
                  <a:lnTo>
                    <a:pt x="315" y="34"/>
                  </a:lnTo>
                  <a:lnTo>
                    <a:pt x="278" y="60"/>
                  </a:lnTo>
                  <a:lnTo>
                    <a:pt x="261" y="120"/>
                  </a:lnTo>
                  <a:lnTo>
                    <a:pt x="261" y="193"/>
                  </a:lnTo>
                  <a:lnTo>
                    <a:pt x="246" y="219"/>
                  </a:lnTo>
                  <a:lnTo>
                    <a:pt x="79"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1" name="Freeform 49">
              <a:extLst>
                <a:ext uri="{FF2B5EF4-FFF2-40B4-BE49-F238E27FC236}">
                  <a16:creationId xmlns:a16="http://schemas.microsoft.com/office/drawing/2014/main" id="{B667CAA9-A8CD-4592-A762-6942D62DC1B7}"/>
                </a:ext>
              </a:extLst>
            </p:cNvPr>
            <p:cNvSpPr>
              <a:spLocks/>
            </p:cNvSpPr>
            <p:nvPr/>
          </p:nvSpPr>
          <p:spPr bwMode="auto">
            <a:xfrm>
              <a:off x="4698" y="947"/>
              <a:ext cx="296" cy="205"/>
            </a:xfrm>
            <a:custGeom>
              <a:avLst/>
              <a:gdLst>
                <a:gd name="T0" fmla="*/ 154 w 296"/>
                <a:gd name="T1" fmla="*/ 204 h 205"/>
                <a:gd name="T2" fmla="*/ 104 w 296"/>
                <a:gd name="T3" fmla="*/ 144 h 205"/>
                <a:gd name="T4" fmla="*/ 79 w 296"/>
                <a:gd name="T5" fmla="*/ 144 h 205"/>
                <a:gd name="T6" fmla="*/ 7 w 296"/>
                <a:gd name="T7" fmla="*/ 110 h 205"/>
                <a:gd name="T8" fmla="*/ 0 w 296"/>
                <a:gd name="T9" fmla="*/ 59 h 205"/>
                <a:gd name="T10" fmla="*/ 32 w 296"/>
                <a:gd name="T11" fmla="*/ 34 h 205"/>
                <a:gd name="T12" fmla="*/ 26 w 296"/>
                <a:gd name="T13" fmla="*/ 0 h 205"/>
                <a:gd name="T14" fmla="*/ 244 w 296"/>
                <a:gd name="T15" fmla="*/ 0 h 205"/>
                <a:gd name="T16" fmla="*/ 269 w 296"/>
                <a:gd name="T17" fmla="*/ 23 h 205"/>
                <a:gd name="T18" fmla="*/ 269 w 296"/>
                <a:gd name="T19" fmla="*/ 70 h 205"/>
                <a:gd name="T20" fmla="*/ 295 w 296"/>
                <a:gd name="T21" fmla="*/ 144 h 205"/>
                <a:gd name="T22" fmla="*/ 233 w 296"/>
                <a:gd name="T23" fmla="*/ 153 h 205"/>
                <a:gd name="T24" fmla="*/ 226 w 296"/>
                <a:gd name="T25" fmla="*/ 168 h 205"/>
                <a:gd name="T26" fmla="*/ 208 w 296"/>
                <a:gd name="T27" fmla="*/ 179 h 205"/>
                <a:gd name="T28" fmla="*/ 191 w 296"/>
                <a:gd name="T29" fmla="*/ 179 h 205"/>
                <a:gd name="T30" fmla="*/ 154 w 296"/>
                <a:gd name="T31" fmla="*/ 193 h 205"/>
                <a:gd name="T32" fmla="*/ 154 w 296"/>
                <a:gd name="T33" fmla="*/ 204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205"/>
                <a:gd name="T53" fmla="*/ 296 w 296"/>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205">
                  <a:moveTo>
                    <a:pt x="154" y="204"/>
                  </a:moveTo>
                  <a:lnTo>
                    <a:pt x="104" y="144"/>
                  </a:lnTo>
                  <a:lnTo>
                    <a:pt x="79" y="144"/>
                  </a:lnTo>
                  <a:lnTo>
                    <a:pt x="7" y="110"/>
                  </a:lnTo>
                  <a:lnTo>
                    <a:pt x="0" y="59"/>
                  </a:lnTo>
                  <a:lnTo>
                    <a:pt x="32" y="34"/>
                  </a:lnTo>
                  <a:lnTo>
                    <a:pt x="26" y="0"/>
                  </a:lnTo>
                  <a:lnTo>
                    <a:pt x="244" y="0"/>
                  </a:lnTo>
                  <a:lnTo>
                    <a:pt x="269" y="23"/>
                  </a:lnTo>
                  <a:lnTo>
                    <a:pt x="269" y="70"/>
                  </a:lnTo>
                  <a:lnTo>
                    <a:pt x="295" y="144"/>
                  </a:lnTo>
                  <a:lnTo>
                    <a:pt x="233" y="153"/>
                  </a:lnTo>
                  <a:lnTo>
                    <a:pt x="226" y="168"/>
                  </a:lnTo>
                  <a:lnTo>
                    <a:pt x="208" y="179"/>
                  </a:lnTo>
                  <a:lnTo>
                    <a:pt x="191" y="179"/>
                  </a:lnTo>
                  <a:lnTo>
                    <a:pt x="154" y="193"/>
                  </a:lnTo>
                  <a:lnTo>
                    <a:pt x="154" y="20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2" name="Freeform 50">
              <a:extLst>
                <a:ext uri="{FF2B5EF4-FFF2-40B4-BE49-F238E27FC236}">
                  <a16:creationId xmlns:a16="http://schemas.microsoft.com/office/drawing/2014/main" id="{471F6211-CB07-4DBF-9128-F4EAB970992C}"/>
                </a:ext>
              </a:extLst>
            </p:cNvPr>
            <p:cNvSpPr>
              <a:spLocks/>
            </p:cNvSpPr>
            <p:nvPr/>
          </p:nvSpPr>
          <p:spPr bwMode="auto">
            <a:xfrm>
              <a:off x="592" y="1813"/>
              <a:ext cx="257" cy="206"/>
            </a:xfrm>
            <a:custGeom>
              <a:avLst/>
              <a:gdLst>
                <a:gd name="T0" fmla="*/ 11 w 257"/>
                <a:gd name="T1" fmla="*/ 50 h 206"/>
                <a:gd name="T2" fmla="*/ 47 w 257"/>
                <a:gd name="T3" fmla="*/ 0 h 206"/>
                <a:gd name="T4" fmla="*/ 54 w 257"/>
                <a:gd name="T5" fmla="*/ 25 h 206"/>
                <a:gd name="T6" fmla="*/ 61 w 257"/>
                <a:gd name="T7" fmla="*/ 0 h 206"/>
                <a:gd name="T8" fmla="*/ 98 w 257"/>
                <a:gd name="T9" fmla="*/ 25 h 206"/>
                <a:gd name="T10" fmla="*/ 133 w 257"/>
                <a:gd name="T11" fmla="*/ 25 h 206"/>
                <a:gd name="T12" fmla="*/ 133 w 257"/>
                <a:gd name="T13" fmla="*/ 15 h 206"/>
                <a:gd name="T14" fmla="*/ 220 w 257"/>
                <a:gd name="T15" fmla="*/ 40 h 206"/>
                <a:gd name="T16" fmla="*/ 220 w 257"/>
                <a:gd name="T17" fmla="*/ 25 h 206"/>
                <a:gd name="T18" fmla="*/ 238 w 257"/>
                <a:gd name="T19" fmla="*/ 40 h 206"/>
                <a:gd name="T20" fmla="*/ 256 w 257"/>
                <a:gd name="T21" fmla="*/ 25 h 206"/>
                <a:gd name="T22" fmla="*/ 256 w 257"/>
                <a:gd name="T23" fmla="*/ 74 h 206"/>
                <a:gd name="T24" fmla="*/ 238 w 257"/>
                <a:gd name="T25" fmla="*/ 100 h 206"/>
                <a:gd name="T26" fmla="*/ 195 w 257"/>
                <a:gd name="T27" fmla="*/ 125 h 206"/>
                <a:gd name="T28" fmla="*/ 203 w 257"/>
                <a:gd name="T29" fmla="*/ 161 h 206"/>
                <a:gd name="T30" fmla="*/ 184 w 257"/>
                <a:gd name="T31" fmla="*/ 171 h 206"/>
                <a:gd name="T32" fmla="*/ 166 w 257"/>
                <a:gd name="T33" fmla="*/ 184 h 206"/>
                <a:gd name="T34" fmla="*/ 133 w 257"/>
                <a:gd name="T35" fmla="*/ 171 h 206"/>
                <a:gd name="T36" fmla="*/ 108 w 257"/>
                <a:gd name="T37" fmla="*/ 171 h 206"/>
                <a:gd name="T38" fmla="*/ 36 w 257"/>
                <a:gd name="T39" fmla="*/ 205 h 206"/>
                <a:gd name="T40" fmla="*/ 11 w 257"/>
                <a:gd name="T41" fmla="*/ 195 h 206"/>
                <a:gd name="T42" fmla="*/ 0 w 257"/>
                <a:gd name="T43" fmla="*/ 144 h 206"/>
                <a:gd name="T44" fmla="*/ 11 w 257"/>
                <a:gd name="T45" fmla="*/ 50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06"/>
                <a:gd name="T71" fmla="*/ 257 w 257"/>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06">
                  <a:moveTo>
                    <a:pt x="11" y="50"/>
                  </a:moveTo>
                  <a:lnTo>
                    <a:pt x="47" y="0"/>
                  </a:lnTo>
                  <a:lnTo>
                    <a:pt x="54" y="25"/>
                  </a:lnTo>
                  <a:lnTo>
                    <a:pt x="61" y="0"/>
                  </a:lnTo>
                  <a:lnTo>
                    <a:pt x="98" y="25"/>
                  </a:lnTo>
                  <a:lnTo>
                    <a:pt x="133" y="25"/>
                  </a:lnTo>
                  <a:lnTo>
                    <a:pt x="133" y="15"/>
                  </a:lnTo>
                  <a:lnTo>
                    <a:pt x="220" y="40"/>
                  </a:lnTo>
                  <a:lnTo>
                    <a:pt x="220" y="25"/>
                  </a:lnTo>
                  <a:lnTo>
                    <a:pt x="238" y="40"/>
                  </a:lnTo>
                  <a:lnTo>
                    <a:pt x="256" y="25"/>
                  </a:lnTo>
                  <a:lnTo>
                    <a:pt x="256" y="74"/>
                  </a:lnTo>
                  <a:lnTo>
                    <a:pt x="238" y="100"/>
                  </a:lnTo>
                  <a:lnTo>
                    <a:pt x="195" y="125"/>
                  </a:lnTo>
                  <a:lnTo>
                    <a:pt x="203" y="161"/>
                  </a:lnTo>
                  <a:lnTo>
                    <a:pt x="184" y="171"/>
                  </a:lnTo>
                  <a:lnTo>
                    <a:pt x="166" y="184"/>
                  </a:lnTo>
                  <a:lnTo>
                    <a:pt x="133" y="171"/>
                  </a:lnTo>
                  <a:lnTo>
                    <a:pt x="108" y="171"/>
                  </a:lnTo>
                  <a:lnTo>
                    <a:pt x="36" y="205"/>
                  </a:lnTo>
                  <a:lnTo>
                    <a:pt x="11" y="195"/>
                  </a:lnTo>
                  <a:lnTo>
                    <a:pt x="0" y="144"/>
                  </a:lnTo>
                  <a:lnTo>
                    <a:pt x="11" y="5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3" name="Freeform 51">
              <a:extLst>
                <a:ext uri="{FF2B5EF4-FFF2-40B4-BE49-F238E27FC236}">
                  <a16:creationId xmlns:a16="http://schemas.microsoft.com/office/drawing/2014/main" id="{83E47BDA-D817-475C-81E5-01D250E50010}"/>
                </a:ext>
              </a:extLst>
            </p:cNvPr>
            <p:cNvSpPr>
              <a:spLocks/>
            </p:cNvSpPr>
            <p:nvPr/>
          </p:nvSpPr>
          <p:spPr bwMode="auto">
            <a:xfrm>
              <a:off x="3627" y="947"/>
              <a:ext cx="199" cy="423"/>
            </a:xfrm>
            <a:custGeom>
              <a:avLst/>
              <a:gdLst>
                <a:gd name="T0" fmla="*/ 198 w 199"/>
                <a:gd name="T1" fmla="*/ 0 h 423"/>
                <a:gd name="T2" fmla="*/ 183 w 199"/>
                <a:gd name="T3" fmla="*/ 23 h 423"/>
                <a:gd name="T4" fmla="*/ 165 w 199"/>
                <a:gd name="T5" fmla="*/ 70 h 423"/>
                <a:gd name="T6" fmla="*/ 183 w 199"/>
                <a:gd name="T7" fmla="*/ 298 h 423"/>
                <a:gd name="T8" fmla="*/ 147 w 199"/>
                <a:gd name="T9" fmla="*/ 373 h 423"/>
                <a:gd name="T10" fmla="*/ 147 w 199"/>
                <a:gd name="T11" fmla="*/ 422 h 423"/>
                <a:gd name="T12" fmla="*/ 68 w 199"/>
                <a:gd name="T13" fmla="*/ 382 h 423"/>
                <a:gd name="T14" fmla="*/ 32 w 199"/>
                <a:gd name="T15" fmla="*/ 382 h 423"/>
                <a:gd name="T16" fmla="*/ 7 w 199"/>
                <a:gd name="T17" fmla="*/ 382 h 423"/>
                <a:gd name="T18" fmla="*/ 0 w 199"/>
                <a:gd name="T19" fmla="*/ 373 h 423"/>
                <a:gd name="T20" fmla="*/ 0 w 199"/>
                <a:gd name="T21" fmla="*/ 253 h 423"/>
                <a:gd name="T22" fmla="*/ 7 w 199"/>
                <a:gd name="T23" fmla="*/ 0 h 423"/>
                <a:gd name="T24" fmla="*/ 198 w 199"/>
                <a:gd name="T25" fmla="*/ 0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
                <a:gd name="T40" fmla="*/ 0 h 423"/>
                <a:gd name="T41" fmla="*/ 199 w 199"/>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 h="423">
                  <a:moveTo>
                    <a:pt x="198" y="0"/>
                  </a:moveTo>
                  <a:lnTo>
                    <a:pt x="183" y="23"/>
                  </a:lnTo>
                  <a:lnTo>
                    <a:pt x="165" y="70"/>
                  </a:lnTo>
                  <a:lnTo>
                    <a:pt x="183" y="298"/>
                  </a:lnTo>
                  <a:lnTo>
                    <a:pt x="147" y="373"/>
                  </a:lnTo>
                  <a:lnTo>
                    <a:pt x="147" y="422"/>
                  </a:lnTo>
                  <a:lnTo>
                    <a:pt x="68" y="382"/>
                  </a:lnTo>
                  <a:lnTo>
                    <a:pt x="32" y="382"/>
                  </a:lnTo>
                  <a:lnTo>
                    <a:pt x="7" y="382"/>
                  </a:lnTo>
                  <a:lnTo>
                    <a:pt x="0" y="373"/>
                  </a:lnTo>
                  <a:lnTo>
                    <a:pt x="0" y="253"/>
                  </a:lnTo>
                  <a:lnTo>
                    <a:pt x="7" y="0"/>
                  </a:lnTo>
                  <a:lnTo>
                    <a:pt x="19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4" name="Freeform 52">
              <a:extLst>
                <a:ext uri="{FF2B5EF4-FFF2-40B4-BE49-F238E27FC236}">
                  <a16:creationId xmlns:a16="http://schemas.microsoft.com/office/drawing/2014/main" id="{9EE53DD9-5E5C-4AF2-9211-26A8CF9A94FE}"/>
                </a:ext>
              </a:extLst>
            </p:cNvPr>
            <p:cNvSpPr>
              <a:spLocks/>
            </p:cNvSpPr>
            <p:nvPr/>
          </p:nvSpPr>
          <p:spPr bwMode="auto">
            <a:xfrm>
              <a:off x="4192" y="1669"/>
              <a:ext cx="209" cy="245"/>
            </a:xfrm>
            <a:custGeom>
              <a:avLst/>
              <a:gdLst>
                <a:gd name="T0" fmla="*/ 72 w 209"/>
                <a:gd name="T1" fmla="*/ 218 h 245"/>
                <a:gd name="T2" fmla="*/ 86 w 209"/>
                <a:gd name="T3" fmla="*/ 244 h 245"/>
                <a:gd name="T4" fmla="*/ 115 w 209"/>
                <a:gd name="T5" fmla="*/ 244 h 245"/>
                <a:gd name="T6" fmla="*/ 122 w 209"/>
                <a:gd name="T7" fmla="*/ 218 h 245"/>
                <a:gd name="T8" fmla="*/ 147 w 209"/>
                <a:gd name="T9" fmla="*/ 218 h 245"/>
                <a:gd name="T10" fmla="*/ 183 w 209"/>
                <a:gd name="T11" fmla="*/ 194 h 245"/>
                <a:gd name="T12" fmla="*/ 201 w 209"/>
                <a:gd name="T13" fmla="*/ 194 h 245"/>
                <a:gd name="T14" fmla="*/ 208 w 209"/>
                <a:gd name="T15" fmla="*/ 184 h 245"/>
                <a:gd name="T16" fmla="*/ 183 w 209"/>
                <a:gd name="T17" fmla="*/ 109 h 245"/>
                <a:gd name="T18" fmla="*/ 122 w 209"/>
                <a:gd name="T19" fmla="*/ 50 h 245"/>
                <a:gd name="T20" fmla="*/ 78 w 209"/>
                <a:gd name="T21" fmla="*/ 0 h 245"/>
                <a:gd name="T22" fmla="*/ 0 w 209"/>
                <a:gd name="T23" fmla="*/ 60 h 245"/>
                <a:gd name="T24" fmla="*/ 0 w 209"/>
                <a:gd name="T25" fmla="*/ 184 h 245"/>
                <a:gd name="T26" fmla="*/ 18 w 209"/>
                <a:gd name="T27" fmla="*/ 228 h 245"/>
                <a:gd name="T28" fmla="*/ 72 w 209"/>
                <a:gd name="T29" fmla="*/ 218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45"/>
                <a:gd name="T47" fmla="*/ 209 w 209"/>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45">
                  <a:moveTo>
                    <a:pt x="72" y="218"/>
                  </a:moveTo>
                  <a:lnTo>
                    <a:pt x="86" y="244"/>
                  </a:lnTo>
                  <a:lnTo>
                    <a:pt x="115" y="244"/>
                  </a:lnTo>
                  <a:lnTo>
                    <a:pt x="122" y="218"/>
                  </a:lnTo>
                  <a:lnTo>
                    <a:pt x="147" y="218"/>
                  </a:lnTo>
                  <a:lnTo>
                    <a:pt x="183" y="194"/>
                  </a:lnTo>
                  <a:lnTo>
                    <a:pt x="201" y="194"/>
                  </a:lnTo>
                  <a:lnTo>
                    <a:pt x="208" y="184"/>
                  </a:lnTo>
                  <a:lnTo>
                    <a:pt x="183" y="109"/>
                  </a:lnTo>
                  <a:lnTo>
                    <a:pt x="122" y="50"/>
                  </a:lnTo>
                  <a:lnTo>
                    <a:pt x="78" y="0"/>
                  </a:lnTo>
                  <a:lnTo>
                    <a:pt x="0" y="60"/>
                  </a:lnTo>
                  <a:lnTo>
                    <a:pt x="0" y="184"/>
                  </a:lnTo>
                  <a:lnTo>
                    <a:pt x="18" y="228"/>
                  </a:lnTo>
                  <a:lnTo>
                    <a:pt x="72" y="21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5" name="Freeform 53">
              <a:extLst>
                <a:ext uri="{FF2B5EF4-FFF2-40B4-BE49-F238E27FC236}">
                  <a16:creationId xmlns:a16="http://schemas.microsoft.com/office/drawing/2014/main" id="{5D64122F-F960-437E-8479-59C9FC822A7D}"/>
                </a:ext>
              </a:extLst>
            </p:cNvPr>
            <p:cNvSpPr>
              <a:spLocks/>
            </p:cNvSpPr>
            <p:nvPr/>
          </p:nvSpPr>
          <p:spPr bwMode="auto">
            <a:xfrm>
              <a:off x="2905" y="1185"/>
              <a:ext cx="295" cy="290"/>
            </a:xfrm>
            <a:custGeom>
              <a:avLst/>
              <a:gdLst>
                <a:gd name="T0" fmla="*/ 294 w 295"/>
                <a:gd name="T1" fmla="*/ 289 h 290"/>
                <a:gd name="T2" fmla="*/ 0 w 295"/>
                <a:gd name="T3" fmla="*/ 269 h 290"/>
                <a:gd name="T4" fmla="*/ 0 w 295"/>
                <a:gd name="T5" fmla="*/ 195 h 290"/>
                <a:gd name="T6" fmla="*/ 7 w 295"/>
                <a:gd name="T7" fmla="*/ 0 h 290"/>
                <a:gd name="T8" fmla="*/ 294 w 295"/>
                <a:gd name="T9" fmla="*/ 0 h 290"/>
                <a:gd name="T10" fmla="*/ 294 w 295"/>
                <a:gd name="T11" fmla="*/ 289 h 290"/>
                <a:gd name="T12" fmla="*/ 0 60000 65536"/>
                <a:gd name="T13" fmla="*/ 0 60000 65536"/>
                <a:gd name="T14" fmla="*/ 0 60000 65536"/>
                <a:gd name="T15" fmla="*/ 0 60000 65536"/>
                <a:gd name="T16" fmla="*/ 0 60000 65536"/>
                <a:gd name="T17" fmla="*/ 0 60000 65536"/>
                <a:gd name="T18" fmla="*/ 0 w 295"/>
                <a:gd name="T19" fmla="*/ 0 h 290"/>
                <a:gd name="T20" fmla="*/ 295 w 295"/>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295" h="290">
                  <a:moveTo>
                    <a:pt x="294" y="289"/>
                  </a:moveTo>
                  <a:lnTo>
                    <a:pt x="0" y="269"/>
                  </a:lnTo>
                  <a:lnTo>
                    <a:pt x="0" y="195"/>
                  </a:lnTo>
                  <a:lnTo>
                    <a:pt x="7" y="0"/>
                  </a:lnTo>
                  <a:lnTo>
                    <a:pt x="294" y="0"/>
                  </a:lnTo>
                  <a:lnTo>
                    <a:pt x="294" y="28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6" name="Freeform 54">
              <a:extLst>
                <a:ext uri="{FF2B5EF4-FFF2-40B4-BE49-F238E27FC236}">
                  <a16:creationId xmlns:a16="http://schemas.microsoft.com/office/drawing/2014/main" id="{83D8F70C-4A69-434F-856D-ACDF638AF620}"/>
                </a:ext>
              </a:extLst>
            </p:cNvPr>
            <p:cNvSpPr>
              <a:spLocks/>
            </p:cNvSpPr>
            <p:nvPr/>
          </p:nvSpPr>
          <p:spPr bwMode="auto">
            <a:xfrm>
              <a:off x="4087" y="982"/>
              <a:ext cx="454" cy="399"/>
            </a:xfrm>
            <a:custGeom>
              <a:avLst/>
              <a:gdLst>
                <a:gd name="T0" fmla="*/ 453 w 454"/>
                <a:gd name="T1" fmla="*/ 328 h 399"/>
                <a:gd name="T2" fmla="*/ 403 w 454"/>
                <a:gd name="T3" fmla="*/ 348 h 399"/>
                <a:gd name="T4" fmla="*/ 349 w 454"/>
                <a:gd name="T5" fmla="*/ 398 h 399"/>
                <a:gd name="T6" fmla="*/ 342 w 454"/>
                <a:gd name="T7" fmla="*/ 398 h 399"/>
                <a:gd name="T8" fmla="*/ 313 w 454"/>
                <a:gd name="T9" fmla="*/ 372 h 399"/>
                <a:gd name="T10" fmla="*/ 289 w 454"/>
                <a:gd name="T11" fmla="*/ 372 h 399"/>
                <a:gd name="T12" fmla="*/ 270 w 454"/>
                <a:gd name="T13" fmla="*/ 328 h 399"/>
                <a:gd name="T14" fmla="*/ 227 w 454"/>
                <a:gd name="T15" fmla="*/ 312 h 399"/>
                <a:gd name="T16" fmla="*/ 220 w 454"/>
                <a:gd name="T17" fmla="*/ 303 h 399"/>
                <a:gd name="T18" fmla="*/ 183 w 454"/>
                <a:gd name="T19" fmla="*/ 278 h 399"/>
                <a:gd name="T20" fmla="*/ 165 w 454"/>
                <a:gd name="T21" fmla="*/ 303 h 399"/>
                <a:gd name="T22" fmla="*/ 148 w 454"/>
                <a:gd name="T23" fmla="*/ 278 h 399"/>
                <a:gd name="T24" fmla="*/ 130 w 454"/>
                <a:gd name="T25" fmla="*/ 288 h 399"/>
                <a:gd name="T26" fmla="*/ 69 w 454"/>
                <a:gd name="T27" fmla="*/ 288 h 399"/>
                <a:gd name="T28" fmla="*/ 54 w 454"/>
                <a:gd name="T29" fmla="*/ 252 h 399"/>
                <a:gd name="T30" fmla="*/ 36 w 454"/>
                <a:gd name="T31" fmla="*/ 252 h 399"/>
                <a:gd name="T32" fmla="*/ 26 w 454"/>
                <a:gd name="T33" fmla="*/ 252 h 399"/>
                <a:gd name="T34" fmla="*/ 18 w 454"/>
                <a:gd name="T35" fmla="*/ 263 h 399"/>
                <a:gd name="T36" fmla="*/ 0 w 454"/>
                <a:gd name="T37" fmla="*/ 243 h 399"/>
                <a:gd name="T38" fmla="*/ 54 w 454"/>
                <a:gd name="T39" fmla="*/ 94 h 399"/>
                <a:gd name="T40" fmla="*/ 69 w 454"/>
                <a:gd name="T41" fmla="*/ 0 h 399"/>
                <a:gd name="T42" fmla="*/ 115 w 454"/>
                <a:gd name="T43" fmla="*/ 0 h 399"/>
                <a:gd name="T44" fmla="*/ 148 w 454"/>
                <a:gd name="T45" fmla="*/ 25 h 399"/>
                <a:gd name="T46" fmla="*/ 165 w 454"/>
                <a:gd name="T47" fmla="*/ 15 h 399"/>
                <a:gd name="T48" fmla="*/ 209 w 454"/>
                <a:gd name="T49" fmla="*/ 25 h 399"/>
                <a:gd name="T50" fmla="*/ 227 w 454"/>
                <a:gd name="T51" fmla="*/ 49 h 399"/>
                <a:gd name="T52" fmla="*/ 270 w 454"/>
                <a:gd name="T53" fmla="*/ 85 h 399"/>
                <a:gd name="T54" fmla="*/ 270 w 454"/>
                <a:gd name="T55" fmla="*/ 109 h 399"/>
                <a:gd name="T56" fmla="*/ 245 w 454"/>
                <a:gd name="T57" fmla="*/ 134 h 399"/>
                <a:gd name="T58" fmla="*/ 252 w 454"/>
                <a:gd name="T59" fmla="*/ 158 h 399"/>
                <a:gd name="T60" fmla="*/ 281 w 454"/>
                <a:gd name="T61" fmla="*/ 158 h 399"/>
                <a:gd name="T62" fmla="*/ 331 w 454"/>
                <a:gd name="T63" fmla="*/ 144 h 399"/>
                <a:gd name="T64" fmla="*/ 349 w 454"/>
                <a:gd name="T65" fmla="*/ 194 h 399"/>
                <a:gd name="T66" fmla="*/ 366 w 454"/>
                <a:gd name="T67" fmla="*/ 203 h 399"/>
                <a:gd name="T68" fmla="*/ 366 w 454"/>
                <a:gd name="T69" fmla="*/ 229 h 399"/>
                <a:gd name="T70" fmla="*/ 418 w 454"/>
                <a:gd name="T71" fmla="*/ 278 h 399"/>
                <a:gd name="T72" fmla="*/ 453 w 454"/>
                <a:gd name="T73" fmla="*/ 328 h 3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4"/>
                <a:gd name="T112" fmla="*/ 0 h 399"/>
                <a:gd name="T113" fmla="*/ 454 w 454"/>
                <a:gd name="T114" fmla="*/ 399 h 3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4" h="399">
                  <a:moveTo>
                    <a:pt x="453" y="328"/>
                  </a:moveTo>
                  <a:lnTo>
                    <a:pt x="403" y="348"/>
                  </a:lnTo>
                  <a:lnTo>
                    <a:pt x="349" y="398"/>
                  </a:lnTo>
                  <a:lnTo>
                    <a:pt x="342" y="398"/>
                  </a:lnTo>
                  <a:lnTo>
                    <a:pt x="313" y="372"/>
                  </a:lnTo>
                  <a:lnTo>
                    <a:pt x="289" y="372"/>
                  </a:lnTo>
                  <a:lnTo>
                    <a:pt x="270" y="328"/>
                  </a:lnTo>
                  <a:lnTo>
                    <a:pt x="227" y="312"/>
                  </a:lnTo>
                  <a:lnTo>
                    <a:pt x="220" y="303"/>
                  </a:lnTo>
                  <a:lnTo>
                    <a:pt x="183" y="278"/>
                  </a:lnTo>
                  <a:lnTo>
                    <a:pt x="165" y="303"/>
                  </a:lnTo>
                  <a:lnTo>
                    <a:pt x="148" y="278"/>
                  </a:lnTo>
                  <a:lnTo>
                    <a:pt x="130" y="288"/>
                  </a:lnTo>
                  <a:lnTo>
                    <a:pt x="69" y="288"/>
                  </a:lnTo>
                  <a:lnTo>
                    <a:pt x="54" y="252"/>
                  </a:lnTo>
                  <a:lnTo>
                    <a:pt x="36" y="252"/>
                  </a:lnTo>
                  <a:lnTo>
                    <a:pt x="26" y="252"/>
                  </a:lnTo>
                  <a:lnTo>
                    <a:pt x="18" y="263"/>
                  </a:lnTo>
                  <a:lnTo>
                    <a:pt x="0" y="243"/>
                  </a:lnTo>
                  <a:lnTo>
                    <a:pt x="54" y="94"/>
                  </a:lnTo>
                  <a:lnTo>
                    <a:pt x="69" y="0"/>
                  </a:lnTo>
                  <a:lnTo>
                    <a:pt x="115" y="0"/>
                  </a:lnTo>
                  <a:lnTo>
                    <a:pt x="148" y="25"/>
                  </a:lnTo>
                  <a:lnTo>
                    <a:pt x="165" y="15"/>
                  </a:lnTo>
                  <a:lnTo>
                    <a:pt x="209" y="25"/>
                  </a:lnTo>
                  <a:lnTo>
                    <a:pt x="227" y="49"/>
                  </a:lnTo>
                  <a:lnTo>
                    <a:pt x="270" y="85"/>
                  </a:lnTo>
                  <a:lnTo>
                    <a:pt x="270" y="109"/>
                  </a:lnTo>
                  <a:lnTo>
                    <a:pt x="245" y="134"/>
                  </a:lnTo>
                  <a:lnTo>
                    <a:pt x="252" y="158"/>
                  </a:lnTo>
                  <a:lnTo>
                    <a:pt x="281" y="158"/>
                  </a:lnTo>
                  <a:lnTo>
                    <a:pt x="331" y="144"/>
                  </a:lnTo>
                  <a:lnTo>
                    <a:pt x="349" y="194"/>
                  </a:lnTo>
                  <a:lnTo>
                    <a:pt x="366" y="203"/>
                  </a:lnTo>
                  <a:lnTo>
                    <a:pt x="366" y="229"/>
                  </a:lnTo>
                  <a:lnTo>
                    <a:pt x="418" y="278"/>
                  </a:lnTo>
                  <a:lnTo>
                    <a:pt x="453" y="328"/>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7" name="Freeform 55">
              <a:extLst>
                <a:ext uri="{FF2B5EF4-FFF2-40B4-BE49-F238E27FC236}">
                  <a16:creationId xmlns:a16="http://schemas.microsoft.com/office/drawing/2014/main" id="{567B0BD5-DB95-42D7-AD9A-73509BC1A9E9}"/>
                </a:ext>
              </a:extLst>
            </p:cNvPr>
            <p:cNvSpPr>
              <a:spLocks/>
            </p:cNvSpPr>
            <p:nvPr/>
          </p:nvSpPr>
          <p:spPr bwMode="auto">
            <a:xfrm>
              <a:off x="3381" y="1719"/>
              <a:ext cx="402" cy="315"/>
            </a:xfrm>
            <a:custGeom>
              <a:avLst/>
              <a:gdLst>
                <a:gd name="T0" fmla="*/ 185 w 402"/>
                <a:gd name="T1" fmla="*/ 0 h 315"/>
                <a:gd name="T2" fmla="*/ 307 w 402"/>
                <a:gd name="T3" fmla="*/ 59 h 315"/>
                <a:gd name="T4" fmla="*/ 350 w 402"/>
                <a:gd name="T5" fmla="*/ 110 h 315"/>
                <a:gd name="T6" fmla="*/ 401 w 402"/>
                <a:gd name="T7" fmla="*/ 204 h 315"/>
                <a:gd name="T8" fmla="*/ 393 w 402"/>
                <a:gd name="T9" fmla="*/ 219 h 315"/>
                <a:gd name="T10" fmla="*/ 375 w 402"/>
                <a:gd name="T11" fmla="*/ 239 h 315"/>
                <a:gd name="T12" fmla="*/ 358 w 402"/>
                <a:gd name="T13" fmla="*/ 278 h 315"/>
                <a:gd name="T14" fmla="*/ 289 w 402"/>
                <a:gd name="T15" fmla="*/ 265 h 315"/>
                <a:gd name="T16" fmla="*/ 271 w 402"/>
                <a:gd name="T17" fmla="*/ 265 h 315"/>
                <a:gd name="T18" fmla="*/ 253 w 402"/>
                <a:gd name="T19" fmla="*/ 265 h 315"/>
                <a:gd name="T20" fmla="*/ 173 w 402"/>
                <a:gd name="T21" fmla="*/ 289 h 315"/>
                <a:gd name="T22" fmla="*/ 80 w 402"/>
                <a:gd name="T23" fmla="*/ 314 h 315"/>
                <a:gd name="T24" fmla="*/ 0 w 402"/>
                <a:gd name="T25" fmla="*/ 265 h 315"/>
                <a:gd name="T26" fmla="*/ 26 w 402"/>
                <a:gd name="T27" fmla="*/ 229 h 315"/>
                <a:gd name="T28" fmla="*/ 148 w 402"/>
                <a:gd name="T29" fmla="*/ 49 h 315"/>
                <a:gd name="T30" fmla="*/ 185 w 402"/>
                <a:gd name="T31" fmla="*/ 0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2"/>
                <a:gd name="T49" fmla="*/ 0 h 315"/>
                <a:gd name="T50" fmla="*/ 402 w 402"/>
                <a:gd name="T51" fmla="*/ 315 h 3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2" h="315">
                  <a:moveTo>
                    <a:pt x="185" y="0"/>
                  </a:moveTo>
                  <a:lnTo>
                    <a:pt x="307" y="59"/>
                  </a:lnTo>
                  <a:lnTo>
                    <a:pt x="350" y="110"/>
                  </a:lnTo>
                  <a:lnTo>
                    <a:pt x="401" y="204"/>
                  </a:lnTo>
                  <a:lnTo>
                    <a:pt x="393" y="219"/>
                  </a:lnTo>
                  <a:lnTo>
                    <a:pt x="375" y="239"/>
                  </a:lnTo>
                  <a:lnTo>
                    <a:pt x="358" y="278"/>
                  </a:lnTo>
                  <a:lnTo>
                    <a:pt x="289" y="265"/>
                  </a:lnTo>
                  <a:lnTo>
                    <a:pt x="271" y="265"/>
                  </a:lnTo>
                  <a:lnTo>
                    <a:pt x="253" y="265"/>
                  </a:lnTo>
                  <a:lnTo>
                    <a:pt x="173" y="289"/>
                  </a:lnTo>
                  <a:lnTo>
                    <a:pt x="80" y="314"/>
                  </a:lnTo>
                  <a:lnTo>
                    <a:pt x="0" y="265"/>
                  </a:lnTo>
                  <a:lnTo>
                    <a:pt x="26" y="229"/>
                  </a:lnTo>
                  <a:lnTo>
                    <a:pt x="148" y="49"/>
                  </a:lnTo>
                  <a:lnTo>
                    <a:pt x="18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8" name="Freeform 56">
              <a:extLst>
                <a:ext uri="{FF2B5EF4-FFF2-40B4-BE49-F238E27FC236}">
                  <a16:creationId xmlns:a16="http://schemas.microsoft.com/office/drawing/2014/main" id="{A3A1CDAC-3754-4870-BA8E-B23F2F7192ED}"/>
                </a:ext>
              </a:extLst>
            </p:cNvPr>
            <p:cNvSpPr>
              <a:spLocks/>
            </p:cNvSpPr>
            <p:nvPr/>
          </p:nvSpPr>
          <p:spPr bwMode="auto">
            <a:xfrm>
              <a:off x="1039" y="1550"/>
              <a:ext cx="294" cy="409"/>
            </a:xfrm>
            <a:custGeom>
              <a:avLst/>
              <a:gdLst>
                <a:gd name="T0" fmla="*/ 0 w 294"/>
                <a:gd name="T1" fmla="*/ 74 h 409"/>
                <a:gd name="T2" fmla="*/ 35 w 294"/>
                <a:gd name="T3" fmla="*/ 59 h 409"/>
                <a:gd name="T4" fmla="*/ 61 w 294"/>
                <a:gd name="T5" fmla="*/ 25 h 409"/>
                <a:gd name="T6" fmla="*/ 104 w 294"/>
                <a:gd name="T7" fmla="*/ 10 h 409"/>
                <a:gd name="T8" fmla="*/ 158 w 294"/>
                <a:gd name="T9" fmla="*/ 25 h 409"/>
                <a:gd name="T10" fmla="*/ 171 w 294"/>
                <a:gd name="T11" fmla="*/ 0 h 409"/>
                <a:gd name="T12" fmla="*/ 171 w 294"/>
                <a:gd name="T13" fmla="*/ 49 h 409"/>
                <a:gd name="T14" fmla="*/ 200 w 294"/>
                <a:gd name="T15" fmla="*/ 49 h 409"/>
                <a:gd name="T16" fmla="*/ 219 w 294"/>
                <a:gd name="T17" fmla="*/ 94 h 409"/>
                <a:gd name="T18" fmla="*/ 232 w 294"/>
                <a:gd name="T19" fmla="*/ 144 h 409"/>
                <a:gd name="T20" fmla="*/ 262 w 294"/>
                <a:gd name="T21" fmla="*/ 144 h 409"/>
                <a:gd name="T22" fmla="*/ 279 w 294"/>
                <a:gd name="T23" fmla="*/ 179 h 409"/>
                <a:gd name="T24" fmla="*/ 269 w 294"/>
                <a:gd name="T25" fmla="*/ 264 h 409"/>
                <a:gd name="T26" fmla="*/ 279 w 294"/>
                <a:gd name="T27" fmla="*/ 289 h 409"/>
                <a:gd name="T28" fmla="*/ 293 w 294"/>
                <a:gd name="T29" fmla="*/ 304 h 409"/>
                <a:gd name="T30" fmla="*/ 243 w 294"/>
                <a:gd name="T31" fmla="*/ 389 h 409"/>
                <a:gd name="T32" fmla="*/ 225 w 294"/>
                <a:gd name="T33" fmla="*/ 389 h 409"/>
                <a:gd name="T34" fmla="*/ 189 w 294"/>
                <a:gd name="T35" fmla="*/ 408 h 409"/>
                <a:gd name="T36" fmla="*/ 171 w 294"/>
                <a:gd name="T37" fmla="*/ 389 h 409"/>
                <a:gd name="T38" fmla="*/ 158 w 294"/>
                <a:gd name="T39" fmla="*/ 348 h 409"/>
                <a:gd name="T40" fmla="*/ 129 w 294"/>
                <a:gd name="T41" fmla="*/ 324 h 409"/>
                <a:gd name="T42" fmla="*/ 96 w 294"/>
                <a:gd name="T43" fmla="*/ 279 h 409"/>
                <a:gd name="T44" fmla="*/ 68 w 294"/>
                <a:gd name="T45" fmla="*/ 264 h 409"/>
                <a:gd name="T46" fmla="*/ 68 w 294"/>
                <a:gd name="T47" fmla="*/ 238 h 409"/>
                <a:gd name="T48" fmla="*/ 43 w 294"/>
                <a:gd name="T49" fmla="*/ 229 h 409"/>
                <a:gd name="T50" fmla="*/ 61 w 294"/>
                <a:gd name="T51" fmla="*/ 194 h 409"/>
                <a:gd name="T52" fmla="*/ 43 w 294"/>
                <a:gd name="T53" fmla="*/ 170 h 409"/>
                <a:gd name="T54" fmla="*/ 54 w 294"/>
                <a:gd name="T55" fmla="*/ 134 h 409"/>
                <a:gd name="T56" fmla="*/ 35 w 294"/>
                <a:gd name="T57" fmla="*/ 119 h 409"/>
                <a:gd name="T58" fmla="*/ 43 w 294"/>
                <a:gd name="T59" fmla="*/ 94 h 409"/>
                <a:gd name="T60" fmla="*/ 24 w 294"/>
                <a:gd name="T61" fmla="*/ 84 h 409"/>
                <a:gd name="T62" fmla="*/ 0 w 294"/>
                <a:gd name="T63" fmla="*/ 84 h 409"/>
                <a:gd name="T64" fmla="*/ 0 w 294"/>
                <a:gd name="T65" fmla="*/ 74 h 4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4"/>
                <a:gd name="T100" fmla="*/ 0 h 409"/>
                <a:gd name="T101" fmla="*/ 294 w 294"/>
                <a:gd name="T102" fmla="*/ 409 h 4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4" h="409">
                  <a:moveTo>
                    <a:pt x="0" y="74"/>
                  </a:moveTo>
                  <a:lnTo>
                    <a:pt x="35" y="59"/>
                  </a:lnTo>
                  <a:lnTo>
                    <a:pt x="61" y="25"/>
                  </a:lnTo>
                  <a:lnTo>
                    <a:pt x="104" y="10"/>
                  </a:lnTo>
                  <a:lnTo>
                    <a:pt x="158" y="25"/>
                  </a:lnTo>
                  <a:lnTo>
                    <a:pt x="171" y="0"/>
                  </a:lnTo>
                  <a:lnTo>
                    <a:pt x="171" y="49"/>
                  </a:lnTo>
                  <a:lnTo>
                    <a:pt x="200" y="49"/>
                  </a:lnTo>
                  <a:lnTo>
                    <a:pt x="219" y="94"/>
                  </a:lnTo>
                  <a:lnTo>
                    <a:pt x="232" y="144"/>
                  </a:lnTo>
                  <a:lnTo>
                    <a:pt x="262" y="144"/>
                  </a:lnTo>
                  <a:lnTo>
                    <a:pt x="279" y="179"/>
                  </a:lnTo>
                  <a:lnTo>
                    <a:pt x="269" y="264"/>
                  </a:lnTo>
                  <a:lnTo>
                    <a:pt x="279" y="289"/>
                  </a:lnTo>
                  <a:lnTo>
                    <a:pt x="293" y="304"/>
                  </a:lnTo>
                  <a:lnTo>
                    <a:pt x="243" y="389"/>
                  </a:lnTo>
                  <a:lnTo>
                    <a:pt x="225" y="389"/>
                  </a:lnTo>
                  <a:lnTo>
                    <a:pt x="189" y="408"/>
                  </a:lnTo>
                  <a:lnTo>
                    <a:pt x="171" y="389"/>
                  </a:lnTo>
                  <a:lnTo>
                    <a:pt x="158" y="348"/>
                  </a:lnTo>
                  <a:lnTo>
                    <a:pt x="129" y="324"/>
                  </a:lnTo>
                  <a:lnTo>
                    <a:pt x="96" y="279"/>
                  </a:lnTo>
                  <a:lnTo>
                    <a:pt x="68" y="264"/>
                  </a:lnTo>
                  <a:lnTo>
                    <a:pt x="68" y="238"/>
                  </a:lnTo>
                  <a:lnTo>
                    <a:pt x="43" y="229"/>
                  </a:lnTo>
                  <a:lnTo>
                    <a:pt x="61" y="194"/>
                  </a:lnTo>
                  <a:lnTo>
                    <a:pt x="43" y="170"/>
                  </a:lnTo>
                  <a:lnTo>
                    <a:pt x="54" y="134"/>
                  </a:lnTo>
                  <a:lnTo>
                    <a:pt x="35" y="119"/>
                  </a:lnTo>
                  <a:lnTo>
                    <a:pt x="43" y="94"/>
                  </a:lnTo>
                  <a:lnTo>
                    <a:pt x="24" y="84"/>
                  </a:lnTo>
                  <a:lnTo>
                    <a:pt x="0" y="84"/>
                  </a:lnTo>
                  <a:lnTo>
                    <a:pt x="0" y="7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9" name="Freeform 57">
              <a:extLst>
                <a:ext uri="{FF2B5EF4-FFF2-40B4-BE49-F238E27FC236}">
                  <a16:creationId xmlns:a16="http://schemas.microsoft.com/office/drawing/2014/main" id="{BF10EEC9-D3E0-43AC-A6AF-7501061EDF92}"/>
                </a:ext>
              </a:extLst>
            </p:cNvPr>
            <p:cNvSpPr>
              <a:spLocks/>
            </p:cNvSpPr>
            <p:nvPr/>
          </p:nvSpPr>
          <p:spPr bwMode="auto">
            <a:xfrm>
              <a:off x="1332" y="1789"/>
              <a:ext cx="283" cy="295"/>
            </a:xfrm>
            <a:custGeom>
              <a:avLst/>
              <a:gdLst>
                <a:gd name="T0" fmla="*/ 221 w 283"/>
                <a:gd name="T1" fmla="*/ 253 h 295"/>
                <a:gd name="T2" fmla="*/ 214 w 283"/>
                <a:gd name="T3" fmla="*/ 229 h 295"/>
                <a:gd name="T4" fmla="*/ 177 w 283"/>
                <a:gd name="T5" fmla="*/ 268 h 295"/>
                <a:gd name="T6" fmla="*/ 159 w 283"/>
                <a:gd name="T7" fmla="*/ 268 h 295"/>
                <a:gd name="T8" fmla="*/ 105 w 283"/>
                <a:gd name="T9" fmla="*/ 294 h 295"/>
                <a:gd name="T10" fmla="*/ 72 w 283"/>
                <a:gd name="T11" fmla="*/ 159 h 295"/>
                <a:gd name="T12" fmla="*/ 0 w 283"/>
                <a:gd name="T13" fmla="*/ 65 h 295"/>
                <a:gd name="T14" fmla="*/ 30 w 283"/>
                <a:gd name="T15" fmla="*/ 41 h 295"/>
                <a:gd name="T16" fmla="*/ 47 w 283"/>
                <a:gd name="T17" fmla="*/ 41 h 295"/>
                <a:gd name="T18" fmla="*/ 105 w 283"/>
                <a:gd name="T19" fmla="*/ 50 h 295"/>
                <a:gd name="T20" fmla="*/ 124 w 283"/>
                <a:gd name="T21" fmla="*/ 50 h 295"/>
                <a:gd name="T22" fmla="*/ 159 w 283"/>
                <a:gd name="T23" fmla="*/ 50 h 295"/>
                <a:gd name="T24" fmla="*/ 196 w 283"/>
                <a:gd name="T25" fmla="*/ 26 h 295"/>
                <a:gd name="T26" fmla="*/ 221 w 283"/>
                <a:gd name="T27" fmla="*/ 26 h 295"/>
                <a:gd name="T28" fmla="*/ 221 w 283"/>
                <a:gd name="T29" fmla="*/ 15 h 295"/>
                <a:gd name="T30" fmla="*/ 245 w 283"/>
                <a:gd name="T31" fmla="*/ 0 h 295"/>
                <a:gd name="T32" fmla="*/ 282 w 283"/>
                <a:gd name="T33" fmla="*/ 26 h 295"/>
                <a:gd name="T34" fmla="*/ 282 w 283"/>
                <a:gd name="T35" fmla="*/ 50 h 295"/>
                <a:gd name="T36" fmla="*/ 282 w 283"/>
                <a:gd name="T37" fmla="*/ 86 h 295"/>
                <a:gd name="T38" fmla="*/ 238 w 283"/>
                <a:gd name="T39" fmla="*/ 169 h 295"/>
                <a:gd name="T40" fmla="*/ 228 w 283"/>
                <a:gd name="T41" fmla="*/ 244 h 295"/>
                <a:gd name="T42" fmla="*/ 221 w 283"/>
                <a:gd name="T43" fmla="*/ 253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3"/>
                <a:gd name="T67" fmla="*/ 0 h 295"/>
                <a:gd name="T68" fmla="*/ 283 w 283"/>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3" h="295">
                  <a:moveTo>
                    <a:pt x="221" y="253"/>
                  </a:moveTo>
                  <a:lnTo>
                    <a:pt x="214" y="229"/>
                  </a:lnTo>
                  <a:lnTo>
                    <a:pt x="177" y="268"/>
                  </a:lnTo>
                  <a:lnTo>
                    <a:pt x="159" y="268"/>
                  </a:lnTo>
                  <a:lnTo>
                    <a:pt x="105" y="294"/>
                  </a:lnTo>
                  <a:lnTo>
                    <a:pt x="72" y="159"/>
                  </a:lnTo>
                  <a:lnTo>
                    <a:pt x="0" y="65"/>
                  </a:lnTo>
                  <a:lnTo>
                    <a:pt x="30" y="41"/>
                  </a:lnTo>
                  <a:lnTo>
                    <a:pt x="47" y="41"/>
                  </a:lnTo>
                  <a:lnTo>
                    <a:pt x="105" y="50"/>
                  </a:lnTo>
                  <a:lnTo>
                    <a:pt x="124" y="50"/>
                  </a:lnTo>
                  <a:lnTo>
                    <a:pt x="159" y="50"/>
                  </a:lnTo>
                  <a:lnTo>
                    <a:pt x="196" y="26"/>
                  </a:lnTo>
                  <a:lnTo>
                    <a:pt x="221" y="26"/>
                  </a:lnTo>
                  <a:lnTo>
                    <a:pt x="221" y="15"/>
                  </a:lnTo>
                  <a:lnTo>
                    <a:pt x="245" y="0"/>
                  </a:lnTo>
                  <a:lnTo>
                    <a:pt x="282" y="26"/>
                  </a:lnTo>
                  <a:lnTo>
                    <a:pt x="282" y="50"/>
                  </a:lnTo>
                  <a:lnTo>
                    <a:pt x="282" y="86"/>
                  </a:lnTo>
                  <a:lnTo>
                    <a:pt x="238" y="169"/>
                  </a:lnTo>
                  <a:lnTo>
                    <a:pt x="228" y="244"/>
                  </a:lnTo>
                  <a:lnTo>
                    <a:pt x="221" y="253"/>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0" name="Freeform 58">
              <a:extLst>
                <a:ext uri="{FF2B5EF4-FFF2-40B4-BE49-F238E27FC236}">
                  <a16:creationId xmlns:a16="http://schemas.microsoft.com/office/drawing/2014/main" id="{52DBCB1B-1AA8-4094-80A0-A9D0E6FB4855}"/>
                </a:ext>
              </a:extLst>
            </p:cNvPr>
            <p:cNvSpPr>
              <a:spLocks/>
            </p:cNvSpPr>
            <p:nvPr/>
          </p:nvSpPr>
          <p:spPr bwMode="auto">
            <a:xfrm>
              <a:off x="4541" y="947"/>
              <a:ext cx="313" cy="238"/>
            </a:xfrm>
            <a:custGeom>
              <a:avLst/>
              <a:gdLst>
                <a:gd name="T0" fmla="*/ 296 w 297"/>
                <a:gd name="T1" fmla="*/ 213 h 239"/>
                <a:gd name="T2" fmla="*/ 278 w 297"/>
                <a:gd name="T3" fmla="*/ 238 h 239"/>
                <a:gd name="T4" fmla="*/ 0 w 297"/>
                <a:gd name="T5" fmla="*/ 238 h 239"/>
                <a:gd name="T6" fmla="*/ 36 w 297"/>
                <a:gd name="T7" fmla="*/ 70 h 239"/>
                <a:gd name="T8" fmla="*/ 43 w 297"/>
                <a:gd name="T9" fmla="*/ 59 h 239"/>
                <a:gd name="T10" fmla="*/ 79 w 297"/>
                <a:gd name="T11" fmla="*/ 49 h 239"/>
                <a:gd name="T12" fmla="*/ 68 w 297"/>
                <a:gd name="T13" fmla="*/ 23 h 239"/>
                <a:gd name="T14" fmla="*/ 36 w 297"/>
                <a:gd name="T15" fmla="*/ 23 h 239"/>
                <a:gd name="T16" fmla="*/ 18 w 297"/>
                <a:gd name="T17" fmla="*/ 0 h 239"/>
                <a:gd name="T18" fmla="*/ 166 w 297"/>
                <a:gd name="T19" fmla="*/ 0 h 239"/>
                <a:gd name="T20" fmla="*/ 173 w 297"/>
                <a:gd name="T21" fmla="*/ 34 h 239"/>
                <a:gd name="T22" fmla="*/ 141 w 297"/>
                <a:gd name="T23" fmla="*/ 59 h 239"/>
                <a:gd name="T24" fmla="*/ 148 w 297"/>
                <a:gd name="T25" fmla="*/ 109 h 239"/>
                <a:gd name="T26" fmla="*/ 220 w 297"/>
                <a:gd name="T27" fmla="*/ 144 h 239"/>
                <a:gd name="T28" fmla="*/ 246 w 297"/>
                <a:gd name="T29" fmla="*/ 144 h 239"/>
                <a:gd name="T30" fmla="*/ 296 w 297"/>
                <a:gd name="T31" fmla="*/ 204 h 239"/>
                <a:gd name="T32" fmla="*/ 296 w 297"/>
                <a:gd name="T33" fmla="*/ 213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239"/>
                <a:gd name="T53" fmla="*/ 297 w 297"/>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239">
                  <a:moveTo>
                    <a:pt x="296" y="213"/>
                  </a:moveTo>
                  <a:lnTo>
                    <a:pt x="278" y="238"/>
                  </a:lnTo>
                  <a:lnTo>
                    <a:pt x="0" y="238"/>
                  </a:lnTo>
                  <a:lnTo>
                    <a:pt x="36" y="70"/>
                  </a:lnTo>
                  <a:lnTo>
                    <a:pt x="43" y="59"/>
                  </a:lnTo>
                  <a:lnTo>
                    <a:pt x="79" y="49"/>
                  </a:lnTo>
                  <a:lnTo>
                    <a:pt x="68" y="23"/>
                  </a:lnTo>
                  <a:lnTo>
                    <a:pt x="36" y="23"/>
                  </a:lnTo>
                  <a:lnTo>
                    <a:pt x="18" y="0"/>
                  </a:lnTo>
                  <a:lnTo>
                    <a:pt x="166" y="0"/>
                  </a:lnTo>
                  <a:lnTo>
                    <a:pt x="173" y="34"/>
                  </a:lnTo>
                  <a:lnTo>
                    <a:pt x="141" y="59"/>
                  </a:lnTo>
                  <a:lnTo>
                    <a:pt x="148" y="109"/>
                  </a:lnTo>
                  <a:lnTo>
                    <a:pt x="220" y="144"/>
                  </a:lnTo>
                  <a:lnTo>
                    <a:pt x="246" y="144"/>
                  </a:lnTo>
                  <a:lnTo>
                    <a:pt x="296" y="204"/>
                  </a:lnTo>
                  <a:lnTo>
                    <a:pt x="296" y="213"/>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1" name="Freeform 59">
              <a:extLst>
                <a:ext uri="{FF2B5EF4-FFF2-40B4-BE49-F238E27FC236}">
                  <a16:creationId xmlns:a16="http://schemas.microsoft.com/office/drawing/2014/main" id="{ACCFDCA9-BD42-45D9-B661-EF32884AC394}"/>
                </a:ext>
              </a:extLst>
            </p:cNvPr>
            <p:cNvSpPr>
              <a:spLocks/>
            </p:cNvSpPr>
            <p:nvPr/>
          </p:nvSpPr>
          <p:spPr bwMode="auto">
            <a:xfrm>
              <a:off x="3250" y="2018"/>
              <a:ext cx="245" cy="306"/>
            </a:xfrm>
            <a:custGeom>
              <a:avLst/>
              <a:gdLst>
                <a:gd name="T0" fmla="*/ 193 w 245"/>
                <a:gd name="T1" fmla="*/ 75 h 306"/>
                <a:gd name="T2" fmla="*/ 212 w 245"/>
                <a:gd name="T3" fmla="*/ 134 h 306"/>
                <a:gd name="T4" fmla="*/ 244 w 245"/>
                <a:gd name="T5" fmla="*/ 209 h 306"/>
                <a:gd name="T6" fmla="*/ 150 w 245"/>
                <a:gd name="T7" fmla="*/ 305 h 306"/>
                <a:gd name="T8" fmla="*/ 61 w 245"/>
                <a:gd name="T9" fmla="*/ 305 h 306"/>
                <a:gd name="T10" fmla="*/ 54 w 245"/>
                <a:gd name="T11" fmla="*/ 220 h 306"/>
                <a:gd name="T12" fmla="*/ 0 w 245"/>
                <a:gd name="T13" fmla="*/ 134 h 306"/>
                <a:gd name="T14" fmla="*/ 72 w 245"/>
                <a:gd name="T15" fmla="*/ 49 h 306"/>
                <a:gd name="T16" fmla="*/ 122 w 245"/>
                <a:gd name="T17" fmla="*/ 0 h 306"/>
                <a:gd name="T18" fmla="*/ 175 w 245"/>
                <a:gd name="T19" fmla="*/ 40 h 306"/>
                <a:gd name="T20" fmla="*/ 212 w 245"/>
                <a:gd name="T21" fmla="*/ 40 h 306"/>
                <a:gd name="T22" fmla="*/ 193 w 245"/>
                <a:gd name="T23" fmla="*/ 75 h 3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306"/>
                <a:gd name="T38" fmla="*/ 245 w 245"/>
                <a:gd name="T39" fmla="*/ 306 h 3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306">
                  <a:moveTo>
                    <a:pt x="193" y="75"/>
                  </a:moveTo>
                  <a:lnTo>
                    <a:pt x="212" y="134"/>
                  </a:lnTo>
                  <a:lnTo>
                    <a:pt x="244" y="209"/>
                  </a:lnTo>
                  <a:lnTo>
                    <a:pt x="150" y="305"/>
                  </a:lnTo>
                  <a:lnTo>
                    <a:pt x="61" y="305"/>
                  </a:lnTo>
                  <a:lnTo>
                    <a:pt x="54" y="220"/>
                  </a:lnTo>
                  <a:lnTo>
                    <a:pt x="0" y="134"/>
                  </a:lnTo>
                  <a:lnTo>
                    <a:pt x="72" y="49"/>
                  </a:lnTo>
                  <a:lnTo>
                    <a:pt x="122" y="0"/>
                  </a:lnTo>
                  <a:lnTo>
                    <a:pt x="175" y="40"/>
                  </a:lnTo>
                  <a:lnTo>
                    <a:pt x="212" y="40"/>
                  </a:lnTo>
                  <a:lnTo>
                    <a:pt x="193" y="75"/>
                  </a:lnTo>
                </a:path>
              </a:pathLst>
            </a:custGeom>
            <a:solidFill>
              <a:srgbClr val="92D050"/>
            </a:solidFill>
            <a:ln w="12700" cap="rnd" cmpd="sng">
              <a:solidFill>
                <a:srgbClr val="000000"/>
              </a:solidFill>
              <a:prstDash val="solid"/>
              <a:round/>
              <a:headEnd type="none" w="med" len="med"/>
              <a:tailEnd type="none" w="med" len="med"/>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2" name="Freeform 60">
              <a:extLst>
                <a:ext uri="{FF2B5EF4-FFF2-40B4-BE49-F238E27FC236}">
                  <a16:creationId xmlns:a16="http://schemas.microsoft.com/office/drawing/2014/main" id="{B47F9C88-EC17-4F6A-B95A-D11413A75D3B}"/>
                </a:ext>
              </a:extLst>
            </p:cNvPr>
            <p:cNvSpPr>
              <a:spLocks/>
            </p:cNvSpPr>
            <p:nvPr/>
          </p:nvSpPr>
          <p:spPr bwMode="auto">
            <a:xfrm>
              <a:off x="5244" y="2033"/>
              <a:ext cx="154" cy="110"/>
            </a:xfrm>
            <a:custGeom>
              <a:avLst/>
              <a:gdLst>
                <a:gd name="T0" fmla="*/ 44 w 154"/>
                <a:gd name="T1" fmla="*/ 69 h 110"/>
                <a:gd name="T2" fmla="*/ 153 w 154"/>
                <a:gd name="T3" fmla="*/ 0 h 110"/>
                <a:gd name="T4" fmla="*/ 0 w 154"/>
                <a:gd name="T5" fmla="*/ 109 h 110"/>
                <a:gd name="T6" fmla="*/ 18 w 154"/>
                <a:gd name="T7" fmla="*/ 69 h 110"/>
                <a:gd name="T8" fmla="*/ 44 w 154"/>
                <a:gd name="T9" fmla="*/ 69 h 110"/>
                <a:gd name="T10" fmla="*/ 0 60000 65536"/>
                <a:gd name="T11" fmla="*/ 0 60000 65536"/>
                <a:gd name="T12" fmla="*/ 0 60000 65536"/>
                <a:gd name="T13" fmla="*/ 0 60000 65536"/>
                <a:gd name="T14" fmla="*/ 0 60000 65536"/>
                <a:gd name="T15" fmla="*/ 0 w 154"/>
                <a:gd name="T16" fmla="*/ 0 h 110"/>
                <a:gd name="T17" fmla="*/ 154 w 154"/>
                <a:gd name="T18" fmla="*/ 110 h 110"/>
              </a:gdLst>
              <a:ahLst/>
              <a:cxnLst>
                <a:cxn ang="T10">
                  <a:pos x="T0" y="T1"/>
                </a:cxn>
                <a:cxn ang="T11">
                  <a:pos x="T2" y="T3"/>
                </a:cxn>
                <a:cxn ang="T12">
                  <a:pos x="T4" y="T5"/>
                </a:cxn>
                <a:cxn ang="T13">
                  <a:pos x="T6" y="T7"/>
                </a:cxn>
                <a:cxn ang="T14">
                  <a:pos x="T8" y="T9"/>
                </a:cxn>
              </a:cxnLst>
              <a:rect l="T15" t="T16" r="T17" b="T18"/>
              <a:pathLst>
                <a:path w="154" h="110">
                  <a:moveTo>
                    <a:pt x="44" y="69"/>
                  </a:moveTo>
                  <a:lnTo>
                    <a:pt x="153" y="0"/>
                  </a:lnTo>
                  <a:lnTo>
                    <a:pt x="0" y="109"/>
                  </a:lnTo>
                  <a:lnTo>
                    <a:pt x="18" y="69"/>
                  </a:lnTo>
                  <a:lnTo>
                    <a:pt x="44" y="6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3" name="Freeform 61">
              <a:extLst>
                <a:ext uri="{FF2B5EF4-FFF2-40B4-BE49-F238E27FC236}">
                  <a16:creationId xmlns:a16="http://schemas.microsoft.com/office/drawing/2014/main" id="{3E95DB60-DF47-4693-9EEC-D08A965D5A2E}"/>
                </a:ext>
              </a:extLst>
            </p:cNvPr>
            <p:cNvSpPr>
              <a:spLocks/>
            </p:cNvSpPr>
            <p:nvPr/>
          </p:nvSpPr>
          <p:spPr bwMode="auto">
            <a:xfrm>
              <a:off x="4888" y="1624"/>
              <a:ext cx="436" cy="316"/>
            </a:xfrm>
            <a:custGeom>
              <a:avLst/>
              <a:gdLst>
                <a:gd name="T0" fmla="*/ 435 w 436"/>
                <a:gd name="T1" fmla="*/ 105 h 316"/>
                <a:gd name="T2" fmla="*/ 416 w 436"/>
                <a:gd name="T3" fmla="*/ 130 h 316"/>
                <a:gd name="T4" fmla="*/ 385 w 436"/>
                <a:gd name="T5" fmla="*/ 164 h 316"/>
                <a:gd name="T6" fmla="*/ 366 w 436"/>
                <a:gd name="T7" fmla="*/ 205 h 316"/>
                <a:gd name="T8" fmla="*/ 348 w 436"/>
                <a:gd name="T9" fmla="*/ 230 h 316"/>
                <a:gd name="T10" fmla="*/ 323 w 436"/>
                <a:gd name="T11" fmla="*/ 274 h 316"/>
                <a:gd name="T12" fmla="*/ 269 w 436"/>
                <a:gd name="T13" fmla="*/ 315 h 316"/>
                <a:gd name="T14" fmla="*/ 233 w 436"/>
                <a:gd name="T15" fmla="*/ 290 h 316"/>
                <a:gd name="T16" fmla="*/ 226 w 436"/>
                <a:gd name="T17" fmla="*/ 264 h 316"/>
                <a:gd name="T18" fmla="*/ 218 w 436"/>
                <a:gd name="T19" fmla="*/ 290 h 316"/>
                <a:gd name="T20" fmla="*/ 190 w 436"/>
                <a:gd name="T21" fmla="*/ 290 h 316"/>
                <a:gd name="T22" fmla="*/ 172 w 436"/>
                <a:gd name="T23" fmla="*/ 274 h 316"/>
                <a:gd name="T24" fmla="*/ 172 w 436"/>
                <a:gd name="T25" fmla="*/ 264 h 316"/>
                <a:gd name="T26" fmla="*/ 157 w 436"/>
                <a:gd name="T27" fmla="*/ 264 h 316"/>
                <a:gd name="T28" fmla="*/ 129 w 436"/>
                <a:gd name="T29" fmla="*/ 240 h 316"/>
                <a:gd name="T30" fmla="*/ 140 w 436"/>
                <a:gd name="T31" fmla="*/ 230 h 316"/>
                <a:gd name="T32" fmla="*/ 129 w 436"/>
                <a:gd name="T33" fmla="*/ 205 h 316"/>
                <a:gd name="T34" fmla="*/ 129 w 436"/>
                <a:gd name="T35" fmla="*/ 190 h 316"/>
                <a:gd name="T36" fmla="*/ 114 w 436"/>
                <a:gd name="T37" fmla="*/ 205 h 316"/>
                <a:gd name="T38" fmla="*/ 114 w 436"/>
                <a:gd name="T39" fmla="*/ 230 h 316"/>
                <a:gd name="T40" fmla="*/ 104 w 436"/>
                <a:gd name="T41" fmla="*/ 251 h 316"/>
                <a:gd name="T42" fmla="*/ 86 w 436"/>
                <a:gd name="T43" fmla="*/ 240 h 316"/>
                <a:gd name="T44" fmla="*/ 79 w 436"/>
                <a:gd name="T45" fmla="*/ 264 h 316"/>
                <a:gd name="T46" fmla="*/ 68 w 436"/>
                <a:gd name="T47" fmla="*/ 251 h 316"/>
                <a:gd name="T48" fmla="*/ 61 w 436"/>
                <a:gd name="T49" fmla="*/ 215 h 316"/>
                <a:gd name="T50" fmla="*/ 53 w 436"/>
                <a:gd name="T51" fmla="*/ 215 h 316"/>
                <a:gd name="T52" fmla="*/ 53 w 436"/>
                <a:gd name="T53" fmla="*/ 190 h 316"/>
                <a:gd name="T54" fmla="*/ 61 w 436"/>
                <a:gd name="T55" fmla="*/ 179 h 316"/>
                <a:gd name="T56" fmla="*/ 42 w 436"/>
                <a:gd name="T57" fmla="*/ 190 h 316"/>
                <a:gd name="T58" fmla="*/ 79 w 436"/>
                <a:gd name="T59" fmla="*/ 164 h 316"/>
                <a:gd name="T60" fmla="*/ 104 w 436"/>
                <a:gd name="T61" fmla="*/ 121 h 316"/>
                <a:gd name="T62" fmla="*/ 68 w 436"/>
                <a:gd name="T63" fmla="*/ 96 h 316"/>
                <a:gd name="T64" fmla="*/ 18 w 436"/>
                <a:gd name="T65" fmla="*/ 70 h 316"/>
                <a:gd name="T66" fmla="*/ 0 w 436"/>
                <a:gd name="T67" fmla="*/ 0 h 316"/>
                <a:gd name="T68" fmla="*/ 209 w 436"/>
                <a:gd name="T69" fmla="*/ 10 h 316"/>
                <a:gd name="T70" fmla="*/ 244 w 436"/>
                <a:gd name="T71" fmla="*/ 96 h 316"/>
                <a:gd name="T72" fmla="*/ 280 w 436"/>
                <a:gd name="T73" fmla="*/ 0 h 316"/>
                <a:gd name="T74" fmla="*/ 342 w 436"/>
                <a:gd name="T75" fmla="*/ 36 h 316"/>
                <a:gd name="T76" fmla="*/ 416 w 436"/>
                <a:gd name="T77" fmla="*/ 36 h 316"/>
                <a:gd name="T78" fmla="*/ 416 w 436"/>
                <a:gd name="T79" fmla="*/ 79 h 3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6"/>
                <a:gd name="T121" fmla="*/ 0 h 316"/>
                <a:gd name="T122" fmla="*/ 436 w 436"/>
                <a:gd name="T123" fmla="*/ 316 h 3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6" h="316">
                  <a:moveTo>
                    <a:pt x="416" y="79"/>
                  </a:moveTo>
                  <a:lnTo>
                    <a:pt x="435" y="105"/>
                  </a:lnTo>
                  <a:lnTo>
                    <a:pt x="416" y="121"/>
                  </a:lnTo>
                  <a:lnTo>
                    <a:pt x="416" y="130"/>
                  </a:lnTo>
                  <a:lnTo>
                    <a:pt x="373" y="155"/>
                  </a:lnTo>
                  <a:lnTo>
                    <a:pt x="385" y="164"/>
                  </a:lnTo>
                  <a:lnTo>
                    <a:pt x="366" y="190"/>
                  </a:lnTo>
                  <a:lnTo>
                    <a:pt x="366" y="205"/>
                  </a:lnTo>
                  <a:lnTo>
                    <a:pt x="355" y="240"/>
                  </a:lnTo>
                  <a:lnTo>
                    <a:pt x="348" y="230"/>
                  </a:lnTo>
                  <a:lnTo>
                    <a:pt x="331" y="230"/>
                  </a:lnTo>
                  <a:lnTo>
                    <a:pt x="323" y="274"/>
                  </a:lnTo>
                  <a:lnTo>
                    <a:pt x="280" y="290"/>
                  </a:lnTo>
                  <a:lnTo>
                    <a:pt x="269" y="315"/>
                  </a:lnTo>
                  <a:lnTo>
                    <a:pt x="262" y="290"/>
                  </a:lnTo>
                  <a:lnTo>
                    <a:pt x="233" y="290"/>
                  </a:lnTo>
                  <a:lnTo>
                    <a:pt x="218" y="274"/>
                  </a:lnTo>
                  <a:lnTo>
                    <a:pt x="226" y="264"/>
                  </a:lnTo>
                  <a:lnTo>
                    <a:pt x="218" y="264"/>
                  </a:lnTo>
                  <a:lnTo>
                    <a:pt x="218" y="290"/>
                  </a:lnTo>
                  <a:lnTo>
                    <a:pt x="209" y="290"/>
                  </a:lnTo>
                  <a:lnTo>
                    <a:pt x="190" y="290"/>
                  </a:lnTo>
                  <a:lnTo>
                    <a:pt x="201" y="274"/>
                  </a:lnTo>
                  <a:lnTo>
                    <a:pt x="172" y="274"/>
                  </a:lnTo>
                  <a:lnTo>
                    <a:pt x="183" y="251"/>
                  </a:lnTo>
                  <a:lnTo>
                    <a:pt x="172" y="264"/>
                  </a:lnTo>
                  <a:lnTo>
                    <a:pt x="157" y="240"/>
                  </a:lnTo>
                  <a:lnTo>
                    <a:pt x="157" y="264"/>
                  </a:lnTo>
                  <a:lnTo>
                    <a:pt x="140" y="264"/>
                  </a:lnTo>
                  <a:lnTo>
                    <a:pt x="129" y="240"/>
                  </a:lnTo>
                  <a:lnTo>
                    <a:pt x="140" y="240"/>
                  </a:lnTo>
                  <a:lnTo>
                    <a:pt x="140" y="230"/>
                  </a:lnTo>
                  <a:lnTo>
                    <a:pt x="122" y="215"/>
                  </a:lnTo>
                  <a:lnTo>
                    <a:pt x="129" y="205"/>
                  </a:lnTo>
                  <a:lnTo>
                    <a:pt x="140" y="205"/>
                  </a:lnTo>
                  <a:lnTo>
                    <a:pt x="129" y="190"/>
                  </a:lnTo>
                  <a:lnTo>
                    <a:pt x="122" y="205"/>
                  </a:lnTo>
                  <a:lnTo>
                    <a:pt x="114" y="205"/>
                  </a:lnTo>
                  <a:lnTo>
                    <a:pt x="122" y="230"/>
                  </a:lnTo>
                  <a:lnTo>
                    <a:pt x="114" y="230"/>
                  </a:lnTo>
                  <a:lnTo>
                    <a:pt x="114" y="251"/>
                  </a:lnTo>
                  <a:lnTo>
                    <a:pt x="104" y="251"/>
                  </a:lnTo>
                  <a:lnTo>
                    <a:pt x="104" y="230"/>
                  </a:lnTo>
                  <a:lnTo>
                    <a:pt x="86" y="240"/>
                  </a:lnTo>
                  <a:lnTo>
                    <a:pt x="96" y="264"/>
                  </a:lnTo>
                  <a:lnTo>
                    <a:pt x="79" y="264"/>
                  </a:lnTo>
                  <a:lnTo>
                    <a:pt x="68" y="240"/>
                  </a:lnTo>
                  <a:lnTo>
                    <a:pt x="68" y="251"/>
                  </a:lnTo>
                  <a:lnTo>
                    <a:pt x="53" y="240"/>
                  </a:lnTo>
                  <a:lnTo>
                    <a:pt x="61" y="215"/>
                  </a:lnTo>
                  <a:lnTo>
                    <a:pt x="68" y="230"/>
                  </a:lnTo>
                  <a:lnTo>
                    <a:pt x="53" y="215"/>
                  </a:lnTo>
                  <a:lnTo>
                    <a:pt x="35" y="205"/>
                  </a:lnTo>
                  <a:lnTo>
                    <a:pt x="53" y="190"/>
                  </a:lnTo>
                  <a:lnTo>
                    <a:pt x="79" y="205"/>
                  </a:lnTo>
                  <a:lnTo>
                    <a:pt x="61" y="179"/>
                  </a:lnTo>
                  <a:lnTo>
                    <a:pt x="53" y="179"/>
                  </a:lnTo>
                  <a:lnTo>
                    <a:pt x="42" y="190"/>
                  </a:lnTo>
                  <a:lnTo>
                    <a:pt x="25" y="164"/>
                  </a:lnTo>
                  <a:lnTo>
                    <a:pt x="79" y="164"/>
                  </a:lnTo>
                  <a:lnTo>
                    <a:pt x="86" y="155"/>
                  </a:lnTo>
                  <a:lnTo>
                    <a:pt x="104" y="121"/>
                  </a:lnTo>
                  <a:lnTo>
                    <a:pt x="86" y="121"/>
                  </a:lnTo>
                  <a:lnTo>
                    <a:pt x="68" y="96"/>
                  </a:lnTo>
                  <a:lnTo>
                    <a:pt x="53" y="96"/>
                  </a:lnTo>
                  <a:lnTo>
                    <a:pt x="18" y="70"/>
                  </a:lnTo>
                  <a:lnTo>
                    <a:pt x="18" y="36"/>
                  </a:lnTo>
                  <a:lnTo>
                    <a:pt x="0" y="0"/>
                  </a:lnTo>
                  <a:lnTo>
                    <a:pt x="129" y="10"/>
                  </a:lnTo>
                  <a:lnTo>
                    <a:pt x="209" y="10"/>
                  </a:lnTo>
                  <a:lnTo>
                    <a:pt x="190" y="79"/>
                  </a:lnTo>
                  <a:lnTo>
                    <a:pt x="244" y="96"/>
                  </a:lnTo>
                  <a:lnTo>
                    <a:pt x="262" y="10"/>
                  </a:lnTo>
                  <a:lnTo>
                    <a:pt x="280" y="0"/>
                  </a:lnTo>
                  <a:lnTo>
                    <a:pt x="312" y="21"/>
                  </a:lnTo>
                  <a:lnTo>
                    <a:pt x="342" y="36"/>
                  </a:lnTo>
                  <a:lnTo>
                    <a:pt x="366" y="36"/>
                  </a:lnTo>
                  <a:lnTo>
                    <a:pt x="416" y="36"/>
                  </a:lnTo>
                  <a:lnTo>
                    <a:pt x="435" y="70"/>
                  </a:lnTo>
                  <a:lnTo>
                    <a:pt x="416" y="7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4" name="Freeform 62">
              <a:extLst>
                <a:ext uri="{FF2B5EF4-FFF2-40B4-BE49-F238E27FC236}">
                  <a16:creationId xmlns:a16="http://schemas.microsoft.com/office/drawing/2014/main" id="{7568812E-DC06-4BE1-9A3D-B44AE1278F61}"/>
                </a:ext>
              </a:extLst>
            </p:cNvPr>
            <p:cNvSpPr>
              <a:spLocks/>
            </p:cNvSpPr>
            <p:nvPr/>
          </p:nvSpPr>
          <p:spPr bwMode="auto">
            <a:xfrm>
              <a:off x="2287" y="1345"/>
              <a:ext cx="240" cy="445"/>
            </a:xfrm>
            <a:custGeom>
              <a:avLst/>
              <a:gdLst>
                <a:gd name="T0" fmla="*/ 43 w 240"/>
                <a:gd name="T1" fmla="*/ 155 h 445"/>
                <a:gd name="T2" fmla="*/ 58 w 240"/>
                <a:gd name="T3" fmla="*/ 85 h 445"/>
                <a:gd name="T4" fmla="*/ 50 w 240"/>
                <a:gd name="T5" fmla="*/ 10 h 445"/>
                <a:gd name="T6" fmla="*/ 75 w 240"/>
                <a:gd name="T7" fmla="*/ 0 h 445"/>
                <a:gd name="T8" fmla="*/ 129 w 240"/>
                <a:gd name="T9" fmla="*/ 0 h 445"/>
                <a:gd name="T10" fmla="*/ 239 w 240"/>
                <a:gd name="T11" fmla="*/ 0 h 445"/>
                <a:gd name="T12" fmla="*/ 232 w 240"/>
                <a:gd name="T13" fmla="*/ 155 h 445"/>
                <a:gd name="T14" fmla="*/ 196 w 240"/>
                <a:gd name="T15" fmla="*/ 300 h 445"/>
                <a:gd name="T16" fmla="*/ 214 w 240"/>
                <a:gd name="T17" fmla="*/ 444 h 445"/>
                <a:gd name="T18" fmla="*/ 189 w 240"/>
                <a:gd name="T19" fmla="*/ 444 h 445"/>
                <a:gd name="T20" fmla="*/ 93 w 240"/>
                <a:gd name="T21" fmla="*/ 434 h 445"/>
                <a:gd name="T22" fmla="*/ 93 w 240"/>
                <a:gd name="T23" fmla="*/ 425 h 445"/>
                <a:gd name="T24" fmla="*/ 93 w 240"/>
                <a:gd name="T25" fmla="*/ 410 h 445"/>
                <a:gd name="T26" fmla="*/ 111 w 240"/>
                <a:gd name="T27" fmla="*/ 349 h 445"/>
                <a:gd name="T28" fmla="*/ 58 w 240"/>
                <a:gd name="T29" fmla="*/ 280 h 445"/>
                <a:gd name="T30" fmla="*/ 25 w 240"/>
                <a:gd name="T31" fmla="*/ 280 h 445"/>
                <a:gd name="T32" fmla="*/ 0 w 240"/>
                <a:gd name="T33" fmla="*/ 230 h 445"/>
                <a:gd name="T34" fmla="*/ 43 w 240"/>
                <a:gd name="T35" fmla="*/ 155 h 4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0"/>
                <a:gd name="T55" fmla="*/ 0 h 445"/>
                <a:gd name="T56" fmla="*/ 240 w 240"/>
                <a:gd name="T57" fmla="*/ 445 h 4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0" h="445">
                  <a:moveTo>
                    <a:pt x="43" y="155"/>
                  </a:moveTo>
                  <a:lnTo>
                    <a:pt x="58" y="85"/>
                  </a:lnTo>
                  <a:lnTo>
                    <a:pt x="50" y="10"/>
                  </a:lnTo>
                  <a:lnTo>
                    <a:pt x="75" y="0"/>
                  </a:lnTo>
                  <a:lnTo>
                    <a:pt x="129" y="0"/>
                  </a:lnTo>
                  <a:lnTo>
                    <a:pt x="239" y="0"/>
                  </a:lnTo>
                  <a:lnTo>
                    <a:pt x="232" y="155"/>
                  </a:lnTo>
                  <a:lnTo>
                    <a:pt x="196" y="300"/>
                  </a:lnTo>
                  <a:lnTo>
                    <a:pt x="214" y="444"/>
                  </a:lnTo>
                  <a:lnTo>
                    <a:pt x="189" y="444"/>
                  </a:lnTo>
                  <a:lnTo>
                    <a:pt x="93" y="434"/>
                  </a:lnTo>
                  <a:lnTo>
                    <a:pt x="93" y="425"/>
                  </a:lnTo>
                  <a:lnTo>
                    <a:pt x="93" y="410"/>
                  </a:lnTo>
                  <a:lnTo>
                    <a:pt x="111" y="349"/>
                  </a:lnTo>
                  <a:lnTo>
                    <a:pt x="58" y="280"/>
                  </a:lnTo>
                  <a:lnTo>
                    <a:pt x="25" y="280"/>
                  </a:lnTo>
                  <a:lnTo>
                    <a:pt x="0" y="230"/>
                  </a:lnTo>
                  <a:lnTo>
                    <a:pt x="43" y="15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5" name="Freeform 63">
              <a:extLst>
                <a:ext uri="{FF2B5EF4-FFF2-40B4-BE49-F238E27FC236}">
                  <a16:creationId xmlns:a16="http://schemas.microsoft.com/office/drawing/2014/main" id="{11396971-4489-4BBB-AC52-82641717A33F}"/>
                </a:ext>
              </a:extLst>
            </p:cNvPr>
            <p:cNvSpPr>
              <a:spLocks/>
            </p:cNvSpPr>
            <p:nvPr/>
          </p:nvSpPr>
          <p:spPr bwMode="auto">
            <a:xfrm>
              <a:off x="978" y="1770"/>
              <a:ext cx="251" cy="418"/>
            </a:xfrm>
            <a:custGeom>
              <a:avLst/>
              <a:gdLst>
                <a:gd name="T0" fmla="*/ 147 w 251"/>
                <a:gd name="T1" fmla="*/ 417 h 418"/>
                <a:gd name="T2" fmla="*/ 115 w 251"/>
                <a:gd name="T3" fmla="*/ 372 h 418"/>
                <a:gd name="T4" fmla="*/ 122 w 251"/>
                <a:gd name="T5" fmla="*/ 348 h 418"/>
                <a:gd name="T6" fmla="*/ 78 w 251"/>
                <a:gd name="T7" fmla="*/ 288 h 418"/>
                <a:gd name="T8" fmla="*/ 78 w 251"/>
                <a:gd name="T9" fmla="*/ 238 h 418"/>
                <a:gd name="T10" fmla="*/ 43 w 251"/>
                <a:gd name="T11" fmla="*/ 238 h 418"/>
                <a:gd name="T12" fmla="*/ 7 w 251"/>
                <a:gd name="T13" fmla="*/ 154 h 418"/>
                <a:gd name="T14" fmla="*/ 18 w 251"/>
                <a:gd name="T15" fmla="*/ 119 h 418"/>
                <a:gd name="T16" fmla="*/ 0 w 251"/>
                <a:gd name="T17" fmla="*/ 94 h 418"/>
                <a:gd name="T18" fmla="*/ 7 w 251"/>
                <a:gd name="T19" fmla="*/ 45 h 418"/>
                <a:gd name="T20" fmla="*/ 25 w 251"/>
                <a:gd name="T21" fmla="*/ 45 h 418"/>
                <a:gd name="T22" fmla="*/ 78 w 251"/>
                <a:gd name="T23" fmla="*/ 0 h 418"/>
                <a:gd name="T24" fmla="*/ 104 w 251"/>
                <a:gd name="T25" fmla="*/ 10 h 418"/>
                <a:gd name="T26" fmla="*/ 128 w 251"/>
                <a:gd name="T27" fmla="*/ 19 h 418"/>
                <a:gd name="T28" fmla="*/ 128 w 251"/>
                <a:gd name="T29" fmla="*/ 45 h 418"/>
                <a:gd name="T30" fmla="*/ 157 w 251"/>
                <a:gd name="T31" fmla="*/ 60 h 418"/>
                <a:gd name="T32" fmla="*/ 190 w 251"/>
                <a:gd name="T33" fmla="*/ 105 h 418"/>
                <a:gd name="T34" fmla="*/ 219 w 251"/>
                <a:gd name="T35" fmla="*/ 128 h 418"/>
                <a:gd name="T36" fmla="*/ 232 w 251"/>
                <a:gd name="T37" fmla="*/ 169 h 418"/>
                <a:gd name="T38" fmla="*/ 250 w 251"/>
                <a:gd name="T39" fmla="*/ 188 h 418"/>
                <a:gd name="T40" fmla="*/ 250 w 251"/>
                <a:gd name="T41" fmla="*/ 238 h 418"/>
                <a:gd name="T42" fmla="*/ 219 w 251"/>
                <a:gd name="T43" fmla="*/ 297 h 418"/>
                <a:gd name="T44" fmla="*/ 225 w 251"/>
                <a:gd name="T45" fmla="*/ 313 h 418"/>
                <a:gd name="T46" fmla="*/ 182 w 251"/>
                <a:gd name="T47" fmla="*/ 382 h 418"/>
                <a:gd name="T48" fmla="*/ 208 w 251"/>
                <a:gd name="T49" fmla="*/ 407 h 418"/>
                <a:gd name="T50" fmla="*/ 147 w 251"/>
                <a:gd name="T51" fmla="*/ 417 h 4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1"/>
                <a:gd name="T79" fmla="*/ 0 h 418"/>
                <a:gd name="T80" fmla="*/ 251 w 251"/>
                <a:gd name="T81" fmla="*/ 418 h 4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1" h="418">
                  <a:moveTo>
                    <a:pt x="147" y="417"/>
                  </a:moveTo>
                  <a:lnTo>
                    <a:pt x="115" y="372"/>
                  </a:lnTo>
                  <a:lnTo>
                    <a:pt x="122" y="348"/>
                  </a:lnTo>
                  <a:lnTo>
                    <a:pt x="78" y="288"/>
                  </a:lnTo>
                  <a:lnTo>
                    <a:pt x="78" y="238"/>
                  </a:lnTo>
                  <a:lnTo>
                    <a:pt x="43" y="238"/>
                  </a:lnTo>
                  <a:lnTo>
                    <a:pt x="7" y="154"/>
                  </a:lnTo>
                  <a:lnTo>
                    <a:pt x="18" y="119"/>
                  </a:lnTo>
                  <a:lnTo>
                    <a:pt x="0" y="94"/>
                  </a:lnTo>
                  <a:lnTo>
                    <a:pt x="7" y="45"/>
                  </a:lnTo>
                  <a:lnTo>
                    <a:pt x="25" y="45"/>
                  </a:lnTo>
                  <a:lnTo>
                    <a:pt x="78" y="0"/>
                  </a:lnTo>
                  <a:lnTo>
                    <a:pt x="104" y="10"/>
                  </a:lnTo>
                  <a:lnTo>
                    <a:pt x="128" y="19"/>
                  </a:lnTo>
                  <a:lnTo>
                    <a:pt x="128" y="45"/>
                  </a:lnTo>
                  <a:lnTo>
                    <a:pt x="157" y="60"/>
                  </a:lnTo>
                  <a:lnTo>
                    <a:pt x="190" y="105"/>
                  </a:lnTo>
                  <a:lnTo>
                    <a:pt x="219" y="128"/>
                  </a:lnTo>
                  <a:lnTo>
                    <a:pt x="232" y="169"/>
                  </a:lnTo>
                  <a:lnTo>
                    <a:pt x="250" y="188"/>
                  </a:lnTo>
                  <a:lnTo>
                    <a:pt x="250" y="238"/>
                  </a:lnTo>
                  <a:lnTo>
                    <a:pt x="219" y="297"/>
                  </a:lnTo>
                  <a:lnTo>
                    <a:pt x="225" y="313"/>
                  </a:lnTo>
                  <a:lnTo>
                    <a:pt x="182" y="382"/>
                  </a:lnTo>
                  <a:lnTo>
                    <a:pt x="208" y="407"/>
                  </a:lnTo>
                  <a:lnTo>
                    <a:pt x="147" y="417"/>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6" name="Freeform 64">
              <a:extLst>
                <a:ext uri="{FF2B5EF4-FFF2-40B4-BE49-F238E27FC236}">
                  <a16:creationId xmlns:a16="http://schemas.microsoft.com/office/drawing/2014/main" id="{4DEC04FB-5C45-4668-B178-3E9EE21053BB}"/>
                </a:ext>
              </a:extLst>
            </p:cNvPr>
            <p:cNvSpPr>
              <a:spLocks/>
            </p:cNvSpPr>
            <p:nvPr/>
          </p:nvSpPr>
          <p:spPr bwMode="auto">
            <a:xfrm>
              <a:off x="3689" y="1538"/>
              <a:ext cx="363" cy="447"/>
            </a:xfrm>
            <a:custGeom>
              <a:avLst/>
              <a:gdLst>
                <a:gd name="T0" fmla="*/ 93 w 363"/>
                <a:gd name="T1" fmla="*/ 386 h 447"/>
                <a:gd name="T2" fmla="*/ 42 w 363"/>
                <a:gd name="T3" fmla="*/ 291 h 447"/>
                <a:gd name="T4" fmla="*/ 0 w 363"/>
                <a:gd name="T5" fmla="*/ 240 h 447"/>
                <a:gd name="T6" fmla="*/ 136 w 363"/>
                <a:gd name="T7" fmla="*/ 85 h 447"/>
                <a:gd name="T8" fmla="*/ 258 w 363"/>
                <a:gd name="T9" fmla="*/ 0 h 447"/>
                <a:gd name="T10" fmla="*/ 258 w 363"/>
                <a:gd name="T11" fmla="*/ 36 h 447"/>
                <a:gd name="T12" fmla="*/ 293 w 363"/>
                <a:gd name="T13" fmla="*/ 60 h 447"/>
                <a:gd name="T14" fmla="*/ 312 w 363"/>
                <a:gd name="T15" fmla="*/ 85 h 447"/>
                <a:gd name="T16" fmla="*/ 330 w 363"/>
                <a:gd name="T17" fmla="*/ 165 h 447"/>
                <a:gd name="T18" fmla="*/ 362 w 363"/>
                <a:gd name="T19" fmla="*/ 181 h 447"/>
                <a:gd name="T20" fmla="*/ 312 w 363"/>
                <a:gd name="T21" fmla="*/ 325 h 447"/>
                <a:gd name="T22" fmla="*/ 312 w 363"/>
                <a:gd name="T23" fmla="*/ 376 h 447"/>
                <a:gd name="T24" fmla="*/ 239 w 363"/>
                <a:gd name="T25" fmla="*/ 401 h 447"/>
                <a:gd name="T26" fmla="*/ 226 w 363"/>
                <a:gd name="T27" fmla="*/ 420 h 447"/>
                <a:gd name="T28" fmla="*/ 165 w 363"/>
                <a:gd name="T29" fmla="*/ 446 h 447"/>
                <a:gd name="T30" fmla="*/ 122 w 363"/>
                <a:gd name="T31" fmla="*/ 446 h 447"/>
                <a:gd name="T32" fmla="*/ 85 w 363"/>
                <a:gd name="T33" fmla="*/ 401 h 447"/>
                <a:gd name="T34" fmla="*/ 93 w 363"/>
                <a:gd name="T35" fmla="*/ 386 h 4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3"/>
                <a:gd name="T55" fmla="*/ 0 h 447"/>
                <a:gd name="T56" fmla="*/ 363 w 363"/>
                <a:gd name="T57" fmla="*/ 447 h 4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3" h="447">
                  <a:moveTo>
                    <a:pt x="93" y="386"/>
                  </a:moveTo>
                  <a:lnTo>
                    <a:pt x="42" y="291"/>
                  </a:lnTo>
                  <a:lnTo>
                    <a:pt x="0" y="240"/>
                  </a:lnTo>
                  <a:lnTo>
                    <a:pt x="136" y="85"/>
                  </a:lnTo>
                  <a:lnTo>
                    <a:pt x="258" y="0"/>
                  </a:lnTo>
                  <a:lnTo>
                    <a:pt x="258" y="36"/>
                  </a:lnTo>
                  <a:lnTo>
                    <a:pt x="293" y="60"/>
                  </a:lnTo>
                  <a:lnTo>
                    <a:pt x="312" y="85"/>
                  </a:lnTo>
                  <a:lnTo>
                    <a:pt x="330" y="165"/>
                  </a:lnTo>
                  <a:lnTo>
                    <a:pt x="362" y="181"/>
                  </a:lnTo>
                  <a:lnTo>
                    <a:pt x="312" y="325"/>
                  </a:lnTo>
                  <a:lnTo>
                    <a:pt x="312" y="376"/>
                  </a:lnTo>
                  <a:lnTo>
                    <a:pt x="239" y="401"/>
                  </a:lnTo>
                  <a:lnTo>
                    <a:pt x="226" y="420"/>
                  </a:lnTo>
                  <a:lnTo>
                    <a:pt x="165" y="446"/>
                  </a:lnTo>
                  <a:lnTo>
                    <a:pt x="122" y="446"/>
                  </a:lnTo>
                  <a:lnTo>
                    <a:pt x="85" y="401"/>
                  </a:lnTo>
                  <a:lnTo>
                    <a:pt x="93" y="386"/>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7" name="Freeform 65">
              <a:extLst>
                <a:ext uri="{FF2B5EF4-FFF2-40B4-BE49-F238E27FC236}">
                  <a16:creationId xmlns:a16="http://schemas.microsoft.com/office/drawing/2014/main" id="{402F76F4-D0BB-4284-A69B-A9CCB8E9E138}"/>
                </a:ext>
              </a:extLst>
            </p:cNvPr>
            <p:cNvSpPr>
              <a:spLocks/>
            </p:cNvSpPr>
            <p:nvPr/>
          </p:nvSpPr>
          <p:spPr bwMode="auto">
            <a:xfrm>
              <a:off x="4245" y="1995"/>
              <a:ext cx="401" cy="377"/>
            </a:xfrm>
            <a:custGeom>
              <a:avLst/>
              <a:gdLst>
                <a:gd name="T0" fmla="*/ 375 w 401"/>
                <a:gd name="T1" fmla="*/ 351 h 377"/>
                <a:gd name="T2" fmla="*/ 332 w 401"/>
                <a:gd name="T3" fmla="*/ 361 h 377"/>
                <a:gd name="T4" fmla="*/ 332 w 401"/>
                <a:gd name="T5" fmla="*/ 376 h 377"/>
                <a:gd name="T6" fmla="*/ 314 w 401"/>
                <a:gd name="T7" fmla="*/ 351 h 377"/>
                <a:gd name="T8" fmla="*/ 332 w 401"/>
                <a:gd name="T9" fmla="*/ 327 h 377"/>
                <a:gd name="T10" fmla="*/ 314 w 401"/>
                <a:gd name="T11" fmla="*/ 327 h 377"/>
                <a:gd name="T12" fmla="*/ 271 w 401"/>
                <a:gd name="T13" fmla="*/ 255 h 377"/>
                <a:gd name="T14" fmla="*/ 245 w 401"/>
                <a:gd name="T15" fmla="*/ 255 h 377"/>
                <a:gd name="T16" fmla="*/ 216 w 401"/>
                <a:gd name="T17" fmla="*/ 266 h 377"/>
                <a:gd name="T18" fmla="*/ 137 w 401"/>
                <a:gd name="T19" fmla="*/ 231 h 377"/>
                <a:gd name="T20" fmla="*/ 50 w 401"/>
                <a:gd name="T21" fmla="*/ 206 h 377"/>
                <a:gd name="T22" fmla="*/ 33 w 401"/>
                <a:gd name="T23" fmla="*/ 215 h 377"/>
                <a:gd name="T24" fmla="*/ 0 w 401"/>
                <a:gd name="T25" fmla="*/ 191 h 377"/>
                <a:gd name="T26" fmla="*/ 79 w 401"/>
                <a:gd name="T27" fmla="*/ 130 h 377"/>
                <a:gd name="T28" fmla="*/ 130 w 401"/>
                <a:gd name="T29" fmla="*/ 60 h 377"/>
                <a:gd name="T30" fmla="*/ 122 w 401"/>
                <a:gd name="T31" fmla="*/ 0 h 377"/>
                <a:gd name="T32" fmla="*/ 155 w 401"/>
                <a:gd name="T33" fmla="*/ 11 h 377"/>
                <a:gd name="T34" fmla="*/ 199 w 401"/>
                <a:gd name="T35" fmla="*/ 60 h 377"/>
                <a:gd name="T36" fmla="*/ 314 w 401"/>
                <a:gd name="T37" fmla="*/ 130 h 377"/>
                <a:gd name="T38" fmla="*/ 321 w 401"/>
                <a:gd name="T39" fmla="*/ 145 h 377"/>
                <a:gd name="T40" fmla="*/ 350 w 401"/>
                <a:gd name="T41" fmla="*/ 155 h 377"/>
                <a:gd name="T42" fmla="*/ 357 w 401"/>
                <a:gd name="T43" fmla="*/ 130 h 377"/>
                <a:gd name="T44" fmla="*/ 364 w 401"/>
                <a:gd name="T45" fmla="*/ 130 h 377"/>
                <a:gd name="T46" fmla="*/ 364 w 401"/>
                <a:gd name="T47" fmla="*/ 327 h 377"/>
                <a:gd name="T48" fmla="*/ 400 w 401"/>
                <a:gd name="T49" fmla="*/ 327 h 377"/>
                <a:gd name="T50" fmla="*/ 375 w 401"/>
                <a:gd name="T51" fmla="*/ 351 h 3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377"/>
                <a:gd name="T80" fmla="*/ 401 w 401"/>
                <a:gd name="T81" fmla="*/ 377 h 3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377">
                  <a:moveTo>
                    <a:pt x="375" y="351"/>
                  </a:moveTo>
                  <a:lnTo>
                    <a:pt x="332" y="361"/>
                  </a:lnTo>
                  <a:lnTo>
                    <a:pt x="332" y="376"/>
                  </a:lnTo>
                  <a:lnTo>
                    <a:pt x="314" y="351"/>
                  </a:lnTo>
                  <a:lnTo>
                    <a:pt x="332" y="327"/>
                  </a:lnTo>
                  <a:lnTo>
                    <a:pt x="314" y="327"/>
                  </a:lnTo>
                  <a:lnTo>
                    <a:pt x="271" y="255"/>
                  </a:lnTo>
                  <a:lnTo>
                    <a:pt x="245" y="255"/>
                  </a:lnTo>
                  <a:lnTo>
                    <a:pt x="216" y="266"/>
                  </a:lnTo>
                  <a:lnTo>
                    <a:pt x="137" y="231"/>
                  </a:lnTo>
                  <a:lnTo>
                    <a:pt x="50" y="206"/>
                  </a:lnTo>
                  <a:lnTo>
                    <a:pt x="33" y="215"/>
                  </a:lnTo>
                  <a:lnTo>
                    <a:pt x="0" y="191"/>
                  </a:lnTo>
                  <a:lnTo>
                    <a:pt x="79" y="130"/>
                  </a:lnTo>
                  <a:lnTo>
                    <a:pt x="130" y="60"/>
                  </a:lnTo>
                  <a:lnTo>
                    <a:pt x="122" y="0"/>
                  </a:lnTo>
                  <a:lnTo>
                    <a:pt x="155" y="11"/>
                  </a:lnTo>
                  <a:lnTo>
                    <a:pt x="199" y="60"/>
                  </a:lnTo>
                  <a:lnTo>
                    <a:pt x="314" y="130"/>
                  </a:lnTo>
                  <a:lnTo>
                    <a:pt x="321" y="145"/>
                  </a:lnTo>
                  <a:lnTo>
                    <a:pt x="350" y="155"/>
                  </a:lnTo>
                  <a:lnTo>
                    <a:pt x="357" y="130"/>
                  </a:lnTo>
                  <a:lnTo>
                    <a:pt x="364" y="130"/>
                  </a:lnTo>
                  <a:lnTo>
                    <a:pt x="364" y="327"/>
                  </a:lnTo>
                  <a:lnTo>
                    <a:pt x="400" y="327"/>
                  </a:lnTo>
                  <a:lnTo>
                    <a:pt x="375" y="351"/>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8" name="Freeform 66">
              <a:extLst>
                <a:ext uri="{FF2B5EF4-FFF2-40B4-BE49-F238E27FC236}">
                  <a16:creationId xmlns:a16="http://schemas.microsoft.com/office/drawing/2014/main" id="{970DE651-349C-4B6B-8FBE-4351AE9082CA}"/>
                </a:ext>
              </a:extLst>
            </p:cNvPr>
            <p:cNvSpPr>
              <a:spLocks/>
            </p:cNvSpPr>
            <p:nvPr/>
          </p:nvSpPr>
          <p:spPr bwMode="auto">
            <a:xfrm>
              <a:off x="3303" y="1694"/>
              <a:ext cx="228" cy="255"/>
            </a:xfrm>
            <a:custGeom>
              <a:avLst/>
              <a:gdLst>
                <a:gd name="T0" fmla="*/ 25 w 228"/>
                <a:gd name="T1" fmla="*/ 75 h 255"/>
                <a:gd name="T2" fmla="*/ 36 w 228"/>
                <a:gd name="T3" fmla="*/ 51 h 255"/>
                <a:gd name="T4" fmla="*/ 43 w 228"/>
                <a:gd name="T5" fmla="*/ 51 h 255"/>
                <a:gd name="T6" fmla="*/ 36 w 228"/>
                <a:gd name="T7" fmla="*/ 75 h 255"/>
                <a:gd name="T8" fmla="*/ 53 w 228"/>
                <a:gd name="T9" fmla="*/ 75 h 255"/>
                <a:gd name="T10" fmla="*/ 68 w 228"/>
                <a:gd name="T11" fmla="*/ 36 h 255"/>
                <a:gd name="T12" fmla="*/ 79 w 228"/>
                <a:gd name="T13" fmla="*/ 51 h 255"/>
                <a:gd name="T14" fmla="*/ 87 w 228"/>
                <a:gd name="T15" fmla="*/ 51 h 255"/>
                <a:gd name="T16" fmla="*/ 140 w 228"/>
                <a:gd name="T17" fmla="*/ 0 h 255"/>
                <a:gd name="T18" fmla="*/ 173 w 228"/>
                <a:gd name="T19" fmla="*/ 10 h 255"/>
                <a:gd name="T20" fmla="*/ 191 w 228"/>
                <a:gd name="T21" fmla="*/ 60 h 255"/>
                <a:gd name="T22" fmla="*/ 227 w 228"/>
                <a:gd name="T23" fmla="*/ 75 h 255"/>
                <a:gd name="T24" fmla="*/ 105 w 228"/>
                <a:gd name="T25" fmla="*/ 254 h 255"/>
                <a:gd name="T26" fmla="*/ 53 w 228"/>
                <a:gd name="T27" fmla="*/ 220 h 255"/>
                <a:gd name="T28" fmla="*/ 43 w 228"/>
                <a:gd name="T29" fmla="*/ 180 h 255"/>
                <a:gd name="T30" fmla="*/ 18 w 228"/>
                <a:gd name="T31" fmla="*/ 160 h 255"/>
                <a:gd name="T32" fmla="*/ 0 w 228"/>
                <a:gd name="T33" fmla="*/ 120 h 255"/>
                <a:gd name="T34" fmla="*/ 18 w 228"/>
                <a:gd name="T35" fmla="*/ 94 h 255"/>
                <a:gd name="T36" fmla="*/ 0 w 228"/>
                <a:gd name="T37" fmla="*/ 85 h 255"/>
                <a:gd name="T38" fmla="*/ 25 w 228"/>
                <a:gd name="T39" fmla="*/ 75 h 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8"/>
                <a:gd name="T61" fmla="*/ 0 h 255"/>
                <a:gd name="T62" fmla="*/ 228 w 228"/>
                <a:gd name="T63" fmla="*/ 255 h 2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8" h="255">
                  <a:moveTo>
                    <a:pt x="25" y="75"/>
                  </a:moveTo>
                  <a:lnTo>
                    <a:pt x="36" y="51"/>
                  </a:lnTo>
                  <a:lnTo>
                    <a:pt x="43" y="51"/>
                  </a:lnTo>
                  <a:lnTo>
                    <a:pt x="36" y="75"/>
                  </a:lnTo>
                  <a:lnTo>
                    <a:pt x="53" y="75"/>
                  </a:lnTo>
                  <a:lnTo>
                    <a:pt x="68" y="36"/>
                  </a:lnTo>
                  <a:lnTo>
                    <a:pt x="79" y="51"/>
                  </a:lnTo>
                  <a:lnTo>
                    <a:pt x="87" y="51"/>
                  </a:lnTo>
                  <a:lnTo>
                    <a:pt x="140" y="0"/>
                  </a:lnTo>
                  <a:lnTo>
                    <a:pt x="173" y="10"/>
                  </a:lnTo>
                  <a:lnTo>
                    <a:pt x="191" y="60"/>
                  </a:lnTo>
                  <a:lnTo>
                    <a:pt x="227" y="75"/>
                  </a:lnTo>
                  <a:lnTo>
                    <a:pt x="105" y="254"/>
                  </a:lnTo>
                  <a:lnTo>
                    <a:pt x="53" y="220"/>
                  </a:lnTo>
                  <a:lnTo>
                    <a:pt x="43" y="180"/>
                  </a:lnTo>
                  <a:lnTo>
                    <a:pt x="18" y="160"/>
                  </a:lnTo>
                  <a:lnTo>
                    <a:pt x="0" y="120"/>
                  </a:lnTo>
                  <a:lnTo>
                    <a:pt x="18" y="94"/>
                  </a:lnTo>
                  <a:lnTo>
                    <a:pt x="0" y="85"/>
                  </a:lnTo>
                  <a:lnTo>
                    <a:pt x="25" y="7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9" name="Freeform 67">
              <a:extLst>
                <a:ext uri="{FF2B5EF4-FFF2-40B4-BE49-F238E27FC236}">
                  <a16:creationId xmlns:a16="http://schemas.microsoft.com/office/drawing/2014/main" id="{0101F91B-E25B-4722-BFAB-47FAE8A11304}"/>
                </a:ext>
              </a:extLst>
            </p:cNvPr>
            <p:cNvSpPr>
              <a:spLocks/>
            </p:cNvSpPr>
            <p:nvPr/>
          </p:nvSpPr>
          <p:spPr bwMode="auto">
            <a:xfrm>
              <a:off x="4192" y="1854"/>
              <a:ext cx="261" cy="334"/>
            </a:xfrm>
            <a:custGeom>
              <a:avLst/>
              <a:gdLst>
                <a:gd name="T0" fmla="*/ 225 w 261"/>
                <a:gd name="T1" fmla="*/ 85 h 334"/>
                <a:gd name="T2" fmla="*/ 225 w 261"/>
                <a:gd name="T3" fmla="*/ 104 h 334"/>
                <a:gd name="T4" fmla="*/ 242 w 261"/>
                <a:gd name="T5" fmla="*/ 130 h 334"/>
                <a:gd name="T6" fmla="*/ 207 w 261"/>
                <a:gd name="T7" fmla="*/ 154 h 334"/>
                <a:gd name="T8" fmla="*/ 175 w 261"/>
                <a:gd name="T9" fmla="*/ 143 h 334"/>
                <a:gd name="T10" fmla="*/ 183 w 261"/>
                <a:gd name="T11" fmla="*/ 203 h 334"/>
                <a:gd name="T12" fmla="*/ 132 w 261"/>
                <a:gd name="T13" fmla="*/ 273 h 334"/>
                <a:gd name="T14" fmla="*/ 54 w 261"/>
                <a:gd name="T15" fmla="*/ 333 h 334"/>
                <a:gd name="T16" fmla="*/ 36 w 261"/>
                <a:gd name="T17" fmla="*/ 229 h 334"/>
                <a:gd name="T18" fmla="*/ 0 w 261"/>
                <a:gd name="T19" fmla="*/ 203 h 334"/>
                <a:gd name="T20" fmla="*/ 0 w 261"/>
                <a:gd name="T21" fmla="*/ 60 h 334"/>
                <a:gd name="T22" fmla="*/ 18 w 261"/>
                <a:gd name="T23" fmla="*/ 44 h 334"/>
                <a:gd name="T24" fmla="*/ 71 w 261"/>
                <a:gd name="T25" fmla="*/ 34 h 334"/>
                <a:gd name="T26" fmla="*/ 86 w 261"/>
                <a:gd name="T27" fmla="*/ 60 h 334"/>
                <a:gd name="T28" fmla="*/ 114 w 261"/>
                <a:gd name="T29" fmla="*/ 60 h 334"/>
                <a:gd name="T30" fmla="*/ 121 w 261"/>
                <a:gd name="T31" fmla="*/ 34 h 334"/>
                <a:gd name="T32" fmla="*/ 147 w 261"/>
                <a:gd name="T33" fmla="*/ 34 h 334"/>
                <a:gd name="T34" fmla="*/ 183 w 261"/>
                <a:gd name="T35" fmla="*/ 10 h 334"/>
                <a:gd name="T36" fmla="*/ 200 w 261"/>
                <a:gd name="T37" fmla="*/ 10 h 334"/>
                <a:gd name="T38" fmla="*/ 207 w 261"/>
                <a:gd name="T39" fmla="*/ 0 h 334"/>
                <a:gd name="T40" fmla="*/ 225 w 261"/>
                <a:gd name="T41" fmla="*/ 34 h 334"/>
                <a:gd name="T42" fmla="*/ 260 w 261"/>
                <a:gd name="T43" fmla="*/ 60 h 334"/>
                <a:gd name="T44" fmla="*/ 225 w 261"/>
                <a:gd name="T45" fmla="*/ 85 h 3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
                <a:gd name="T70" fmla="*/ 0 h 334"/>
                <a:gd name="T71" fmla="*/ 261 w 261"/>
                <a:gd name="T72" fmla="*/ 334 h 3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 h="334">
                  <a:moveTo>
                    <a:pt x="225" y="85"/>
                  </a:moveTo>
                  <a:lnTo>
                    <a:pt x="225" y="104"/>
                  </a:lnTo>
                  <a:lnTo>
                    <a:pt x="242" y="130"/>
                  </a:lnTo>
                  <a:lnTo>
                    <a:pt x="207" y="154"/>
                  </a:lnTo>
                  <a:lnTo>
                    <a:pt x="175" y="143"/>
                  </a:lnTo>
                  <a:lnTo>
                    <a:pt x="183" y="203"/>
                  </a:lnTo>
                  <a:lnTo>
                    <a:pt x="132" y="273"/>
                  </a:lnTo>
                  <a:lnTo>
                    <a:pt x="54" y="333"/>
                  </a:lnTo>
                  <a:lnTo>
                    <a:pt x="36" y="229"/>
                  </a:lnTo>
                  <a:lnTo>
                    <a:pt x="0" y="203"/>
                  </a:lnTo>
                  <a:lnTo>
                    <a:pt x="0" y="60"/>
                  </a:lnTo>
                  <a:lnTo>
                    <a:pt x="18" y="44"/>
                  </a:lnTo>
                  <a:lnTo>
                    <a:pt x="71" y="34"/>
                  </a:lnTo>
                  <a:lnTo>
                    <a:pt x="86" y="60"/>
                  </a:lnTo>
                  <a:lnTo>
                    <a:pt x="114" y="60"/>
                  </a:lnTo>
                  <a:lnTo>
                    <a:pt x="121" y="34"/>
                  </a:lnTo>
                  <a:lnTo>
                    <a:pt x="147" y="34"/>
                  </a:lnTo>
                  <a:lnTo>
                    <a:pt x="183" y="10"/>
                  </a:lnTo>
                  <a:lnTo>
                    <a:pt x="200" y="10"/>
                  </a:lnTo>
                  <a:lnTo>
                    <a:pt x="207" y="0"/>
                  </a:lnTo>
                  <a:lnTo>
                    <a:pt x="225" y="34"/>
                  </a:lnTo>
                  <a:lnTo>
                    <a:pt x="260" y="60"/>
                  </a:lnTo>
                  <a:lnTo>
                    <a:pt x="225" y="8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0" name="Freeform 68">
              <a:extLst>
                <a:ext uri="{FF2B5EF4-FFF2-40B4-BE49-F238E27FC236}">
                  <a16:creationId xmlns:a16="http://schemas.microsoft.com/office/drawing/2014/main" id="{8099436E-204C-4287-9A65-E03789DCBFBE}"/>
                </a:ext>
              </a:extLst>
            </p:cNvPr>
            <p:cNvSpPr>
              <a:spLocks/>
            </p:cNvSpPr>
            <p:nvPr/>
          </p:nvSpPr>
          <p:spPr bwMode="auto">
            <a:xfrm>
              <a:off x="2042" y="1744"/>
              <a:ext cx="339" cy="121"/>
            </a:xfrm>
            <a:custGeom>
              <a:avLst/>
              <a:gdLst>
                <a:gd name="T0" fmla="*/ 338 w 339"/>
                <a:gd name="T1" fmla="*/ 10 h 121"/>
                <a:gd name="T2" fmla="*/ 338 w 339"/>
                <a:gd name="T3" fmla="*/ 25 h 121"/>
                <a:gd name="T4" fmla="*/ 338 w 339"/>
                <a:gd name="T5" fmla="*/ 34 h 121"/>
                <a:gd name="T6" fmla="*/ 338 w 339"/>
                <a:gd name="T7" fmla="*/ 120 h 121"/>
                <a:gd name="T8" fmla="*/ 43 w 339"/>
                <a:gd name="T9" fmla="*/ 120 h 121"/>
                <a:gd name="T10" fmla="*/ 18 w 339"/>
                <a:gd name="T11" fmla="*/ 0 h 121"/>
                <a:gd name="T12" fmla="*/ 0 w 339"/>
                <a:gd name="T13" fmla="*/ 0 h 121"/>
                <a:gd name="T14" fmla="*/ 338 w 339"/>
                <a:gd name="T15" fmla="*/ 10 h 121"/>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21"/>
                <a:gd name="T26" fmla="*/ 339 w 339"/>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21">
                  <a:moveTo>
                    <a:pt x="338" y="10"/>
                  </a:moveTo>
                  <a:lnTo>
                    <a:pt x="338" y="25"/>
                  </a:lnTo>
                  <a:lnTo>
                    <a:pt x="338" y="34"/>
                  </a:lnTo>
                  <a:lnTo>
                    <a:pt x="338" y="120"/>
                  </a:lnTo>
                  <a:lnTo>
                    <a:pt x="43" y="120"/>
                  </a:lnTo>
                  <a:lnTo>
                    <a:pt x="18" y="0"/>
                  </a:lnTo>
                  <a:lnTo>
                    <a:pt x="0" y="0"/>
                  </a:lnTo>
                  <a:lnTo>
                    <a:pt x="338"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1" name="Freeform 69">
              <a:extLst>
                <a:ext uri="{FF2B5EF4-FFF2-40B4-BE49-F238E27FC236}">
                  <a16:creationId xmlns:a16="http://schemas.microsoft.com/office/drawing/2014/main" id="{FC3BC371-BB2F-4573-9886-D494DE283361}"/>
                </a:ext>
              </a:extLst>
            </p:cNvPr>
            <p:cNvSpPr>
              <a:spLocks/>
            </p:cNvSpPr>
            <p:nvPr/>
          </p:nvSpPr>
          <p:spPr bwMode="auto">
            <a:xfrm>
              <a:off x="1596" y="1429"/>
              <a:ext cx="281" cy="342"/>
            </a:xfrm>
            <a:custGeom>
              <a:avLst/>
              <a:gdLst>
                <a:gd name="T0" fmla="*/ 208 w 281"/>
                <a:gd name="T1" fmla="*/ 0 h 342"/>
                <a:gd name="T2" fmla="*/ 226 w 281"/>
                <a:gd name="T3" fmla="*/ 61 h 342"/>
                <a:gd name="T4" fmla="*/ 219 w 281"/>
                <a:gd name="T5" fmla="*/ 85 h 342"/>
                <a:gd name="T6" fmla="*/ 183 w 281"/>
                <a:gd name="T7" fmla="*/ 121 h 342"/>
                <a:gd name="T8" fmla="*/ 252 w 281"/>
                <a:gd name="T9" fmla="*/ 195 h 342"/>
                <a:gd name="T10" fmla="*/ 280 w 281"/>
                <a:gd name="T11" fmla="*/ 301 h 342"/>
                <a:gd name="T12" fmla="*/ 262 w 281"/>
                <a:gd name="T13" fmla="*/ 326 h 342"/>
                <a:gd name="T14" fmla="*/ 191 w 281"/>
                <a:gd name="T15" fmla="*/ 341 h 342"/>
                <a:gd name="T16" fmla="*/ 176 w 281"/>
                <a:gd name="T17" fmla="*/ 326 h 342"/>
                <a:gd name="T18" fmla="*/ 157 w 281"/>
                <a:gd name="T19" fmla="*/ 341 h 342"/>
                <a:gd name="T20" fmla="*/ 68 w 281"/>
                <a:gd name="T21" fmla="*/ 341 h 342"/>
                <a:gd name="T22" fmla="*/ 0 w 281"/>
                <a:gd name="T23" fmla="*/ 292 h 342"/>
                <a:gd name="T24" fmla="*/ 18 w 281"/>
                <a:gd name="T25" fmla="*/ 265 h 342"/>
                <a:gd name="T26" fmla="*/ 0 w 281"/>
                <a:gd name="T27" fmla="*/ 216 h 342"/>
                <a:gd name="T28" fmla="*/ 18 w 281"/>
                <a:gd name="T29" fmla="*/ 195 h 342"/>
                <a:gd name="T30" fmla="*/ 25 w 281"/>
                <a:gd name="T31" fmla="*/ 205 h 342"/>
                <a:gd name="T32" fmla="*/ 61 w 281"/>
                <a:gd name="T33" fmla="*/ 171 h 342"/>
                <a:gd name="T34" fmla="*/ 97 w 281"/>
                <a:gd name="T35" fmla="*/ 95 h 342"/>
                <a:gd name="T36" fmla="*/ 122 w 281"/>
                <a:gd name="T37" fmla="*/ 70 h 342"/>
                <a:gd name="T38" fmla="*/ 157 w 281"/>
                <a:gd name="T39" fmla="*/ 70 h 342"/>
                <a:gd name="T40" fmla="*/ 157 w 281"/>
                <a:gd name="T41" fmla="*/ 45 h 342"/>
                <a:gd name="T42" fmla="*/ 176 w 281"/>
                <a:gd name="T43" fmla="*/ 61 h 342"/>
                <a:gd name="T44" fmla="*/ 183 w 281"/>
                <a:gd name="T45" fmla="*/ 25 h 342"/>
                <a:gd name="T46" fmla="*/ 208 w 281"/>
                <a:gd name="T47" fmla="*/ 0 h 3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342"/>
                <a:gd name="T74" fmla="*/ 281 w 281"/>
                <a:gd name="T75" fmla="*/ 342 h 3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342">
                  <a:moveTo>
                    <a:pt x="208" y="0"/>
                  </a:moveTo>
                  <a:lnTo>
                    <a:pt x="226" y="61"/>
                  </a:lnTo>
                  <a:lnTo>
                    <a:pt x="219" y="85"/>
                  </a:lnTo>
                  <a:lnTo>
                    <a:pt x="183" y="121"/>
                  </a:lnTo>
                  <a:lnTo>
                    <a:pt x="252" y="195"/>
                  </a:lnTo>
                  <a:lnTo>
                    <a:pt x="280" y="301"/>
                  </a:lnTo>
                  <a:lnTo>
                    <a:pt x="262" y="326"/>
                  </a:lnTo>
                  <a:lnTo>
                    <a:pt x="191" y="341"/>
                  </a:lnTo>
                  <a:lnTo>
                    <a:pt x="176" y="326"/>
                  </a:lnTo>
                  <a:lnTo>
                    <a:pt x="157" y="341"/>
                  </a:lnTo>
                  <a:lnTo>
                    <a:pt x="68" y="341"/>
                  </a:lnTo>
                  <a:lnTo>
                    <a:pt x="0" y="292"/>
                  </a:lnTo>
                  <a:lnTo>
                    <a:pt x="18" y="265"/>
                  </a:lnTo>
                  <a:lnTo>
                    <a:pt x="0" y="216"/>
                  </a:lnTo>
                  <a:lnTo>
                    <a:pt x="18" y="195"/>
                  </a:lnTo>
                  <a:lnTo>
                    <a:pt x="25" y="205"/>
                  </a:lnTo>
                  <a:lnTo>
                    <a:pt x="61" y="171"/>
                  </a:lnTo>
                  <a:lnTo>
                    <a:pt x="97" y="95"/>
                  </a:lnTo>
                  <a:lnTo>
                    <a:pt x="122" y="70"/>
                  </a:lnTo>
                  <a:lnTo>
                    <a:pt x="157" y="70"/>
                  </a:lnTo>
                  <a:lnTo>
                    <a:pt x="157" y="45"/>
                  </a:lnTo>
                  <a:lnTo>
                    <a:pt x="176" y="61"/>
                  </a:lnTo>
                  <a:lnTo>
                    <a:pt x="183" y="25"/>
                  </a:lnTo>
                  <a:lnTo>
                    <a:pt x="208" y="0"/>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2" name="Freeform 70">
              <a:extLst>
                <a:ext uri="{FF2B5EF4-FFF2-40B4-BE49-F238E27FC236}">
                  <a16:creationId xmlns:a16="http://schemas.microsoft.com/office/drawing/2014/main" id="{51FD49EB-D410-487C-9149-278558D7F44F}"/>
                </a:ext>
              </a:extLst>
            </p:cNvPr>
            <p:cNvSpPr>
              <a:spLocks/>
            </p:cNvSpPr>
            <p:nvPr/>
          </p:nvSpPr>
          <p:spPr bwMode="auto">
            <a:xfrm>
              <a:off x="759" y="1923"/>
              <a:ext cx="367" cy="281"/>
            </a:xfrm>
            <a:custGeom>
              <a:avLst/>
              <a:gdLst>
                <a:gd name="T0" fmla="*/ 150 w 367"/>
                <a:gd name="T1" fmla="*/ 280 h 281"/>
                <a:gd name="T2" fmla="*/ 122 w 367"/>
                <a:gd name="T3" fmla="*/ 265 h 281"/>
                <a:gd name="T4" fmla="*/ 54 w 367"/>
                <a:gd name="T5" fmla="*/ 144 h 281"/>
                <a:gd name="T6" fmla="*/ 11 w 367"/>
                <a:gd name="T7" fmla="*/ 161 h 281"/>
                <a:gd name="T8" fmla="*/ 0 w 367"/>
                <a:gd name="T9" fmla="*/ 144 h 281"/>
                <a:gd name="T10" fmla="*/ 18 w 367"/>
                <a:gd name="T11" fmla="*/ 110 h 281"/>
                <a:gd name="T12" fmla="*/ 11 w 367"/>
                <a:gd name="T13" fmla="*/ 110 h 281"/>
                <a:gd name="T14" fmla="*/ 28 w 367"/>
                <a:gd name="T15" fmla="*/ 85 h 281"/>
                <a:gd name="T16" fmla="*/ 18 w 367"/>
                <a:gd name="T17" fmla="*/ 60 h 281"/>
                <a:gd name="T18" fmla="*/ 36 w 367"/>
                <a:gd name="T19" fmla="*/ 51 h 281"/>
                <a:gd name="T20" fmla="*/ 150 w 367"/>
                <a:gd name="T21" fmla="*/ 25 h 281"/>
                <a:gd name="T22" fmla="*/ 158 w 367"/>
                <a:gd name="T23" fmla="*/ 34 h 281"/>
                <a:gd name="T24" fmla="*/ 176 w 367"/>
                <a:gd name="T25" fmla="*/ 15 h 281"/>
                <a:gd name="T26" fmla="*/ 226 w 367"/>
                <a:gd name="T27" fmla="*/ 0 h 281"/>
                <a:gd name="T28" fmla="*/ 262 w 367"/>
                <a:gd name="T29" fmla="*/ 85 h 281"/>
                <a:gd name="T30" fmla="*/ 297 w 367"/>
                <a:gd name="T31" fmla="*/ 85 h 281"/>
                <a:gd name="T32" fmla="*/ 297 w 367"/>
                <a:gd name="T33" fmla="*/ 135 h 281"/>
                <a:gd name="T34" fmla="*/ 340 w 367"/>
                <a:gd name="T35" fmla="*/ 195 h 281"/>
                <a:gd name="T36" fmla="*/ 334 w 367"/>
                <a:gd name="T37" fmla="*/ 220 h 281"/>
                <a:gd name="T38" fmla="*/ 366 w 367"/>
                <a:gd name="T39" fmla="*/ 265 h 281"/>
                <a:gd name="T40" fmla="*/ 150 w 367"/>
                <a:gd name="T41" fmla="*/ 280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7"/>
                <a:gd name="T64" fmla="*/ 0 h 281"/>
                <a:gd name="T65" fmla="*/ 367 w 367"/>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7" h="281">
                  <a:moveTo>
                    <a:pt x="150" y="280"/>
                  </a:moveTo>
                  <a:lnTo>
                    <a:pt x="122" y="265"/>
                  </a:lnTo>
                  <a:lnTo>
                    <a:pt x="54" y="144"/>
                  </a:lnTo>
                  <a:lnTo>
                    <a:pt x="11" y="161"/>
                  </a:lnTo>
                  <a:lnTo>
                    <a:pt x="0" y="144"/>
                  </a:lnTo>
                  <a:lnTo>
                    <a:pt x="18" y="110"/>
                  </a:lnTo>
                  <a:lnTo>
                    <a:pt x="11" y="110"/>
                  </a:lnTo>
                  <a:lnTo>
                    <a:pt x="28" y="85"/>
                  </a:lnTo>
                  <a:lnTo>
                    <a:pt x="18" y="60"/>
                  </a:lnTo>
                  <a:lnTo>
                    <a:pt x="36" y="51"/>
                  </a:lnTo>
                  <a:lnTo>
                    <a:pt x="150" y="25"/>
                  </a:lnTo>
                  <a:lnTo>
                    <a:pt x="158" y="34"/>
                  </a:lnTo>
                  <a:lnTo>
                    <a:pt x="176" y="15"/>
                  </a:lnTo>
                  <a:lnTo>
                    <a:pt x="226" y="0"/>
                  </a:lnTo>
                  <a:lnTo>
                    <a:pt x="262" y="85"/>
                  </a:lnTo>
                  <a:lnTo>
                    <a:pt x="297" y="85"/>
                  </a:lnTo>
                  <a:lnTo>
                    <a:pt x="297" y="135"/>
                  </a:lnTo>
                  <a:lnTo>
                    <a:pt x="340" y="195"/>
                  </a:lnTo>
                  <a:lnTo>
                    <a:pt x="334" y="220"/>
                  </a:lnTo>
                  <a:lnTo>
                    <a:pt x="366" y="265"/>
                  </a:lnTo>
                  <a:lnTo>
                    <a:pt x="150" y="28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3" name="Freeform 71">
              <a:extLst>
                <a:ext uri="{FF2B5EF4-FFF2-40B4-BE49-F238E27FC236}">
                  <a16:creationId xmlns:a16="http://schemas.microsoft.com/office/drawing/2014/main" id="{6E15D58F-F55A-4B28-9B81-8C4CADDA9A1A}"/>
                </a:ext>
              </a:extLst>
            </p:cNvPr>
            <p:cNvSpPr>
              <a:spLocks/>
            </p:cNvSpPr>
            <p:nvPr/>
          </p:nvSpPr>
          <p:spPr bwMode="auto">
            <a:xfrm>
              <a:off x="1212" y="1330"/>
              <a:ext cx="325" cy="315"/>
            </a:xfrm>
            <a:custGeom>
              <a:avLst/>
              <a:gdLst>
                <a:gd name="T0" fmla="*/ 35 w 325"/>
                <a:gd name="T1" fmla="*/ 160 h 315"/>
                <a:gd name="T2" fmla="*/ 18 w 325"/>
                <a:gd name="T3" fmla="*/ 124 h 315"/>
                <a:gd name="T4" fmla="*/ 54 w 325"/>
                <a:gd name="T5" fmla="*/ 100 h 315"/>
                <a:gd name="T6" fmla="*/ 91 w 325"/>
                <a:gd name="T7" fmla="*/ 124 h 315"/>
                <a:gd name="T8" fmla="*/ 108 w 325"/>
                <a:gd name="T9" fmla="*/ 51 h 315"/>
                <a:gd name="T10" fmla="*/ 169 w 325"/>
                <a:gd name="T11" fmla="*/ 15 h 315"/>
                <a:gd name="T12" fmla="*/ 194 w 325"/>
                <a:gd name="T13" fmla="*/ 0 h 315"/>
                <a:gd name="T14" fmla="*/ 213 w 325"/>
                <a:gd name="T15" fmla="*/ 25 h 315"/>
                <a:gd name="T16" fmla="*/ 202 w 325"/>
                <a:gd name="T17" fmla="*/ 51 h 315"/>
                <a:gd name="T18" fmla="*/ 213 w 325"/>
                <a:gd name="T19" fmla="*/ 85 h 315"/>
                <a:gd name="T20" fmla="*/ 227 w 325"/>
                <a:gd name="T21" fmla="*/ 100 h 315"/>
                <a:gd name="T22" fmla="*/ 263 w 325"/>
                <a:gd name="T23" fmla="*/ 75 h 315"/>
                <a:gd name="T24" fmla="*/ 281 w 325"/>
                <a:gd name="T25" fmla="*/ 100 h 315"/>
                <a:gd name="T26" fmla="*/ 274 w 325"/>
                <a:gd name="T27" fmla="*/ 124 h 315"/>
                <a:gd name="T28" fmla="*/ 298 w 325"/>
                <a:gd name="T29" fmla="*/ 145 h 315"/>
                <a:gd name="T30" fmla="*/ 324 w 325"/>
                <a:gd name="T31" fmla="*/ 209 h 315"/>
                <a:gd name="T32" fmla="*/ 281 w 325"/>
                <a:gd name="T33" fmla="*/ 220 h 315"/>
                <a:gd name="T34" fmla="*/ 263 w 325"/>
                <a:gd name="T35" fmla="*/ 220 h 315"/>
                <a:gd name="T36" fmla="*/ 169 w 325"/>
                <a:gd name="T37" fmla="*/ 279 h 315"/>
                <a:gd name="T38" fmla="*/ 152 w 325"/>
                <a:gd name="T39" fmla="*/ 269 h 315"/>
                <a:gd name="T40" fmla="*/ 141 w 325"/>
                <a:gd name="T41" fmla="*/ 294 h 315"/>
                <a:gd name="T42" fmla="*/ 134 w 325"/>
                <a:gd name="T43" fmla="*/ 279 h 315"/>
                <a:gd name="T44" fmla="*/ 91 w 325"/>
                <a:gd name="T45" fmla="*/ 314 h 315"/>
                <a:gd name="T46" fmla="*/ 61 w 325"/>
                <a:gd name="T47" fmla="*/ 294 h 315"/>
                <a:gd name="T48" fmla="*/ 47 w 325"/>
                <a:gd name="T49" fmla="*/ 314 h 315"/>
                <a:gd name="T50" fmla="*/ 29 w 325"/>
                <a:gd name="T51" fmla="*/ 269 h 315"/>
                <a:gd name="T52" fmla="*/ 0 w 325"/>
                <a:gd name="T53" fmla="*/ 269 h 315"/>
                <a:gd name="T54" fmla="*/ 0 w 325"/>
                <a:gd name="T55" fmla="*/ 220 h 315"/>
                <a:gd name="T56" fmla="*/ 35 w 325"/>
                <a:gd name="T57" fmla="*/ 160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5"/>
                <a:gd name="T88" fmla="*/ 0 h 315"/>
                <a:gd name="T89" fmla="*/ 325 w 325"/>
                <a:gd name="T90" fmla="*/ 315 h 3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5" h="315">
                  <a:moveTo>
                    <a:pt x="35" y="160"/>
                  </a:moveTo>
                  <a:lnTo>
                    <a:pt x="18" y="124"/>
                  </a:lnTo>
                  <a:lnTo>
                    <a:pt x="54" y="100"/>
                  </a:lnTo>
                  <a:lnTo>
                    <a:pt x="91" y="124"/>
                  </a:lnTo>
                  <a:lnTo>
                    <a:pt x="108" y="51"/>
                  </a:lnTo>
                  <a:lnTo>
                    <a:pt x="169" y="15"/>
                  </a:lnTo>
                  <a:lnTo>
                    <a:pt x="194" y="0"/>
                  </a:lnTo>
                  <a:lnTo>
                    <a:pt x="213" y="25"/>
                  </a:lnTo>
                  <a:lnTo>
                    <a:pt x="202" y="51"/>
                  </a:lnTo>
                  <a:lnTo>
                    <a:pt x="213" y="85"/>
                  </a:lnTo>
                  <a:lnTo>
                    <a:pt x="227" y="100"/>
                  </a:lnTo>
                  <a:lnTo>
                    <a:pt x="263" y="75"/>
                  </a:lnTo>
                  <a:lnTo>
                    <a:pt x="281" y="100"/>
                  </a:lnTo>
                  <a:lnTo>
                    <a:pt x="274" y="124"/>
                  </a:lnTo>
                  <a:lnTo>
                    <a:pt x="298" y="145"/>
                  </a:lnTo>
                  <a:lnTo>
                    <a:pt x="324" y="209"/>
                  </a:lnTo>
                  <a:lnTo>
                    <a:pt x="281" y="220"/>
                  </a:lnTo>
                  <a:lnTo>
                    <a:pt x="263" y="220"/>
                  </a:lnTo>
                  <a:lnTo>
                    <a:pt x="169" y="279"/>
                  </a:lnTo>
                  <a:lnTo>
                    <a:pt x="152" y="269"/>
                  </a:lnTo>
                  <a:lnTo>
                    <a:pt x="141" y="294"/>
                  </a:lnTo>
                  <a:lnTo>
                    <a:pt x="134" y="279"/>
                  </a:lnTo>
                  <a:lnTo>
                    <a:pt x="91" y="314"/>
                  </a:lnTo>
                  <a:lnTo>
                    <a:pt x="61" y="294"/>
                  </a:lnTo>
                  <a:lnTo>
                    <a:pt x="47" y="314"/>
                  </a:lnTo>
                  <a:lnTo>
                    <a:pt x="29" y="269"/>
                  </a:lnTo>
                  <a:lnTo>
                    <a:pt x="0" y="269"/>
                  </a:lnTo>
                  <a:lnTo>
                    <a:pt x="0" y="220"/>
                  </a:lnTo>
                  <a:lnTo>
                    <a:pt x="35" y="16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4" name="Freeform 72">
              <a:extLst>
                <a:ext uri="{FF2B5EF4-FFF2-40B4-BE49-F238E27FC236}">
                  <a16:creationId xmlns:a16="http://schemas.microsoft.com/office/drawing/2014/main" id="{36E74E33-2DAC-47CA-BCDC-B342C1E9DA4C}"/>
                </a:ext>
              </a:extLst>
            </p:cNvPr>
            <p:cNvSpPr>
              <a:spLocks/>
            </p:cNvSpPr>
            <p:nvPr/>
          </p:nvSpPr>
          <p:spPr bwMode="auto">
            <a:xfrm>
              <a:off x="4436" y="1330"/>
              <a:ext cx="374" cy="340"/>
            </a:xfrm>
            <a:custGeom>
              <a:avLst/>
              <a:gdLst>
                <a:gd name="T0" fmla="*/ 251 w 374"/>
                <a:gd name="T1" fmla="*/ 339 h 340"/>
                <a:gd name="T2" fmla="*/ 140 w 374"/>
                <a:gd name="T3" fmla="*/ 269 h 340"/>
                <a:gd name="T4" fmla="*/ 116 w 374"/>
                <a:gd name="T5" fmla="*/ 245 h 340"/>
                <a:gd name="T6" fmla="*/ 86 w 374"/>
                <a:gd name="T7" fmla="*/ 245 h 340"/>
                <a:gd name="T8" fmla="*/ 86 w 374"/>
                <a:gd name="T9" fmla="*/ 230 h 340"/>
                <a:gd name="T10" fmla="*/ 36 w 374"/>
                <a:gd name="T11" fmla="*/ 209 h 340"/>
                <a:gd name="T12" fmla="*/ 36 w 374"/>
                <a:gd name="T13" fmla="*/ 124 h 340"/>
                <a:gd name="T14" fmla="*/ 18 w 374"/>
                <a:gd name="T15" fmla="*/ 100 h 340"/>
                <a:gd name="T16" fmla="*/ 0 w 374"/>
                <a:gd name="T17" fmla="*/ 51 h 340"/>
                <a:gd name="T18" fmla="*/ 54 w 374"/>
                <a:gd name="T19" fmla="*/ 0 h 340"/>
                <a:gd name="T20" fmla="*/ 54 w 374"/>
                <a:gd name="T21" fmla="*/ 15 h 340"/>
                <a:gd name="T22" fmla="*/ 123 w 374"/>
                <a:gd name="T23" fmla="*/ 51 h 340"/>
                <a:gd name="T24" fmla="*/ 130 w 374"/>
                <a:gd name="T25" fmla="*/ 109 h 340"/>
                <a:gd name="T26" fmla="*/ 158 w 374"/>
                <a:gd name="T27" fmla="*/ 100 h 340"/>
                <a:gd name="T28" fmla="*/ 165 w 374"/>
                <a:gd name="T29" fmla="*/ 124 h 340"/>
                <a:gd name="T30" fmla="*/ 173 w 374"/>
                <a:gd name="T31" fmla="*/ 109 h 340"/>
                <a:gd name="T32" fmla="*/ 184 w 374"/>
                <a:gd name="T33" fmla="*/ 124 h 340"/>
                <a:gd name="T34" fmla="*/ 208 w 374"/>
                <a:gd name="T35" fmla="*/ 100 h 340"/>
                <a:gd name="T36" fmla="*/ 227 w 374"/>
                <a:gd name="T37" fmla="*/ 109 h 340"/>
                <a:gd name="T38" fmla="*/ 208 w 374"/>
                <a:gd name="T39" fmla="*/ 170 h 340"/>
                <a:gd name="T40" fmla="*/ 244 w 374"/>
                <a:gd name="T41" fmla="*/ 170 h 340"/>
                <a:gd name="T42" fmla="*/ 269 w 374"/>
                <a:gd name="T43" fmla="*/ 134 h 340"/>
                <a:gd name="T44" fmla="*/ 280 w 374"/>
                <a:gd name="T45" fmla="*/ 145 h 340"/>
                <a:gd name="T46" fmla="*/ 305 w 374"/>
                <a:gd name="T47" fmla="*/ 209 h 340"/>
                <a:gd name="T48" fmla="*/ 330 w 374"/>
                <a:gd name="T49" fmla="*/ 170 h 340"/>
                <a:gd name="T50" fmla="*/ 341 w 374"/>
                <a:gd name="T51" fmla="*/ 145 h 340"/>
                <a:gd name="T52" fmla="*/ 373 w 374"/>
                <a:gd name="T53" fmla="*/ 170 h 340"/>
                <a:gd name="T54" fmla="*/ 330 w 374"/>
                <a:gd name="T55" fmla="*/ 294 h 340"/>
                <a:gd name="T56" fmla="*/ 251 w 374"/>
                <a:gd name="T57" fmla="*/ 339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4"/>
                <a:gd name="T88" fmla="*/ 0 h 340"/>
                <a:gd name="T89" fmla="*/ 374 w 374"/>
                <a:gd name="T90" fmla="*/ 340 h 3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4" h="340">
                  <a:moveTo>
                    <a:pt x="251" y="339"/>
                  </a:moveTo>
                  <a:lnTo>
                    <a:pt x="140" y="269"/>
                  </a:lnTo>
                  <a:lnTo>
                    <a:pt x="116" y="245"/>
                  </a:lnTo>
                  <a:lnTo>
                    <a:pt x="86" y="245"/>
                  </a:lnTo>
                  <a:lnTo>
                    <a:pt x="86" y="230"/>
                  </a:lnTo>
                  <a:lnTo>
                    <a:pt x="36" y="209"/>
                  </a:lnTo>
                  <a:lnTo>
                    <a:pt x="36" y="124"/>
                  </a:lnTo>
                  <a:lnTo>
                    <a:pt x="18" y="100"/>
                  </a:lnTo>
                  <a:lnTo>
                    <a:pt x="0" y="51"/>
                  </a:lnTo>
                  <a:lnTo>
                    <a:pt x="54" y="0"/>
                  </a:lnTo>
                  <a:lnTo>
                    <a:pt x="54" y="15"/>
                  </a:lnTo>
                  <a:lnTo>
                    <a:pt x="123" y="51"/>
                  </a:lnTo>
                  <a:lnTo>
                    <a:pt x="130" y="109"/>
                  </a:lnTo>
                  <a:lnTo>
                    <a:pt x="158" y="100"/>
                  </a:lnTo>
                  <a:lnTo>
                    <a:pt x="165" y="124"/>
                  </a:lnTo>
                  <a:lnTo>
                    <a:pt x="173" y="109"/>
                  </a:lnTo>
                  <a:lnTo>
                    <a:pt x="184" y="124"/>
                  </a:lnTo>
                  <a:lnTo>
                    <a:pt x="208" y="100"/>
                  </a:lnTo>
                  <a:lnTo>
                    <a:pt x="227" y="109"/>
                  </a:lnTo>
                  <a:lnTo>
                    <a:pt x="208" y="170"/>
                  </a:lnTo>
                  <a:lnTo>
                    <a:pt x="244" y="170"/>
                  </a:lnTo>
                  <a:lnTo>
                    <a:pt x="269" y="134"/>
                  </a:lnTo>
                  <a:lnTo>
                    <a:pt x="280" y="145"/>
                  </a:lnTo>
                  <a:lnTo>
                    <a:pt x="305" y="209"/>
                  </a:lnTo>
                  <a:lnTo>
                    <a:pt x="330" y="170"/>
                  </a:lnTo>
                  <a:lnTo>
                    <a:pt x="341" y="145"/>
                  </a:lnTo>
                  <a:lnTo>
                    <a:pt x="373" y="170"/>
                  </a:lnTo>
                  <a:lnTo>
                    <a:pt x="330" y="294"/>
                  </a:lnTo>
                  <a:lnTo>
                    <a:pt x="251"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5" name="Freeform 73">
              <a:extLst>
                <a:ext uri="{FF2B5EF4-FFF2-40B4-BE49-F238E27FC236}">
                  <a16:creationId xmlns:a16="http://schemas.microsoft.com/office/drawing/2014/main" id="{68AAD384-7478-453E-86FA-6ECB0CC55F76}"/>
                </a:ext>
              </a:extLst>
            </p:cNvPr>
            <p:cNvSpPr>
              <a:spLocks/>
            </p:cNvSpPr>
            <p:nvPr/>
          </p:nvSpPr>
          <p:spPr bwMode="auto">
            <a:xfrm>
              <a:off x="2318" y="1779"/>
              <a:ext cx="290" cy="409"/>
            </a:xfrm>
            <a:custGeom>
              <a:avLst/>
              <a:gdLst>
                <a:gd name="T0" fmla="*/ 72 w 290"/>
                <a:gd name="T1" fmla="*/ 323 h 409"/>
                <a:gd name="T2" fmla="*/ 11 w 290"/>
                <a:gd name="T3" fmla="*/ 373 h 409"/>
                <a:gd name="T4" fmla="*/ 0 w 290"/>
                <a:gd name="T5" fmla="*/ 348 h 409"/>
                <a:gd name="T6" fmla="*/ 11 w 290"/>
                <a:gd name="T7" fmla="*/ 323 h 409"/>
                <a:gd name="T8" fmla="*/ 0 w 290"/>
                <a:gd name="T9" fmla="*/ 304 h 409"/>
                <a:gd name="T10" fmla="*/ 11 w 290"/>
                <a:gd name="T11" fmla="*/ 304 h 409"/>
                <a:gd name="T12" fmla="*/ 26 w 290"/>
                <a:gd name="T13" fmla="*/ 278 h 409"/>
                <a:gd name="T14" fmla="*/ 26 w 290"/>
                <a:gd name="T15" fmla="*/ 205 h 409"/>
                <a:gd name="T16" fmla="*/ 44 w 290"/>
                <a:gd name="T17" fmla="*/ 145 h 409"/>
                <a:gd name="T18" fmla="*/ 80 w 290"/>
                <a:gd name="T19" fmla="*/ 119 h 409"/>
                <a:gd name="T20" fmla="*/ 61 w 290"/>
                <a:gd name="T21" fmla="*/ 109 h 409"/>
                <a:gd name="T22" fmla="*/ 44 w 290"/>
                <a:gd name="T23" fmla="*/ 119 h 409"/>
                <a:gd name="T24" fmla="*/ 61 w 290"/>
                <a:gd name="T25" fmla="*/ 85 h 409"/>
                <a:gd name="T26" fmla="*/ 61 w 290"/>
                <a:gd name="T27" fmla="*/ 0 h 409"/>
                <a:gd name="T28" fmla="*/ 159 w 290"/>
                <a:gd name="T29" fmla="*/ 10 h 409"/>
                <a:gd name="T30" fmla="*/ 177 w 290"/>
                <a:gd name="T31" fmla="*/ 85 h 409"/>
                <a:gd name="T32" fmla="*/ 166 w 290"/>
                <a:gd name="T33" fmla="*/ 85 h 409"/>
                <a:gd name="T34" fmla="*/ 210 w 290"/>
                <a:gd name="T35" fmla="*/ 135 h 409"/>
                <a:gd name="T36" fmla="*/ 228 w 290"/>
                <a:gd name="T37" fmla="*/ 205 h 409"/>
                <a:gd name="T38" fmla="*/ 289 w 290"/>
                <a:gd name="T39" fmla="*/ 254 h 409"/>
                <a:gd name="T40" fmla="*/ 177 w 290"/>
                <a:gd name="T41" fmla="*/ 373 h 409"/>
                <a:gd name="T42" fmla="*/ 124 w 290"/>
                <a:gd name="T43" fmla="*/ 408 h 409"/>
                <a:gd name="T44" fmla="*/ 72 w 290"/>
                <a:gd name="T45" fmla="*/ 323 h 4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0"/>
                <a:gd name="T70" fmla="*/ 0 h 409"/>
                <a:gd name="T71" fmla="*/ 290 w 290"/>
                <a:gd name="T72" fmla="*/ 409 h 4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0" h="409">
                  <a:moveTo>
                    <a:pt x="72" y="323"/>
                  </a:moveTo>
                  <a:lnTo>
                    <a:pt x="11" y="373"/>
                  </a:lnTo>
                  <a:lnTo>
                    <a:pt x="0" y="348"/>
                  </a:lnTo>
                  <a:lnTo>
                    <a:pt x="11" y="323"/>
                  </a:lnTo>
                  <a:lnTo>
                    <a:pt x="0" y="304"/>
                  </a:lnTo>
                  <a:lnTo>
                    <a:pt x="11" y="304"/>
                  </a:lnTo>
                  <a:lnTo>
                    <a:pt x="26" y="278"/>
                  </a:lnTo>
                  <a:lnTo>
                    <a:pt x="26" y="205"/>
                  </a:lnTo>
                  <a:lnTo>
                    <a:pt x="44" y="145"/>
                  </a:lnTo>
                  <a:lnTo>
                    <a:pt x="80" y="119"/>
                  </a:lnTo>
                  <a:lnTo>
                    <a:pt x="61" y="109"/>
                  </a:lnTo>
                  <a:lnTo>
                    <a:pt x="44" y="119"/>
                  </a:lnTo>
                  <a:lnTo>
                    <a:pt x="61" y="85"/>
                  </a:lnTo>
                  <a:lnTo>
                    <a:pt x="61" y="0"/>
                  </a:lnTo>
                  <a:lnTo>
                    <a:pt x="159" y="10"/>
                  </a:lnTo>
                  <a:lnTo>
                    <a:pt x="177" y="85"/>
                  </a:lnTo>
                  <a:lnTo>
                    <a:pt x="166" y="85"/>
                  </a:lnTo>
                  <a:lnTo>
                    <a:pt x="210" y="135"/>
                  </a:lnTo>
                  <a:lnTo>
                    <a:pt x="228" y="205"/>
                  </a:lnTo>
                  <a:lnTo>
                    <a:pt x="289" y="254"/>
                  </a:lnTo>
                  <a:lnTo>
                    <a:pt x="177" y="373"/>
                  </a:lnTo>
                  <a:lnTo>
                    <a:pt x="124" y="408"/>
                  </a:lnTo>
                  <a:lnTo>
                    <a:pt x="72" y="323"/>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6" name="Freeform 74">
              <a:extLst>
                <a:ext uri="{FF2B5EF4-FFF2-40B4-BE49-F238E27FC236}">
                  <a16:creationId xmlns:a16="http://schemas.microsoft.com/office/drawing/2014/main" id="{8CE96C39-89E0-44AE-AED3-5BBA647389A6}"/>
                </a:ext>
              </a:extLst>
            </p:cNvPr>
            <p:cNvSpPr>
              <a:spLocks/>
            </p:cNvSpPr>
            <p:nvPr/>
          </p:nvSpPr>
          <p:spPr bwMode="auto">
            <a:xfrm>
              <a:off x="1529" y="1260"/>
              <a:ext cx="250" cy="266"/>
            </a:xfrm>
            <a:custGeom>
              <a:avLst/>
              <a:gdLst>
                <a:gd name="T0" fmla="*/ 31 w 250"/>
                <a:gd name="T1" fmla="*/ 34 h 266"/>
                <a:gd name="T2" fmla="*/ 67 w 250"/>
                <a:gd name="T3" fmla="*/ 25 h 266"/>
                <a:gd name="T4" fmla="*/ 104 w 250"/>
                <a:gd name="T5" fmla="*/ 25 h 266"/>
                <a:gd name="T6" fmla="*/ 121 w 250"/>
                <a:gd name="T7" fmla="*/ 0 h 266"/>
                <a:gd name="T8" fmla="*/ 135 w 250"/>
                <a:gd name="T9" fmla="*/ 10 h 266"/>
                <a:gd name="T10" fmla="*/ 153 w 250"/>
                <a:gd name="T11" fmla="*/ 10 h 266"/>
                <a:gd name="T12" fmla="*/ 171 w 250"/>
                <a:gd name="T13" fmla="*/ 51 h 266"/>
                <a:gd name="T14" fmla="*/ 188 w 250"/>
                <a:gd name="T15" fmla="*/ 51 h 266"/>
                <a:gd name="T16" fmla="*/ 214 w 250"/>
                <a:gd name="T17" fmla="*/ 121 h 266"/>
                <a:gd name="T18" fmla="*/ 206 w 250"/>
                <a:gd name="T19" fmla="*/ 146 h 266"/>
                <a:gd name="T20" fmla="*/ 214 w 250"/>
                <a:gd name="T21" fmla="*/ 155 h 266"/>
                <a:gd name="T22" fmla="*/ 249 w 250"/>
                <a:gd name="T23" fmla="*/ 195 h 266"/>
                <a:gd name="T24" fmla="*/ 242 w 250"/>
                <a:gd name="T25" fmla="*/ 231 h 266"/>
                <a:gd name="T26" fmla="*/ 224 w 250"/>
                <a:gd name="T27" fmla="*/ 216 h 266"/>
                <a:gd name="T28" fmla="*/ 224 w 250"/>
                <a:gd name="T29" fmla="*/ 240 h 266"/>
                <a:gd name="T30" fmla="*/ 188 w 250"/>
                <a:gd name="T31" fmla="*/ 240 h 266"/>
                <a:gd name="T32" fmla="*/ 164 w 250"/>
                <a:gd name="T33" fmla="*/ 265 h 266"/>
                <a:gd name="T34" fmla="*/ 153 w 250"/>
                <a:gd name="T35" fmla="*/ 180 h 266"/>
                <a:gd name="T36" fmla="*/ 146 w 250"/>
                <a:gd name="T37" fmla="*/ 195 h 266"/>
                <a:gd name="T38" fmla="*/ 128 w 250"/>
                <a:gd name="T39" fmla="*/ 170 h 266"/>
                <a:gd name="T40" fmla="*/ 128 w 250"/>
                <a:gd name="T41" fmla="*/ 121 h 266"/>
                <a:gd name="T42" fmla="*/ 92 w 250"/>
                <a:gd name="T43" fmla="*/ 121 h 266"/>
                <a:gd name="T44" fmla="*/ 92 w 250"/>
                <a:gd name="T45" fmla="*/ 146 h 266"/>
                <a:gd name="T46" fmla="*/ 67 w 250"/>
                <a:gd name="T47" fmla="*/ 95 h 266"/>
                <a:gd name="T48" fmla="*/ 61 w 250"/>
                <a:gd name="T49" fmla="*/ 110 h 266"/>
                <a:gd name="T50" fmla="*/ 49 w 250"/>
                <a:gd name="T51" fmla="*/ 110 h 266"/>
                <a:gd name="T52" fmla="*/ 31 w 250"/>
                <a:gd name="T53" fmla="*/ 60 h 266"/>
                <a:gd name="T54" fmla="*/ 24 w 250"/>
                <a:gd name="T55" fmla="*/ 70 h 266"/>
                <a:gd name="T56" fmla="*/ 18 w 250"/>
                <a:gd name="T57" fmla="*/ 60 h 266"/>
                <a:gd name="T58" fmla="*/ 0 w 250"/>
                <a:gd name="T59" fmla="*/ 70 h 266"/>
                <a:gd name="T60" fmla="*/ 31 w 250"/>
                <a:gd name="T61" fmla="*/ 34 h 2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266"/>
                <a:gd name="T95" fmla="*/ 250 w 250"/>
                <a:gd name="T96" fmla="*/ 266 h 2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266">
                  <a:moveTo>
                    <a:pt x="31" y="34"/>
                  </a:moveTo>
                  <a:lnTo>
                    <a:pt x="67" y="25"/>
                  </a:lnTo>
                  <a:lnTo>
                    <a:pt x="104" y="25"/>
                  </a:lnTo>
                  <a:lnTo>
                    <a:pt x="121" y="0"/>
                  </a:lnTo>
                  <a:lnTo>
                    <a:pt x="135" y="10"/>
                  </a:lnTo>
                  <a:lnTo>
                    <a:pt x="153" y="10"/>
                  </a:lnTo>
                  <a:lnTo>
                    <a:pt x="171" y="51"/>
                  </a:lnTo>
                  <a:lnTo>
                    <a:pt x="188" y="51"/>
                  </a:lnTo>
                  <a:lnTo>
                    <a:pt x="214" y="121"/>
                  </a:lnTo>
                  <a:lnTo>
                    <a:pt x="206" y="146"/>
                  </a:lnTo>
                  <a:lnTo>
                    <a:pt x="214" y="155"/>
                  </a:lnTo>
                  <a:lnTo>
                    <a:pt x="249" y="195"/>
                  </a:lnTo>
                  <a:lnTo>
                    <a:pt x="242" y="231"/>
                  </a:lnTo>
                  <a:lnTo>
                    <a:pt x="224" y="216"/>
                  </a:lnTo>
                  <a:lnTo>
                    <a:pt x="224" y="240"/>
                  </a:lnTo>
                  <a:lnTo>
                    <a:pt x="188" y="240"/>
                  </a:lnTo>
                  <a:lnTo>
                    <a:pt x="164" y="265"/>
                  </a:lnTo>
                  <a:lnTo>
                    <a:pt x="153" y="180"/>
                  </a:lnTo>
                  <a:lnTo>
                    <a:pt x="146" y="195"/>
                  </a:lnTo>
                  <a:lnTo>
                    <a:pt x="128" y="170"/>
                  </a:lnTo>
                  <a:lnTo>
                    <a:pt x="128" y="121"/>
                  </a:lnTo>
                  <a:lnTo>
                    <a:pt x="92" y="121"/>
                  </a:lnTo>
                  <a:lnTo>
                    <a:pt x="92" y="146"/>
                  </a:lnTo>
                  <a:lnTo>
                    <a:pt x="67" y="95"/>
                  </a:lnTo>
                  <a:lnTo>
                    <a:pt x="61" y="110"/>
                  </a:lnTo>
                  <a:lnTo>
                    <a:pt x="49" y="110"/>
                  </a:lnTo>
                  <a:lnTo>
                    <a:pt x="31" y="60"/>
                  </a:lnTo>
                  <a:lnTo>
                    <a:pt x="24" y="70"/>
                  </a:lnTo>
                  <a:lnTo>
                    <a:pt x="18" y="60"/>
                  </a:lnTo>
                  <a:lnTo>
                    <a:pt x="0" y="70"/>
                  </a:lnTo>
                  <a:lnTo>
                    <a:pt x="31" y="3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7" name="Freeform 75">
              <a:extLst>
                <a:ext uri="{FF2B5EF4-FFF2-40B4-BE49-F238E27FC236}">
                  <a16:creationId xmlns:a16="http://schemas.microsoft.com/office/drawing/2014/main" id="{766ED075-CDD5-4539-A70A-FEAF8FB0D058}"/>
                </a:ext>
              </a:extLst>
            </p:cNvPr>
            <p:cNvSpPr>
              <a:spLocks/>
            </p:cNvSpPr>
            <p:nvPr/>
          </p:nvSpPr>
          <p:spPr bwMode="auto">
            <a:xfrm>
              <a:off x="2826" y="1779"/>
              <a:ext cx="330" cy="305"/>
            </a:xfrm>
            <a:custGeom>
              <a:avLst/>
              <a:gdLst>
                <a:gd name="T0" fmla="*/ 68 w 330"/>
                <a:gd name="T1" fmla="*/ 10 h 305"/>
                <a:gd name="T2" fmla="*/ 243 w 330"/>
                <a:gd name="T3" fmla="*/ 0 h 305"/>
                <a:gd name="T4" fmla="*/ 268 w 330"/>
                <a:gd name="T5" fmla="*/ 195 h 305"/>
                <a:gd name="T6" fmla="*/ 294 w 330"/>
                <a:gd name="T7" fmla="*/ 218 h 305"/>
                <a:gd name="T8" fmla="*/ 305 w 330"/>
                <a:gd name="T9" fmla="*/ 254 h 305"/>
                <a:gd name="T10" fmla="*/ 329 w 330"/>
                <a:gd name="T11" fmla="*/ 278 h 305"/>
                <a:gd name="T12" fmla="*/ 311 w 330"/>
                <a:gd name="T13" fmla="*/ 288 h 305"/>
                <a:gd name="T14" fmla="*/ 286 w 330"/>
                <a:gd name="T15" fmla="*/ 278 h 305"/>
                <a:gd name="T16" fmla="*/ 251 w 330"/>
                <a:gd name="T17" fmla="*/ 278 h 305"/>
                <a:gd name="T18" fmla="*/ 190 w 330"/>
                <a:gd name="T19" fmla="*/ 263 h 305"/>
                <a:gd name="T20" fmla="*/ 165 w 330"/>
                <a:gd name="T21" fmla="*/ 278 h 305"/>
                <a:gd name="T22" fmla="*/ 111 w 330"/>
                <a:gd name="T23" fmla="*/ 288 h 305"/>
                <a:gd name="T24" fmla="*/ 93 w 330"/>
                <a:gd name="T25" fmla="*/ 304 h 305"/>
                <a:gd name="T26" fmla="*/ 61 w 330"/>
                <a:gd name="T27" fmla="*/ 304 h 305"/>
                <a:gd name="T28" fmla="*/ 79 w 330"/>
                <a:gd name="T29" fmla="*/ 278 h 305"/>
                <a:gd name="T30" fmla="*/ 50 w 330"/>
                <a:gd name="T31" fmla="*/ 204 h 305"/>
                <a:gd name="T32" fmla="*/ 79 w 330"/>
                <a:gd name="T33" fmla="*/ 109 h 305"/>
                <a:gd name="T34" fmla="*/ 50 w 330"/>
                <a:gd name="T35" fmla="*/ 85 h 305"/>
                <a:gd name="T36" fmla="*/ 43 w 330"/>
                <a:gd name="T37" fmla="*/ 35 h 305"/>
                <a:gd name="T38" fmla="*/ 7 w 330"/>
                <a:gd name="T39" fmla="*/ 35 h 305"/>
                <a:gd name="T40" fmla="*/ 0 w 330"/>
                <a:gd name="T41" fmla="*/ 10 h 305"/>
                <a:gd name="T42" fmla="*/ 68 w 330"/>
                <a:gd name="T43" fmla="*/ 10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0"/>
                <a:gd name="T67" fmla="*/ 0 h 305"/>
                <a:gd name="T68" fmla="*/ 330 w 330"/>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0" h="305">
                  <a:moveTo>
                    <a:pt x="68" y="10"/>
                  </a:moveTo>
                  <a:lnTo>
                    <a:pt x="243" y="0"/>
                  </a:lnTo>
                  <a:lnTo>
                    <a:pt x="268" y="195"/>
                  </a:lnTo>
                  <a:lnTo>
                    <a:pt x="294" y="218"/>
                  </a:lnTo>
                  <a:lnTo>
                    <a:pt x="305" y="254"/>
                  </a:lnTo>
                  <a:lnTo>
                    <a:pt x="329" y="278"/>
                  </a:lnTo>
                  <a:lnTo>
                    <a:pt x="311" y="288"/>
                  </a:lnTo>
                  <a:lnTo>
                    <a:pt x="286" y="278"/>
                  </a:lnTo>
                  <a:lnTo>
                    <a:pt x="251" y="278"/>
                  </a:lnTo>
                  <a:lnTo>
                    <a:pt x="190" y="263"/>
                  </a:lnTo>
                  <a:lnTo>
                    <a:pt x="165" y="278"/>
                  </a:lnTo>
                  <a:lnTo>
                    <a:pt x="111" y="288"/>
                  </a:lnTo>
                  <a:lnTo>
                    <a:pt x="93" y="304"/>
                  </a:lnTo>
                  <a:lnTo>
                    <a:pt x="61" y="304"/>
                  </a:lnTo>
                  <a:lnTo>
                    <a:pt x="79" y="278"/>
                  </a:lnTo>
                  <a:lnTo>
                    <a:pt x="50" y="204"/>
                  </a:lnTo>
                  <a:lnTo>
                    <a:pt x="79" y="109"/>
                  </a:lnTo>
                  <a:lnTo>
                    <a:pt x="50" y="85"/>
                  </a:lnTo>
                  <a:lnTo>
                    <a:pt x="43" y="35"/>
                  </a:lnTo>
                  <a:lnTo>
                    <a:pt x="7" y="35"/>
                  </a:lnTo>
                  <a:lnTo>
                    <a:pt x="0" y="10"/>
                  </a:lnTo>
                  <a:lnTo>
                    <a:pt x="68" y="1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8" name="Freeform 76">
              <a:extLst>
                <a:ext uri="{FF2B5EF4-FFF2-40B4-BE49-F238E27FC236}">
                  <a16:creationId xmlns:a16="http://schemas.microsoft.com/office/drawing/2014/main" id="{DAA1804E-C289-410A-8F8F-753D55346607}"/>
                </a:ext>
              </a:extLst>
            </p:cNvPr>
            <p:cNvSpPr>
              <a:spLocks/>
            </p:cNvSpPr>
            <p:nvPr/>
          </p:nvSpPr>
          <p:spPr bwMode="auto">
            <a:xfrm>
              <a:off x="3069" y="1779"/>
              <a:ext cx="395" cy="374"/>
            </a:xfrm>
            <a:custGeom>
              <a:avLst/>
              <a:gdLst>
                <a:gd name="T0" fmla="*/ 235 w 395"/>
                <a:gd name="T1" fmla="*/ 0 h 374"/>
                <a:gd name="T2" fmla="*/ 253 w 395"/>
                <a:gd name="T3" fmla="*/ 10 h 374"/>
                <a:gd name="T4" fmla="*/ 235 w 395"/>
                <a:gd name="T5" fmla="*/ 36 h 374"/>
                <a:gd name="T6" fmla="*/ 253 w 395"/>
                <a:gd name="T7" fmla="*/ 75 h 374"/>
                <a:gd name="T8" fmla="*/ 278 w 395"/>
                <a:gd name="T9" fmla="*/ 96 h 374"/>
                <a:gd name="T10" fmla="*/ 288 w 395"/>
                <a:gd name="T11" fmla="*/ 135 h 374"/>
                <a:gd name="T12" fmla="*/ 340 w 395"/>
                <a:gd name="T13" fmla="*/ 169 h 374"/>
                <a:gd name="T14" fmla="*/ 314 w 395"/>
                <a:gd name="T15" fmla="*/ 205 h 374"/>
                <a:gd name="T16" fmla="*/ 394 w 395"/>
                <a:gd name="T17" fmla="*/ 254 h 374"/>
                <a:gd name="T18" fmla="*/ 394 w 395"/>
                <a:gd name="T19" fmla="*/ 279 h 374"/>
                <a:gd name="T20" fmla="*/ 357 w 395"/>
                <a:gd name="T21" fmla="*/ 279 h 374"/>
                <a:gd name="T22" fmla="*/ 303 w 395"/>
                <a:gd name="T23" fmla="*/ 239 h 374"/>
                <a:gd name="T24" fmla="*/ 253 w 395"/>
                <a:gd name="T25" fmla="*/ 288 h 374"/>
                <a:gd name="T26" fmla="*/ 181 w 395"/>
                <a:gd name="T27" fmla="*/ 373 h 374"/>
                <a:gd name="T28" fmla="*/ 148 w 395"/>
                <a:gd name="T29" fmla="*/ 363 h 374"/>
                <a:gd name="T30" fmla="*/ 112 w 395"/>
                <a:gd name="T31" fmla="*/ 363 h 374"/>
                <a:gd name="T32" fmla="*/ 112 w 395"/>
                <a:gd name="T33" fmla="*/ 314 h 374"/>
                <a:gd name="T34" fmla="*/ 87 w 395"/>
                <a:gd name="T35" fmla="*/ 279 h 374"/>
                <a:gd name="T36" fmla="*/ 62 w 395"/>
                <a:gd name="T37" fmla="*/ 254 h 374"/>
                <a:gd name="T38" fmla="*/ 51 w 395"/>
                <a:gd name="T39" fmla="*/ 219 h 374"/>
                <a:gd name="T40" fmla="*/ 26 w 395"/>
                <a:gd name="T41" fmla="*/ 195 h 374"/>
                <a:gd name="T42" fmla="*/ 0 w 395"/>
                <a:gd name="T43" fmla="*/ 0 h 374"/>
                <a:gd name="T44" fmla="*/ 123 w 395"/>
                <a:gd name="T45" fmla="*/ 0 h 374"/>
                <a:gd name="T46" fmla="*/ 235 w 395"/>
                <a:gd name="T47" fmla="*/ 0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5"/>
                <a:gd name="T73" fmla="*/ 0 h 374"/>
                <a:gd name="T74" fmla="*/ 395 w 395"/>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5" h="374">
                  <a:moveTo>
                    <a:pt x="235" y="0"/>
                  </a:moveTo>
                  <a:lnTo>
                    <a:pt x="253" y="10"/>
                  </a:lnTo>
                  <a:lnTo>
                    <a:pt x="235" y="36"/>
                  </a:lnTo>
                  <a:lnTo>
                    <a:pt x="253" y="75"/>
                  </a:lnTo>
                  <a:lnTo>
                    <a:pt x="278" y="96"/>
                  </a:lnTo>
                  <a:lnTo>
                    <a:pt x="288" y="135"/>
                  </a:lnTo>
                  <a:lnTo>
                    <a:pt x="340" y="169"/>
                  </a:lnTo>
                  <a:lnTo>
                    <a:pt x="314" y="205"/>
                  </a:lnTo>
                  <a:lnTo>
                    <a:pt x="394" y="254"/>
                  </a:lnTo>
                  <a:lnTo>
                    <a:pt x="394" y="279"/>
                  </a:lnTo>
                  <a:lnTo>
                    <a:pt x="357" y="279"/>
                  </a:lnTo>
                  <a:lnTo>
                    <a:pt x="303" y="239"/>
                  </a:lnTo>
                  <a:lnTo>
                    <a:pt x="253" y="288"/>
                  </a:lnTo>
                  <a:lnTo>
                    <a:pt x="181" y="373"/>
                  </a:lnTo>
                  <a:lnTo>
                    <a:pt x="148" y="363"/>
                  </a:lnTo>
                  <a:lnTo>
                    <a:pt x="112" y="363"/>
                  </a:lnTo>
                  <a:lnTo>
                    <a:pt x="112" y="314"/>
                  </a:lnTo>
                  <a:lnTo>
                    <a:pt x="87" y="279"/>
                  </a:lnTo>
                  <a:lnTo>
                    <a:pt x="62" y="254"/>
                  </a:lnTo>
                  <a:lnTo>
                    <a:pt x="51" y="219"/>
                  </a:lnTo>
                  <a:lnTo>
                    <a:pt x="26" y="195"/>
                  </a:lnTo>
                  <a:lnTo>
                    <a:pt x="0" y="0"/>
                  </a:lnTo>
                  <a:lnTo>
                    <a:pt x="123" y="0"/>
                  </a:lnTo>
                  <a:lnTo>
                    <a:pt x="23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9" name="Freeform 77">
              <a:extLst>
                <a:ext uri="{FF2B5EF4-FFF2-40B4-BE49-F238E27FC236}">
                  <a16:creationId xmlns:a16="http://schemas.microsoft.com/office/drawing/2014/main" id="{7F04365B-2A86-48C7-9798-862CCAD31848}"/>
                </a:ext>
              </a:extLst>
            </p:cNvPr>
            <p:cNvSpPr>
              <a:spLocks/>
            </p:cNvSpPr>
            <p:nvPr/>
          </p:nvSpPr>
          <p:spPr bwMode="auto">
            <a:xfrm>
              <a:off x="3947" y="1225"/>
              <a:ext cx="324" cy="375"/>
            </a:xfrm>
            <a:custGeom>
              <a:avLst/>
              <a:gdLst>
                <a:gd name="T0" fmla="*/ 244 w 324"/>
                <a:gd name="T1" fmla="*/ 274 h 375"/>
                <a:gd name="T2" fmla="*/ 237 w 324"/>
                <a:gd name="T3" fmla="*/ 299 h 375"/>
                <a:gd name="T4" fmla="*/ 219 w 324"/>
                <a:gd name="T5" fmla="*/ 289 h 375"/>
                <a:gd name="T6" fmla="*/ 209 w 324"/>
                <a:gd name="T7" fmla="*/ 289 h 375"/>
                <a:gd name="T8" fmla="*/ 35 w 324"/>
                <a:gd name="T9" fmla="*/ 374 h 375"/>
                <a:gd name="T10" fmla="*/ 0 w 324"/>
                <a:gd name="T11" fmla="*/ 349 h 375"/>
                <a:gd name="T12" fmla="*/ 0 w 324"/>
                <a:gd name="T13" fmla="*/ 314 h 375"/>
                <a:gd name="T14" fmla="*/ 140 w 324"/>
                <a:gd name="T15" fmla="*/ 0 h 375"/>
                <a:gd name="T16" fmla="*/ 158 w 324"/>
                <a:gd name="T17" fmla="*/ 20 h 375"/>
                <a:gd name="T18" fmla="*/ 165 w 324"/>
                <a:gd name="T19" fmla="*/ 10 h 375"/>
                <a:gd name="T20" fmla="*/ 176 w 324"/>
                <a:gd name="T21" fmla="*/ 10 h 375"/>
                <a:gd name="T22" fmla="*/ 194 w 324"/>
                <a:gd name="T23" fmla="*/ 10 h 375"/>
                <a:gd name="T24" fmla="*/ 209 w 324"/>
                <a:gd name="T25" fmla="*/ 45 h 375"/>
                <a:gd name="T26" fmla="*/ 270 w 324"/>
                <a:gd name="T27" fmla="*/ 45 h 375"/>
                <a:gd name="T28" fmla="*/ 288 w 324"/>
                <a:gd name="T29" fmla="*/ 35 h 375"/>
                <a:gd name="T30" fmla="*/ 305 w 324"/>
                <a:gd name="T31" fmla="*/ 60 h 375"/>
                <a:gd name="T32" fmla="*/ 323 w 324"/>
                <a:gd name="T33" fmla="*/ 35 h 375"/>
                <a:gd name="T34" fmla="*/ 244 w 324"/>
                <a:gd name="T35" fmla="*/ 274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375"/>
                <a:gd name="T56" fmla="*/ 324 w 324"/>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375">
                  <a:moveTo>
                    <a:pt x="244" y="274"/>
                  </a:moveTo>
                  <a:lnTo>
                    <a:pt x="237" y="299"/>
                  </a:lnTo>
                  <a:lnTo>
                    <a:pt x="219" y="289"/>
                  </a:lnTo>
                  <a:lnTo>
                    <a:pt x="209" y="289"/>
                  </a:lnTo>
                  <a:lnTo>
                    <a:pt x="35" y="374"/>
                  </a:lnTo>
                  <a:lnTo>
                    <a:pt x="0" y="349"/>
                  </a:lnTo>
                  <a:lnTo>
                    <a:pt x="0" y="314"/>
                  </a:lnTo>
                  <a:lnTo>
                    <a:pt x="140" y="0"/>
                  </a:lnTo>
                  <a:lnTo>
                    <a:pt x="158" y="20"/>
                  </a:lnTo>
                  <a:lnTo>
                    <a:pt x="165" y="10"/>
                  </a:lnTo>
                  <a:lnTo>
                    <a:pt x="176" y="10"/>
                  </a:lnTo>
                  <a:lnTo>
                    <a:pt x="194" y="10"/>
                  </a:lnTo>
                  <a:lnTo>
                    <a:pt x="209" y="45"/>
                  </a:lnTo>
                  <a:lnTo>
                    <a:pt x="270" y="45"/>
                  </a:lnTo>
                  <a:lnTo>
                    <a:pt x="288" y="35"/>
                  </a:lnTo>
                  <a:lnTo>
                    <a:pt x="305" y="60"/>
                  </a:lnTo>
                  <a:lnTo>
                    <a:pt x="323" y="35"/>
                  </a:lnTo>
                  <a:lnTo>
                    <a:pt x="244" y="27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0" name="Freeform 78">
              <a:extLst>
                <a:ext uri="{FF2B5EF4-FFF2-40B4-BE49-F238E27FC236}">
                  <a16:creationId xmlns:a16="http://schemas.microsoft.com/office/drawing/2014/main" id="{D7270C7B-E703-4A1B-AE30-EED1BB7036A3}"/>
                </a:ext>
              </a:extLst>
            </p:cNvPr>
            <p:cNvSpPr>
              <a:spLocks/>
            </p:cNvSpPr>
            <p:nvPr/>
          </p:nvSpPr>
          <p:spPr bwMode="auto">
            <a:xfrm>
              <a:off x="4069" y="2687"/>
              <a:ext cx="177" cy="359"/>
            </a:xfrm>
            <a:custGeom>
              <a:avLst/>
              <a:gdLst>
                <a:gd name="T0" fmla="*/ 122 w 177"/>
                <a:gd name="T1" fmla="*/ 143 h 359"/>
                <a:gd name="T2" fmla="*/ 104 w 177"/>
                <a:gd name="T3" fmla="*/ 194 h 359"/>
                <a:gd name="T4" fmla="*/ 72 w 177"/>
                <a:gd name="T5" fmla="*/ 358 h 359"/>
                <a:gd name="T6" fmla="*/ 79 w 177"/>
                <a:gd name="T7" fmla="*/ 264 h 359"/>
                <a:gd name="T8" fmla="*/ 54 w 177"/>
                <a:gd name="T9" fmla="*/ 154 h 359"/>
                <a:gd name="T10" fmla="*/ 54 w 177"/>
                <a:gd name="T11" fmla="*/ 119 h 359"/>
                <a:gd name="T12" fmla="*/ 0 w 177"/>
                <a:gd name="T13" fmla="*/ 44 h 359"/>
                <a:gd name="T14" fmla="*/ 29 w 177"/>
                <a:gd name="T15" fmla="*/ 44 h 359"/>
                <a:gd name="T16" fmla="*/ 35 w 177"/>
                <a:gd name="T17" fmla="*/ 10 h 359"/>
                <a:gd name="T18" fmla="*/ 43 w 177"/>
                <a:gd name="T19" fmla="*/ 0 h 359"/>
                <a:gd name="T20" fmla="*/ 61 w 177"/>
                <a:gd name="T21" fmla="*/ 25 h 359"/>
                <a:gd name="T22" fmla="*/ 72 w 177"/>
                <a:gd name="T23" fmla="*/ 10 h 359"/>
                <a:gd name="T24" fmla="*/ 79 w 177"/>
                <a:gd name="T25" fmla="*/ 10 h 359"/>
                <a:gd name="T26" fmla="*/ 87 w 177"/>
                <a:gd name="T27" fmla="*/ 25 h 359"/>
                <a:gd name="T28" fmla="*/ 122 w 177"/>
                <a:gd name="T29" fmla="*/ 0 h 359"/>
                <a:gd name="T30" fmla="*/ 176 w 177"/>
                <a:gd name="T31" fmla="*/ 68 h 359"/>
                <a:gd name="T32" fmla="*/ 122 w 177"/>
                <a:gd name="T33" fmla="*/ 143 h 3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359"/>
                <a:gd name="T53" fmla="*/ 177 w 177"/>
                <a:gd name="T54" fmla="*/ 359 h 3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359">
                  <a:moveTo>
                    <a:pt x="122" y="143"/>
                  </a:moveTo>
                  <a:lnTo>
                    <a:pt x="104" y="194"/>
                  </a:lnTo>
                  <a:lnTo>
                    <a:pt x="72" y="358"/>
                  </a:lnTo>
                  <a:lnTo>
                    <a:pt x="79" y="264"/>
                  </a:lnTo>
                  <a:lnTo>
                    <a:pt x="54" y="154"/>
                  </a:lnTo>
                  <a:lnTo>
                    <a:pt x="54" y="119"/>
                  </a:lnTo>
                  <a:lnTo>
                    <a:pt x="0" y="44"/>
                  </a:lnTo>
                  <a:lnTo>
                    <a:pt x="29" y="44"/>
                  </a:lnTo>
                  <a:lnTo>
                    <a:pt x="35" y="10"/>
                  </a:lnTo>
                  <a:lnTo>
                    <a:pt x="43" y="0"/>
                  </a:lnTo>
                  <a:lnTo>
                    <a:pt x="61" y="25"/>
                  </a:lnTo>
                  <a:lnTo>
                    <a:pt x="72" y="10"/>
                  </a:lnTo>
                  <a:lnTo>
                    <a:pt x="79" y="10"/>
                  </a:lnTo>
                  <a:lnTo>
                    <a:pt x="87" y="25"/>
                  </a:lnTo>
                  <a:lnTo>
                    <a:pt x="122" y="0"/>
                  </a:lnTo>
                  <a:lnTo>
                    <a:pt x="176" y="68"/>
                  </a:lnTo>
                  <a:lnTo>
                    <a:pt x="122"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1" name="Freeform 79">
              <a:extLst>
                <a:ext uri="{FF2B5EF4-FFF2-40B4-BE49-F238E27FC236}">
                  <a16:creationId xmlns:a16="http://schemas.microsoft.com/office/drawing/2014/main" id="{DFDAAAF0-F9BC-47BF-9C17-87D85F547429}"/>
                </a:ext>
              </a:extLst>
            </p:cNvPr>
            <p:cNvSpPr>
              <a:spLocks/>
            </p:cNvSpPr>
            <p:nvPr/>
          </p:nvSpPr>
          <p:spPr bwMode="auto">
            <a:xfrm>
              <a:off x="4147" y="947"/>
              <a:ext cx="492" cy="314"/>
            </a:xfrm>
            <a:custGeom>
              <a:avLst/>
              <a:gdLst>
                <a:gd name="T0" fmla="*/ 430 w 492"/>
                <a:gd name="T1" fmla="*/ 0 h 314"/>
                <a:gd name="T2" fmla="*/ 448 w 492"/>
                <a:gd name="T3" fmla="*/ 23 h 314"/>
                <a:gd name="T4" fmla="*/ 480 w 492"/>
                <a:gd name="T5" fmla="*/ 23 h 314"/>
                <a:gd name="T6" fmla="*/ 491 w 492"/>
                <a:gd name="T7" fmla="*/ 49 h 314"/>
                <a:gd name="T8" fmla="*/ 454 w 492"/>
                <a:gd name="T9" fmla="*/ 59 h 314"/>
                <a:gd name="T10" fmla="*/ 448 w 492"/>
                <a:gd name="T11" fmla="*/ 70 h 314"/>
                <a:gd name="T12" fmla="*/ 412 w 492"/>
                <a:gd name="T13" fmla="*/ 238 h 314"/>
                <a:gd name="T14" fmla="*/ 393 w 492"/>
                <a:gd name="T15" fmla="*/ 264 h 314"/>
                <a:gd name="T16" fmla="*/ 358 w 492"/>
                <a:gd name="T17" fmla="*/ 277 h 314"/>
                <a:gd name="T18" fmla="*/ 358 w 492"/>
                <a:gd name="T19" fmla="*/ 313 h 314"/>
                <a:gd name="T20" fmla="*/ 306 w 492"/>
                <a:gd name="T21" fmla="*/ 264 h 314"/>
                <a:gd name="T22" fmla="*/ 306 w 492"/>
                <a:gd name="T23" fmla="*/ 238 h 314"/>
                <a:gd name="T24" fmla="*/ 288 w 492"/>
                <a:gd name="T25" fmla="*/ 228 h 314"/>
                <a:gd name="T26" fmla="*/ 271 w 492"/>
                <a:gd name="T27" fmla="*/ 179 h 314"/>
                <a:gd name="T28" fmla="*/ 220 w 492"/>
                <a:gd name="T29" fmla="*/ 193 h 314"/>
                <a:gd name="T30" fmla="*/ 192 w 492"/>
                <a:gd name="T31" fmla="*/ 193 h 314"/>
                <a:gd name="T32" fmla="*/ 185 w 492"/>
                <a:gd name="T33" fmla="*/ 168 h 314"/>
                <a:gd name="T34" fmla="*/ 209 w 492"/>
                <a:gd name="T35" fmla="*/ 144 h 314"/>
                <a:gd name="T36" fmla="*/ 209 w 492"/>
                <a:gd name="T37" fmla="*/ 119 h 314"/>
                <a:gd name="T38" fmla="*/ 166 w 492"/>
                <a:gd name="T39" fmla="*/ 83 h 314"/>
                <a:gd name="T40" fmla="*/ 148 w 492"/>
                <a:gd name="T41" fmla="*/ 59 h 314"/>
                <a:gd name="T42" fmla="*/ 105 w 492"/>
                <a:gd name="T43" fmla="*/ 49 h 314"/>
                <a:gd name="T44" fmla="*/ 87 w 492"/>
                <a:gd name="T45" fmla="*/ 59 h 314"/>
                <a:gd name="T46" fmla="*/ 54 w 492"/>
                <a:gd name="T47" fmla="*/ 34 h 314"/>
                <a:gd name="T48" fmla="*/ 8 w 492"/>
                <a:gd name="T49" fmla="*/ 34 h 314"/>
                <a:gd name="T50" fmla="*/ 0 w 492"/>
                <a:gd name="T51" fmla="*/ 0 h 314"/>
                <a:gd name="T52" fmla="*/ 430 w 492"/>
                <a:gd name="T53" fmla="*/ 0 h 3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2"/>
                <a:gd name="T82" fmla="*/ 0 h 314"/>
                <a:gd name="T83" fmla="*/ 492 w 492"/>
                <a:gd name="T84" fmla="*/ 314 h 3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2" h="314">
                  <a:moveTo>
                    <a:pt x="430" y="0"/>
                  </a:moveTo>
                  <a:lnTo>
                    <a:pt x="448" y="23"/>
                  </a:lnTo>
                  <a:lnTo>
                    <a:pt x="480" y="23"/>
                  </a:lnTo>
                  <a:lnTo>
                    <a:pt x="491" y="49"/>
                  </a:lnTo>
                  <a:lnTo>
                    <a:pt x="454" y="59"/>
                  </a:lnTo>
                  <a:lnTo>
                    <a:pt x="448" y="70"/>
                  </a:lnTo>
                  <a:lnTo>
                    <a:pt x="412" y="238"/>
                  </a:lnTo>
                  <a:lnTo>
                    <a:pt x="393" y="264"/>
                  </a:lnTo>
                  <a:lnTo>
                    <a:pt x="358" y="277"/>
                  </a:lnTo>
                  <a:lnTo>
                    <a:pt x="358" y="313"/>
                  </a:lnTo>
                  <a:lnTo>
                    <a:pt x="306" y="264"/>
                  </a:lnTo>
                  <a:lnTo>
                    <a:pt x="306" y="238"/>
                  </a:lnTo>
                  <a:lnTo>
                    <a:pt x="288" y="228"/>
                  </a:lnTo>
                  <a:lnTo>
                    <a:pt x="271" y="179"/>
                  </a:lnTo>
                  <a:lnTo>
                    <a:pt x="220" y="193"/>
                  </a:lnTo>
                  <a:lnTo>
                    <a:pt x="192" y="193"/>
                  </a:lnTo>
                  <a:lnTo>
                    <a:pt x="185" y="168"/>
                  </a:lnTo>
                  <a:lnTo>
                    <a:pt x="209" y="144"/>
                  </a:lnTo>
                  <a:lnTo>
                    <a:pt x="209" y="119"/>
                  </a:lnTo>
                  <a:lnTo>
                    <a:pt x="166" y="83"/>
                  </a:lnTo>
                  <a:lnTo>
                    <a:pt x="148" y="59"/>
                  </a:lnTo>
                  <a:lnTo>
                    <a:pt x="105" y="49"/>
                  </a:lnTo>
                  <a:lnTo>
                    <a:pt x="87" y="59"/>
                  </a:lnTo>
                  <a:lnTo>
                    <a:pt x="54" y="34"/>
                  </a:lnTo>
                  <a:lnTo>
                    <a:pt x="8" y="34"/>
                  </a:lnTo>
                  <a:lnTo>
                    <a:pt x="0" y="0"/>
                  </a:lnTo>
                  <a:lnTo>
                    <a:pt x="430"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2" name="Freeform 80">
              <a:extLst>
                <a:ext uri="{FF2B5EF4-FFF2-40B4-BE49-F238E27FC236}">
                  <a16:creationId xmlns:a16="http://schemas.microsoft.com/office/drawing/2014/main" id="{E533B02C-AB77-4BB2-96CD-8022AE43A02D}"/>
                </a:ext>
              </a:extLst>
            </p:cNvPr>
            <p:cNvSpPr>
              <a:spLocks/>
            </p:cNvSpPr>
            <p:nvPr/>
          </p:nvSpPr>
          <p:spPr bwMode="auto">
            <a:xfrm>
              <a:off x="4278" y="2203"/>
              <a:ext cx="332" cy="433"/>
            </a:xfrm>
            <a:custGeom>
              <a:avLst/>
              <a:gdLst>
                <a:gd name="T0" fmla="*/ 331 w 332"/>
                <a:gd name="T1" fmla="*/ 238 h 433"/>
                <a:gd name="T2" fmla="*/ 316 w 332"/>
                <a:gd name="T3" fmla="*/ 253 h 433"/>
                <a:gd name="T4" fmla="*/ 288 w 332"/>
                <a:gd name="T5" fmla="*/ 238 h 433"/>
                <a:gd name="T6" fmla="*/ 305 w 332"/>
                <a:gd name="T7" fmla="*/ 263 h 433"/>
                <a:gd name="T8" fmla="*/ 281 w 332"/>
                <a:gd name="T9" fmla="*/ 288 h 433"/>
                <a:gd name="T10" fmla="*/ 212 w 332"/>
                <a:gd name="T11" fmla="*/ 362 h 433"/>
                <a:gd name="T12" fmla="*/ 194 w 332"/>
                <a:gd name="T13" fmla="*/ 338 h 433"/>
                <a:gd name="T14" fmla="*/ 175 w 332"/>
                <a:gd name="T15" fmla="*/ 323 h 433"/>
                <a:gd name="T16" fmla="*/ 166 w 332"/>
                <a:gd name="T17" fmla="*/ 313 h 433"/>
                <a:gd name="T18" fmla="*/ 158 w 332"/>
                <a:gd name="T19" fmla="*/ 323 h 433"/>
                <a:gd name="T20" fmla="*/ 201 w 332"/>
                <a:gd name="T21" fmla="*/ 288 h 433"/>
                <a:gd name="T22" fmla="*/ 212 w 332"/>
                <a:gd name="T23" fmla="*/ 288 h 433"/>
                <a:gd name="T24" fmla="*/ 175 w 332"/>
                <a:gd name="T25" fmla="*/ 253 h 433"/>
                <a:gd name="T26" fmla="*/ 194 w 332"/>
                <a:gd name="T27" fmla="*/ 238 h 433"/>
                <a:gd name="T28" fmla="*/ 183 w 332"/>
                <a:gd name="T29" fmla="*/ 238 h 433"/>
                <a:gd name="T30" fmla="*/ 166 w 332"/>
                <a:gd name="T31" fmla="*/ 229 h 433"/>
                <a:gd name="T32" fmla="*/ 194 w 332"/>
                <a:gd name="T33" fmla="*/ 204 h 433"/>
                <a:gd name="T34" fmla="*/ 158 w 332"/>
                <a:gd name="T35" fmla="*/ 214 h 433"/>
                <a:gd name="T36" fmla="*/ 151 w 332"/>
                <a:gd name="T37" fmla="*/ 204 h 433"/>
                <a:gd name="T38" fmla="*/ 151 w 332"/>
                <a:gd name="T39" fmla="*/ 238 h 433"/>
                <a:gd name="T40" fmla="*/ 158 w 332"/>
                <a:gd name="T41" fmla="*/ 229 h 433"/>
                <a:gd name="T42" fmla="*/ 175 w 332"/>
                <a:gd name="T43" fmla="*/ 278 h 433"/>
                <a:gd name="T44" fmla="*/ 166 w 332"/>
                <a:gd name="T45" fmla="*/ 298 h 433"/>
                <a:gd name="T46" fmla="*/ 140 w 332"/>
                <a:gd name="T47" fmla="*/ 288 h 433"/>
                <a:gd name="T48" fmla="*/ 133 w 332"/>
                <a:gd name="T49" fmla="*/ 298 h 433"/>
                <a:gd name="T50" fmla="*/ 151 w 332"/>
                <a:gd name="T51" fmla="*/ 338 h 433"/>
                <a:gd name="T52" fmla="*/ 166 w 332"/>
                <a:gd name="T53" fmla="*/ 338 h 433"/>
                <a:gd name="T54" fmla="*/ 194 w 332"/>
                <a:gd name="T55" fmla="*/ 348 h 433"/>
                <a:gd name="T56" fmla="*/ 175 w 332"/>
                <a:gd name="T57" fmla="*/ 362 h 433"/>
                <a:gd name="T58" fmla="*/ 166 w 332"/>
                <a:gd name="T59" fmla="*/ 362 h 433"/>
                <a:gd name="T60" fmla="*/ 183 w 332"/>
                <a:gd name="T61" fmla="*/ 373 h 433"/>
                <a:gd name="T62" fmla="*/ 122 w 332"/>
                <a:gd name="T63" fmla="*/ 398 h 433"/>
                <a:gd name="T64" fmla="*/ 90 w 332"/>
                <a:gd name="T65" fmla="*/ 432 h 433"/>
                <a:gd name="T66" fmla="*/ 61 w 332"/>
                <a:gd name="T67" fmla="*/ 407 h 433"/>
                <a:gd name="T68" fmla="*/ 0 w 332"/>
                <a:gd name="T69" fmla="*/ 214 h 433"/>
                <a:gd name="T70" fmla="*/ 18 w 332"/>
                <a:gd name="T71" fmla="*/ 49 h 433"/>
                <a:gd name="T72" fmla="*/ 0 w 332"/>
                <a:gd name="T73" fmla="*/ 10 h 433"/>
                <a:gd name="T74" fmla="*/ 18 w 332"/>
                <a:gd name="T75" fmla="*/ 0 h 433"/>
                <a:gd name="T76" fmla="*/ 104 w 332"/>
                <a:gd name="T77" fmla="*/ 25 h 433"/>
                <a:gd name="T78" fmla="*/ 183 w 332"/>
                <a:gd name="T79" fmla="*/ 60 h 433"/>
                <a:gd name="T80" fmla="*/ 212 w 332"/>
                <a:gd name="T81" fmla="*/ 49 h 433"/>
                <a:gd name="T82" fmla="*/ 237 w 332"/>
                <a:gd name="T83" fmla="*/ 49 h 433"/>
                <a:gd name="T84" fmla="*/ 281 w 332"/>
                <a:gd name="T85" fmla="*/ 120 h 433"/>
                <a:gd name="T86" fmla="*/ 298 w 332"/>
                <a:gd name="T87" fmla="*/ 120 h 433"/>
                <a:gd name="T88" fmla="*/ 281 w 332"/>
                <a:gd name="T89" fmla="*/ 144 h 433"/>
                <a:gd name="T90" fmla="*/ 298 w 332"/>
                <a:gd name="T91" fmla="*/ 169 h 433"/>
                <a:gd name="T92" fmla="*/ 316 w 332"/>
                <a:gd name="T93" fmla="*/ 194 h 433"/>
                <a:gd name="T94" fmla="*/ 331 w 332"/>
                <a:gd name="T95" fmla="*/ 238 h 4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2"/>
                <a:gd name="T145" fmla="*/ 0 h 433"/>
                <a:gd name="T146" fmla="*/ 332 w 332"/>
                <a:gd name="T147" fmla="*/ 433 h 4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2" h="433">
                  <a:moveTo>
                    <a:pt x="331" y="238"/>
                  </a:moveTo>
                  <a:lnTo>
                    <a:pt x="316" y="253"/>
                  </a:lnTo>
                  <a:lnTo>
                    <a:pt x="288" y="238"/>
                  </a:lnTo>
                  <a:lnTo>
                    <a:pt x="305" y="263"/>
                  </a:lnTo>
                  <a:lnTo>
                    <a:pt x="281" y="288"/>
                  </a:lnTo>
                  <a:lnTo>
                    <a:pt x="212" y="362"/>
                  </a:lnTo>
                  <a:lnTo>
                    <a:pt x="194" y="338"/>
                  </a:lnTo>
                  <a:lnTo>
                    <a:pt x="175" y="323"/>
                  </a:lnTo>
                  <a:lnTo>
                    <a:pt x="166" y="313"/>
                  </a:lnTo>
                  <a:lnTo>
                    <a:pt x="158" y="323"/>
                  </a:lnTo>
                  <a:lnTo>
                    <a:pt x="201" y="288"/>
                  </a:lnTo>
                  <a:lnTo>
                    <a:pt x="212" y="288"/>
                  </a:lnTo>
                  <a:lnTo>
                    <a:pt x="175" y="253"/>
                  </a:lnTo>
                  <a:lnTo>
                    <a:pt x="194" y="238"/>
                  </a:lnTo>
                  <a:lnTo>
                    <a:pt x="183" y="238"/>
                  </a:lnTo>
                  <a:lnTo>
                    <a:pt x="166" y="229"/>
                  </a:lnTo>
                  <a:lnTo>
                    <a:pt x="194" y="204"/>
                  </a:lnTo>
                  <a:lnTo>
                    <a:pt x="158" y="214"/>
                  </a:lnTo>
                  <a:lnTo>
                    <a:pt x="151" y="204"/>
                  </a:lnTo>
                  <a:lnTo>
                    <a:pt x="151" y="238"/>
                  </a:lnTo>
                  <a:lnTo>
                    <a:pt x="158" y="229"/>
                  </a:lnTo>
                  <a:lnTo>
                    <a:pt x="175" y="278"/>
                  </a:lnTo>
                  <a:lnTo>
                    <a:pt x="166" y="298"/>
                  </a:lnTo>
                  <a:lnTo>
                    <a:pt x="140" y="288"/>
                  </a:lnTo>
                  <a:lnTo>
                    <a:pt x="133" y="298"/>
                  </a:lnTo>
                  <a:lnTo>
                    <a:pt x="151" y="338"/>
                  </a:lnTo>
                  <a:lnTo>
                    <a:pt x="166" y="338"/>
                  </a:lnTo>
                  <a:lnTo>
                    <a:pt x="194" y="348"/>
                  </a:lnTo>
                  <a:lnTo>
                    <a:pt x="175" y="362"/>
                  </a:lnTo>
                  <a:lnTo>
                    <a:pt x="166" y="362"/>
                  </a:lnTo>
                  <a:lnTo>
                    <a:pt x="183" y="373"/>
                  </a:lnTo>
                  <a:lnTo>
                    <a:pt x="122" y="398"/>
                  </a:lnTo>
                  <a:lnTo>
                    <a:pt x="90" y="432"/>
                  </a:lnTo>
                  <a:lnTo>
                    <a:pt x="61" y="407"/>
                  </a:lnTo>
                  <a:lnTo>
                    <a:pt x="0" y="214"/>
                  </a:lnTo>
                  <a:lnTo>
                    <a:pt x="18" y="49"/>
                  </a:lnTo>
                  <a:lnTo>
                    <a:pt x="0" y="10"/>
                  </a:lnTo>
                  <a:lnTo>
                    <a:pt x="18" y="0"/>
                  </a:lnTo>
                  <a:lnTo>
                    <a:pt x="104" y="25"/>
                  </a:lnTo>
                  <a:lnTo>
                    <a:pt x="183" y="60"/>
                  </a:lnTo>
                  <a:lnTo>
                    <a:pt x="212" y="49"/>
                  </a:lnTo>
                  <a:lnTo>
                    <a:pt x="237" y="49"/>
                  </a:lnTo>
                  <a:lnTo>
                    <a:pt x="281" y="120"/>
                  </a:lnTo>
                  <a:lnTo>
                    <a:pt x="298" y="120"/>
                  </a:lnTo>
                  <a:lnTo>
                    <a:pt x="281" y="144"/>
                  </a:lnTo>
                  <a:lnTo>
                    <a:pt x="298" y="169"/>
                  </a:lnTo>
                  <a:lnTo>
                    <a:pt x="316" y="194"/>
                  </a:lnTo>
                  <a:lnTo>
                    <a:pt x="331" y="2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3" name="Freeform 81">
              <a:extLst>
                <a:ext uri="{FF2B5EF4-FFF2-40B4-BE49-F238E27FC236}">
                  <a16:creationId xmlns:a16="http://schemas.microsoft.com/office/drawing/2014/main" id="{396F5565-9F88-4703-8B61-D5095153B026}"/>
                </a:ext>
              </a:extLst>
            </p:cNvPr>
            <p:cNvSpPr>
              <a:spLocks/>
            </p:cNvSpPr>
            <p:nvPr/>
          </p:nvSpPr>
          <p:spPr bwMode="auto">
            <a:xfrm>
              <a:off x="3365" y="1185"/>
              <a:ext cx="173" cy="315"/>
            </a:xfrm>
            <a:custGeom>
              <a:avLst/>
              <a:gdLst>
                <a:gd name="T0" fmla="*/ 0 w 173"/>
                <a:gd name="T1" fmla="*/ 0 h 315"/>
                <a:gd name="T2" fmla="*/ 61 w 173"/>
                <a:gd name="T3" fmla="*/ 0 h 315"/>
                <a:gd name="T4" fmla="*/ 172 w 173"/>
                <a:gd name="T5" fmla="*/ 15 h 315"/>
                <a:gd name="T6" fmla="*/ 140 w 173"/>
                <a:gd name="T7" fmla="*/ 314 h 315"/>
                <a:gd name="T8" fmla="*/ 7 w 173"/>
                <a:gd name="T9" fmla="*/ 304 h 315"/>
                <a:gd name="T10" fmla="*/ 0 w 173"/>
                <a:gd name="T11" fmla="*/ 0 h 315"/>
                <a:gd name="T12" fmla="*/ 0 60000 65536"/>
                <a:gd name="T13" fmla="*/ 0 60000 65536"/>
                <a:gd name="T14" fmla="*/ 0 60000 65536"/>
                <a:gd name="T15" fmla="*/ 0 60000 65536"/>
                <a:gd name="T16" fmla="*/ 0 60000 65536"/>
                <a:gd name="T17" fmla="*/ 0 60000 65536"/>
                <a:gd name="T18" fmla="*/ 0 w 173"/>
                <a:gd name="T19" fmla="*/ 0 h 315"/>
                <a:gd name="T20" fmla="*/ 173 w 173"/>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173" h="315">
                  <a:moveTo>
                    <a:pt x="0" y="0"/>
                  </a:moveTo>
                  <a:lnTo>
                    <a:pt x="61" y="0"/>
                  </a:lnTo>
                  <a:lnTo>
                    <a:pt x="172" y="15"/>
                  </a:lnTo>
                  <a:lnTo>
                    <a:pt x="140" y="314"/>
                  </a:lnTo>
                  <a:lnTo>
                    <a:pt x="7" y="304"/>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4" name="Freeform 82">
              <a:extLst>
                <a:ext uri="{FF2B5EF4-FFF2-40B4-BE49-F238E27FC236}">
                  <a16:creationId xmlns:a16="http://schemas.microsoft.com/office/drawing/2014/main" id="{1F313744-2C23-4916-AA92-6AFBFFAFB9E3}"/>
                </a:ext>
              </a:extLst>
            </p:cNvPr>
            <p:cNvSpPr>
              <a:spLocks/>
            </p:cNvSpPr>
            <p:nvPr/>
          </p:nvSpPr>
          <p:spPr bwMode="auto">
            <a:xfrm>
              <a:off x="4680" y="1923"/>
              <a:ext cx="297" cy="306"/>
            </a:xfrm>
            <a:custGeom>
              <a:avLst/>
              <a:gdLst>
                <a:gd name="T0" fmla="*/ 228 w 297"/>
                <a:gd name="T1" fmla="*/ 51 h 306"/>
                <a:gd name="T2" fmla="*/ 235 w 297"/>
                <a:gd name="T3" fmla="*/ 34 h 306"/>
                <a:gd name="T4" fmla="*/ 228 w 297"/>
                <a:gd name="T5" fmla="*/ 15 h 306"/>
                <a:gd name="T6" fmla="*/ 263 w 297"/>
                <a:gd name="T7" fmla="*/ 15 h 306"/>
                <a:gd name="T8" fmla="*/ 263 w 297"/>
                <a:gd name="T9" fmla="*/ 25 h 306"/>
                <a:gd name="T10" fmla="*/ 263 w 297"/>
                <a:gd name="T11" fmla="*/ 15 h 306"/>
                <a:gd name="T12" fmla="*/ 278 w 297"/>
                <a:gd name="T13" fmla="*/ 51 h 306"/>
                <a:gd name="T14" fmla="*/ 296 w 297"/>
                <a:gd name="T15" fmla="*/ 60 h 306"/>
                <a:gd name="T16" fmla="*/ 263 w 297"/>
                <a:gd name="T17" fmla="*/ 60 h 306"/>
                <a:gd name="T18" fmla="*/ 252 w 297"/>
                <a:gd name="T19" fmla="*/ 74 h 306"/>
                <a:gd name="T20" fmla="*/ 246 w 297"/>
                <a:gd name="T21" fmla="*/ 95 h 306"/>
                <a:gd name="T22" fmla="*/ 263 w 297"/>
                <a:gd name="T23" fmla="*/ 110 h 306"/>
                <a:gd name="T24" fmla="*/ 228 w 297"/>
                <a:gd name="T25" fmla="*/ 85 h 306"/>
                <a:gd name="T26" fmla="*/ 210 w 297"/>
                <a:gd name="T27" fmla="*/ 110 h 306"/>
                <a:gd name="T28" fmla="*/ 210 w 297"/>
                <a:gd name="T29" fmla="*/ 135 h 306"/>
                <a:gd name="T30" fmla="*/ 191 w 297"/>
                <a:gd name="T31" fmla="*/ 110 h 306"/>
                <a:gd name="T32" fmla="*/ 166 w 297"/>
                <a:gd name="T33" fmla="*/ 161 h 306"/>
                <a:gd name="T34" fmla="*/ 155 w 297"/>
                <a:gd name="T35" fmla="*/ 161 h 306"/>
                <a:gd name="T36" fmla="*/ 155 w 297"/>
                <a:gd name="T37" fmla="*/ 180 h 306"/>
                <a:gd name="T38" fmla="*/ 173 w 297"/>
                <a:gd name="T39" fmla="*/ 161 h 306"/>
                <a:gd name="T40" fmla="*/ 210 w 297"/>
                <a:gd name="T41" fmla="*/ 135 h 306"/>
                <a:gd name="T42" fmla="*/ 210 w 297"/>
                <a:gd name="T43" fmla="*/ 144 h 306"/>
                <a:gd name="T44" fmla="*/ 217 w 297"/>
                <a:gd name="T45" fmla="*/ 170 h 306"/>
                <a:gd name="T46" fmla="*/ 246 w 297"/>
                <a:gd name="T47" fmla="*/ 161 h 306"/>
                <a:gd name="T48" fmla="*/ 263 w 297"/>
                <a:gd name="T49" fmla="*/ 144 h 306"/>
                <a:gd name="T50" fmla="*/ 235 w 297"/>
                <a:gd name="T51" fmla="*/ 170 h 306"/>
                <a:gd name="T52" fmla="*/ 228 w 297"/>
                <a:gd name="T53" fmla="*/ 180 h 306"/>
                <a:gd name="T54" fmla="*/ 203 w 297"/>
                <a:gd name="T55" fmla="*/ 180 h 306"/>
                <a:gd name="T56" fmla="*/ 210 w 297"/>
                <a:gd name="T57" fmla="*/ 205 h 306"/>
                <a:gd name="T58" fmla="*/ 217 w 297"/>
                <a:gd name="T59" fmla="*/ 205 h 306"/>
                <a:gd name="T60" fmla="*/ 191 w 297"/>
                <a:gd name="T61" fmla="*/ 220 h 306"/>
                <a:gd name="T62" fmla="*/ 184 w 297"/>
                <a:gd name="T63" fmla="*/ 229 h 306"/>
                <a:gd name="T64" fmla="*/ 173 w 297"/>
                <a:gd name="T65" fmla="*/ 256 h 306"/>
                <a:gd name="T66" fmla="*/ 155 w 297"/>
                <a:gd name="T67" fmla="*/ 229 h 306"/>
                <a:gd name="T68" fmla="*/ 148 w 297"/>
                <a:gd name="T69" fmla="*/ 229 h 306"/>
                <a:gd name="T70" fmla="*/ 155 w 297"/>
                <a:gd name="T71" fmla="*/ 256 h 306"/>
                <a:gd name="T72" fmla="*/ 141 w 297"/>
                <a:gd name="T73" fmla="*/ 280 h 306"/>
                <a:gd name="T74" fmla="*/ 123 w 297"/>
                <a:gd name="T75" fmla="*/ 265 h 306"/>
                <a:gd name="T76" fmla="*/ 130 w 297"/>
                <a:gd name="T77" fmla="*/ 280 h 306"/>
                <a:gd name="T78" fmla="*/ 68 w 297"/>
                <a:gd name="T79" fmla="*/ 256 h 306"/>
                <a:gd name="T80" fmla="*/ 36 w 297"/>
                <a:gd name="T81" fmla="*/ 256 h 306"/>
                <a:gd name="T82" fmla="*/ 25 w 297"/>
                <a:gd name="T83" fmla="*/ 229 h 306"/>
                <a:gd name="T84" fmla="*/ 36 w 297"/>
                <a:gd name="T85" fmla="*/ 205 h 306"/>
                <a:gd name="T86" fmla="*/ 0 w 297"/>
                <a:gd name="T87" fmla="*/ 144 h 306"/>
                <a:gd name="T88" fmla="*/ 50 w 297"/>
                <a:gd name="T89" fmla="*/ 60 h 306"/>
                <a:gd name="T90" fmla="*/ 210 w 297"/>
                <a:gd name="T91" fmla="*/ 85 h 306"/>
                <a:gd name="T92" fmla="*/ 217 w 297"/>
                <a:gd name="T93" fmla="*/ 34 h 3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7"/>
                <a:gd name="T142" fmla="*/ 0 h 306"/>
                <a:gd name="T143" fmla="*/ 297 w 297"/>
                <a:gd name="T144" fmla="*/ 306 h 30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7" h="306">
                  <a:moveTo>
                    <a:pt x="217" y="34"/>
                  </a:moveTo>
                  <a:lnTo>
                    <a:pt x="228" y="51"/>
                  </a:lnTo>
                  <a:lnTo>
                    <a:pt x="228" y="34"/>
                  </a:lnTo>
                  <a:lnTo>
                    <a:pt x="235" y="34"/>
                  </a:lnTo>
                  <a:lnTo>
                    <a:pt x="228" y="25"/>
                  </a:lnTo>
                  <a:lnTo>
                    <a:pt x="228" y="15"/>
                  </a:lnTo>
                  <a:lnTo>
                    <a:pt x="235" y="0"/>
                  </a:lnTo>
                  <a:lnTo>
                    <a:pt x="263" y="15"/>
                  </a:lnTo>
                  <a:lnTo>
                    <a:pt x="263" y="34"/>
                  </a:lnTo>
                  <a:lnTo>
                    <a:pt x="263" y="25"/>
                  </a:lnTo>
                  <a:lnTo>
                    <a:pt x="278" y="25"/>
                  </a:lnTo>
                  <a:lnTo>
                    <a:pt x="263" y="15"/>
                  </a:lnTo>
                  <a:lnTo>
                    <a:pt x="296" y="15"/>
                  </a:lnTo>
                  <a:lnTo>
                    <a:pt x="278" y="51"/>
                  </a:lnTo>
                  <a:lnTo>
                    <a:pt x="296" y="34"/>
                  </a:lnTo>
                  <a:lnTo>
                    <a:pt x="296" y="60"/>
                  </a:lnTo>
                  <a:lnTo>
                    <a:pt x="278" y="74"/>
                  </a:lnTo>
                  <a:lnTo>
                    <a:pt x="263" y="60"/>
                  </a:lnTo>
                  <a:lnTo>
                    <a:pt x="278" y="95"/>
                  </a:lnTo>
                  <a:lnTo>
                    <a:pt x="252" y="74"/>
                  </a:lnTo>
                  <a:lnTo>
                    <a:pt x="228" y="74"/>
                  </a:lnTo>
                  <a:lnTo>
                    <a:pt x="246" y="95"/>
                  </a:lnTo>
                  <a:lnTo>
                    <a:pt x="271" y="110"/>
                  </a:lnTo>
                  <a:lnTo>
                    <a:pt x="263" y="110"/>
                  </a:lnTo>
                  <a:lnTo>
                    <a:pt x="235" y="110"/>
                  </a:lnTo>
                  <a:lnTo>
                    <a:pt x="228" y="85"/>
                  </a:lnTo>
                  <a:lnTo>
                    <a:pt x="228" y="110"/>
                  </a:lnTo>
                  <a:lnTo>
                    <a:pt x="210" y="110"/>
                  </a:lnTo>
                  <a:lnTo>
                    <a:pt x="217" y="120"/>
                  </a:lnTo>
                  <a:lnTo>
                    <a:pt x="210" y="135"/>
                  </a:lnTo>
                  <a:lnTo>
                    <a:pt x="184" y="110"/>
                  </a:lnTo>
                  <a:lnTo>
                    <a:pt x="191" y="110"/>
                  </a:lnTo>
                  <a:lnTo>
                    <a:pt x="173" y="135"/>
                  </a:lnTo>
                  <a:lnTo>
                    <a:pt x="166" y="161"/>
                  </a:lnTo>
                  <a:lnTo>
                    <a:pt x="155" y="135"/>
                  </a:lnTo>
                  <a:lnTo>
                    <a:pt x="155" y="161"/>
                  </a:lnTo>
                  <a:lnTo>
                    <a:pt x="141" y="161"/>
                  </a:lnTo>
                  <a:lnTo>
                    <a:pt x="155" y="180"/>
                  </a:lnTo>
                  <a:lnTo>
                    <a:pt x="155" y="161"/>
                  </a:lnTo>
                  <a:lnTo>
                    <a:pt x="173" y="161"/>
                  </a:lnTo>
                  <a:lnTo>
                    <a:pt x="191" y="135"/>
                  </a:lnTo>
                  <a:lnTo>
                    <a:pt x="210" y="135"/>
                  </a:lnTo>
                  <a:lnTo>
                    <a:pt x="228" y="135"/>
                  </a:lnTo>
                  <a:lnTo>
                    <a:pt x="210" y="144"/>
                  </a:lnTo>
                  <a:lnTo>
                    <a:pt x="228" y="144"/>
                  </a:lnTo>
                  <a:lnTo>
                    <a:pt x="217" y="170"/>
                  </a:lnTo>
                  <a:lnTo>
                    <a:pt x="235" y="144"/>
                  </a:lnTo>
                  <a:lnTo>
                    <a:pt x="246" y="161"/>
                  </a:lnTo>
                  <a:lnTo>
                    <a:pt x="235" y="135"/>
                  </a:lnTo>
                  <a:lnTo>
                    <a:pt x="263" y="144"/>
                  </a:lnTo>
                  <a:lnTo>
                    <a:pt x="246" y="180"/>
                  </a:lnTo>
                  <a:lnTo>
                    <a:pt x="235" y="170"/>
                  </a:lnTo>
                  <a:lnTo>
                    <a:pt x="235" y="195"/>
                  </a:lnTo>
                  <a:lnTo>
                    <a:pt x="228" y="180"/>
                  </a:lnTo>
                  <a:lnTo>
                    <a:pt x="210" y="195"/>
                  </a:lnTo>
                  <a:lnTo>
                    <a:pt x="203" y="180"/>
                  </a:lnTo>
                  <a:lnTo>
                    <a:pt x="191" y="205"/>
                  </a:lnTo>
                  <a:lnTo>
                    <a:pt x="210" y="205"/>
                  </a:lnTo>
                  <a:lnTo>
                    <a:pt x="228" y="195"/>
                  </a:lnTo>
                  <a:lnTo>
                    <a:pt x="217" y="205"/>
                  </a:lnTo>
                  <a:lnTo>
                    <a:pt x="203" y="229"/>
                  </a:lnTo>
                  <a:lnTo>
                    <a:pt x="191" y="220"/>
                  </a:lnTo>
                  <a:lnTo>
                    <a:pt x="191" y="229"/>
                  </a:lnTo>
                  <a:lnTo>
                    <a:pt x="184" y="229"/>
                  </a:lnTo>
                  <a:lnTo>
                    <a:pt x="184" y="245"/>
                  </a:lnTo>
                  <a:lnTo>
                    <a:pt x="173" y="256"/>
                  </a:lnTo>
                  <a:lnTo>
                    <a:pt x="166" y="229"/>
                  </a:lnTo>
                  <a:lnTo>
                    <a:pt x="155" y="229"/>
                  </a:lnTo>
                  <a:lnTo>
                    <a:pt x="155" y="256"/>
                  </a:lnTo>
                  <a:lnTo>
                    <a:pt x="148" y="229"/>
                  </a:lnTo>
                  <a:lnTo>
                    <a:pt x="141" y="256"/>
                  </a:lnTo>
                  <a:lnTo>
                    <a:pt x="155" y="256"/>
                  </a:lnTo>
                  <a:lnTo>
                    <a:pt x="155" y="265"/>
                  </a:lnTo>
                  <a:lnTo>
                    <a:pt x="141" y="280"/>
                  </a:lnTo>
                  <a:lnTo>
                    <a:pt x="130" y="256"/>
                  </a:lnTo>
                  <a:lnTo>
                    <a:pt x="123" y="265"/>
                  </a:lnTo>
                  <a:lnTo>
                    <a:pt x="112" y="256"/>
                  </a:lnTo>
                  <a:lnTo>
                    <a:pt x="130" y="280"/>
                  </a:lnTo>
                  <a:lnTo>
                    <a:pt x="104" y="305"/>
                  </a:lnTo>
                  <a:lnTo>
                    <a:pt x="68" y="256"/>
                  </a:lnTo>
                  <a:lnTo>
                    <a:pt x="68" y="265"/>
                  </a:lnTo>
                  <a:lnTo>
                    <a:pt x="36" y="256"/>
                  </a:lnTo>
                  <a:lnTo>
                    <a:pt x="44" y="229"/>
                  </a:lnTo>
                  <a:lnTo>
                    <a:pt x="25" y="229"/>
                  </a:lnTo>
                  <a:lnTo>
                    <a:pt x="18" y="229"/>
                  </a:lnTo>
                  <a:lnTo>
                    <a:pt x="36" y="205"/>
                  </a:lnTo>
                  <a:lnTo>
                    <a:pt x="36" y="180"/>
                  </a:lnTo>
                  <a:lnTo>
                    <a:pt x="0" y="144"/>
                  </a:lnTo>
                  <a:lnTo>
                    <a:pt x="25" y="85"/>
                  </a:lnTo>
                  <a:lnTo>
                    <a:pt x="50" y="60"/>
                  </a:lnTo>
                  <a:lnTo>
                    <a:pt x="86" y="95"/>
                  </a:lnTo>
                  <a:lnTo>
                    <a:pt x="210" y="85"/>
                  </a:lnTo>
                  <a:lnTo>
                    <a:pt x="217" y="60"/>
                  </a:lnTo>
                  <a:lnTo>
                    <a:pt x="217" y="3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5" name="Freeform 83">
              <a:extLst>
                <a:ext uri="{FF2B5EF4-FFF2-40B4-BE49-F238E27FC236}">
                  <a16:creationId xmlns:a16="http://schemas.microsoft.com/office/drawing/2014/main" id="{00B27F8B-C524-4429-A22E-73B3AA37D5E1}"/>
                </a:ext>
              </a:extLst>
            </p:cNvPr>
            <p:cNvSpPr>
              <a:spLocks/>
            </p:cNvSpPr>
            <p:nvPr/>
          </p:nvSpPr>
          <p:spPr bwMode="auto">
            <a:xfrm>
              <a:off x="4973" y="975"/>
              <a:ext cx="252" cy="316"/>
            </a:xfrm>
            <a:custGeom>
              <a:avLst/>
              <a:gdLst>
                <a:gd name="T0" fmla="*/ 208 w 252"/>
                <a:gd name="T1" fmla="*/ 215 h 316"/>
                <a:gd name="T2" fmla="*/ 215 w 252"/>
                <a:gd name="T3" fmla="*/ 241 h 316"/>
                <a:gd name="T4" fmla="*/ 189 w 252"/>
                <a:gd name="T5" fmla="*/ 241 h 316"/>
                <a:gd name="T6" fmla="*/ 208 w 252"/>
                <a:gd name="T7" fmla="*/ 241 h 316"/>
                <a:gd name="T8" fmla="*/ 232 w 252"/>
                <a:gd name="T9" fmla="*/ 264 h 316"/>
                <a:gd name="T10" fmla="*/ 243 w 252"/>
                <a:gd name="T11" fmla="*/ 264 h 316"/>
                <a:gd name="T12" fmla="*/ 251 w 252"/>
                <a:gd name="T13" fmla="*/ 290 h 316"/>
                <a:gd name="T14" fmla="*/ 226 w 252"/>
                <a:gd name="T15" fmla="*/ 315 h 316"/>
                <a:gd name="T16" fmla="*/ 201 w 252"/>
                <a:gd name="T17" fmla="*/ 290 h 316"/>
                <a:gd name="T18" fmla="*/ 215 w 252"/>
                <a:gd name="T19" fmla="*/ 315 h 316"/>
                <a:gd name="T20" fmla="*/ 172 w 252"/>
                <a:gd name="T21" fmla="*/ 315 h 316"/>
                <a:gd name="T22" fmla="*/ 147 w 252"/>
                <a:gd name="T23" fmla="*/ 275 h 316"/>
                <a:gd name="T24" fmla="*/ 129 w 252"/>
                <a:gd name="T25" fmla="*/ 255 h 316"/>
                <a:gd name="T26" fmla="*/ 104 w 252"/>
                <a:gd name="T27" fmla="*/ 230 h 316"/>
                <a:gd name="T28" fmla="*/ 68 w 252"/>
                <a:gd name="T29" fmla="*/ 215 h 316"/>
                <a:gd name="T30" fmla="*/ 25 w 252"/>
                <a:gd name="T31" fmla="*/ 121 h 316"/>
                <a:gd name="T32" fmla="*/ 0 w 252"/>
                <a:gd name="T33" fmla="*/ 47 h 316"/>
                <a:gd name="T34" fmla="*/ 0 w 252"/>
                <a:gd name="T35" fmla="*/ 0 h 316"/>
                <a:gd name="T36" fmla="*/ 43 w 252"/>
                <a:gd name="T37" fmla="*/ 47 h 316"/>
                <a:gd name="T38" fmla="*/ 78 w 252"/>
                <a:gd name="T39" fmla="*/ 60 h 316"/>
                <a:gd name="T40" fmla="*/ 78 w 252"/>
                <a:gd name="T41" fmla="*/ 71 h 316"/>
                <a:gd name="T42" fmla="*/ 93 w 252"/>
                <a:gd name="T43" fmla="*/ 71 h 316"/>
                <a:gd name="T44" fmla="*/ 122 w 252"/>
                <a:gd name="T45" fmla="*/ 105 h 316"/>
                <a:gd name="T46" fmla="*/ 139 w 252"/>
                <a:gd name="T47" fmla="*/ 105 h 316"/>
                <a:gd name="T48" fmla="*/ 139 w 252"/>
                <a:gd name="T49" fmla="*/ 121 h 316"/>
                <a:gd name="T50" fmla="*/ 147 w 252"/>
                <a:gd name="T51" fmla="*/ 121 h 316"/>
                <a:gd name="T52" fmla="*/ 165 w 252"/>
                <a:gd name="T53" fmla="*/ 156 h 316"/>
                <a:gd name="T54" fmla="*/ 182 w 252"/>
                <a:gd name="T55" fmla="*/ 156 h 316"/>
                <a:gd name="T56" fmla="*/ 165 w 252"/>
                <a:gd name="T57" fmla="*/ 181 h 316"/>
                <a:gd name="T58" fmla="*/ 208 w 252"/>
                <a:gd name="T59" fmla="*/ 215 h 3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2"/>
                <a:gd name="T91" fmla="*/ 0 h 316"/>
                <a:gd name="T92" fmla="*/ 252 w 252"/>
                <a:gd name="T93" fmla="*/ 316 h 3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2" h="316">
                  <a:moveTo>
                    <a:pt x="208" y="215"/>
                  </a:moveTo>
                  <a:lnTo>
                    <a:pt x="215" y="241"/>
                  </a:lnTo>
                  <a:lnTo>
                    <a:pt x="189" y="241"/>
                  </a:lnTo>
                  <a:lnTo>
                    <a:pt x="208" y="241"/>
                  </a:lnTo>
                  <a:lnTo>
                    <a:pt x="232" y="264"/>
                  </a:lnTo>
                  <a:lnTo>
                    <a:pt x="243" y="264"/>
                  </a:lnTo>
                  <a:lnTo>
                    <a:pt x="251" y="290"/>
                  </a:lnTo>
                  <a:lnTo>
                    <a:pt x="226" y="315"/>
                  </a:lnTo>
                  <a:lnTo>
                    <a:pt x="201" y="290"/>
                  </a:lnTo>
                  <a:lnTo>
                    <a:pt x="215" y="315"/>
                  </a:lnTo>
                  <a:lnTo>
                    <a:pt x="172" y="315"/>
                  </a:lnTo>
                  <a:lnTo>
                    <a:pt x="147" y="275"/>
                  </a:lnTo>
                  <a:lnTo>
                    <a:pt x="129" y="255"/>
                  </a:lnTo>
                  <a:lnTo>
                    <a:pt x="104" y="230"/>
                  </a:lnTo>
                  <a:lnTo>
                    <a:pt x="68" y="215"/>
                  </a:lnTo>
                  <a:lnTo>
                    <a:pt x="25" y="121"/>
                  </a:lnTo>
                  <a:lnTo>
                    <a:pt x="0" y="47"/>
                  </a:lnTo>
                  <a:lnTo>
                    <a:pt x="0" y="0"/>
                  </a:lnTo>
                  <a:lnTo>
                    <a:pt x="43" y="47"/>
                  </a:lnTo>
                  <a:lnTo>
                    <a:pt x="78" y="60"/>
                  </a:lnTo>
                  <a:lnTo>
                    <a:pt x="78" y="71"/>
                  </a:lnTo>
                  <a:lnTo>
                    <a:pt x="93" y="71"/>
                  </a:lnTo>
                  <a:lnTo>
                    <a:pt x="122" y="105"/>
                  </a:lnTo>
                  <a:lnTo>
                    <a:pt x="139" y="105"/>
                  </a:lnTo>
                  <a:lnTo>
                    <a:pt x="139" y="121"/>
                  </a:lnTo>
                  <a:lnTo>
                    <a:pt x="147" y="121"/>
                  </a:lnTo>
                  <a:lnTo>
                    <a:pt x="165" y="156"/>
                  </a:lnTo>
                  <a:lnTo>
                    <a:pt x="182" y="156"/>
                  </a:lnTo>
                  <a:lnTo>
                    <a:pt x="165" y="181"/>
                  </a:lnTo>
                  <a:lnTo>
                    <a:pt x="208" y="21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6" name="Freeform 84">
              <a:extLst>
                <a:ext uri="{FF2B5EF4-FFF2-40B4-BE49-F238E27FC236}">
                  <a16:creationId xmlns:a16="http://schemas.microsoft.com/office/drawing/2014/main" id="{DBD01E4C-099E-4124-8725-475278077D11}"/>
                </a:ext>
              </a:extLst>
            </p:cNvPr>
            <p:cNvSpPr>
              <a:spLocks/>
            </p:cNvSpPr>
            <p:nvPr/>
          </p:nvSpPr>
          <p:spPr bwMode="auto">
            <a:xfrm>
              <a:off x="3928" y="2407"/>
              <a:ext cx="440" cy="349"/>
            </a:xfrm>
            <a:custGeom>
              <a:avLst/>
              <a:gdLst>
                <a:gd name="T0" fmla="*/ 410 w 440"/>
                <a:gd name="T1" fmla="*/ 253 h 349"/>
                <a:gd name="T2" fmla="*/ 404 w 440"/>
                <a:gd name="T3" fmla="*/ 253 h 349"/>
                <a:gd name="T4" fmla="*/ 367 w 440"/>
                <a:gd name="T5" fmla="*/ 289 h 349"/>
                <a:gd name="T6" fmla="*/ 349 w 440"/>
                <a:gd name="T7" fmla="*/ 304 h 349"/>
                <a:gd name="T8" fmla="*/ 360 w 440"/>
                <a:gd name="T9" fmla="*/ 289 h 349"/>
                <a:gd name="T10" fmla="*/ 349 w 440"/>
                <a:gd name="T11" fmla="*/ 289 h 349"/>
                <a:gd name="T12" fmla="*/ 349 w 440"/>
                <a:gd name="T13" fmla="*/ 304 h 349"/>
                <a:gd name="T14" fmla="*/ 317 w 440"/>
                <a:gd name="T15" fmla="*/ 348 h 349"/>
                <a:gd name="T16" fmla="*/ 263 w 440"/>
                <a:gd name="T17" fmla="*/ 279 h 349"/>
                <a:gd name="T18" fmla="*/ 227 w 440"/>
                <a:gd name="T19" fmla="*/ 304 h 349"/>
                <a:gd name="T20" fmla="*/ 220 w 440"/>
                <a:gd name="T21" fmla="*/ 289 h 349"/>
                <a:gd name="T22" fmla="*/ 213 w 440"/>
                <a:gd name="T23" fmla="*/ 289 h 349"/>
                <a:gd name="T24" fmla="*/ 202 w 440"/>
                <a:gd name="T25" fmla="*/ 304 h 349"/>
                <a:gd name="T26" fmla="*/ 184 w 440"/>
                <a:gd name="T27" fmla="*/ 279 h 349"/>
                <a:gd name="T28" fmla="*/ 176 w 440"/>
                <a:gd name="T29" fmla="*/ 289 h 349"/>
                <a:gd name="T30" fmla="*/ 169 w 440"/>
                <a:gd name="T31" fmla="*/ 323 h 349"/>
                <a:gd name="T32" fmla="*/ 141 w 440"/>
                <a:gd name="T33" fmla="*/ 323 h 349"/>
                <a:gd name="T34" fmla="*/ 123 w 440"/>
                <a:gd name="T35" fmla="*/ 323 h 349"/>
                <a:gd name="T36" fmla="*/ 91 w 440"/>
                <a:gd name="T37" fmla="*/ 289 h 349"/>
                <a:gd name="T38" fmla="*/ 73 w 440"/>
                <a:gd name="T39" fmla="*/ 304 h 349"/>
                <a:gd name="T40" fmla="*/ 47 w 440"/>
                <a:gd name="T41" fmla="*/ 304 h 349"/>
                <a:gd name="T42" fmla="*/ 19 w 440"/>
                <a:gd name="T43" fmla="*/ 279 h 349"/>
                <a:gd name="T44" fmla="*/ 54 w 440"/>
                <a:gd name="T45" fmla="*/ 219 h 349"/>
                <a:gd name="T46" fmla="*/ 19 w 440"/>
                <a:gd name="T47" fmla="*/ 179 h 349"/>
                <a:gd name="T48" fmla="*/ 0 w 440"/>
                <a:gd name="T49" fmla="*/ 159 h 349"/>
                <a:gd name="T50" fmla="*/ 19 w 440"/>
                <a:gd name="T51" fmla="*/ 144 h 349"/>
                <a:gd name="T52" fmla="*/ 97 w 440"/>
                <a:gd name="T53" fmla="*/ 10 h 349"/>
                <a:gd name="T54" fmla="*/ 158 w 440"/>
                <a:gd name="T55" fmla="*/ 0 h 349"/>
                <a:gd name="T56" fmla="*/ 176 w 440"/>
                <a:gd name="T57" fmla="*/ 10 h 349"/>
                <a:gd name="T58" fmla="*/ 349 w 440"/>
                <a:gd name="T59" fmla="*/ 10 h 349"/>
                <a:gd name="T60" fmla="*/ 410 w 440"/>
                <a:gd name="T61" fmla="*/ 204 h 349"/>
                <a:gd name="T62" fmla="*/ 439 w 440"/>
                <a:gd name="T63" fmla="*/ 229 h 349"/>
                <a:gd name="T64" fmla="*/ 410 w 440"/>
                <a:gd name="T65" fmla="*/ 253 h 3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0"/>
                <a:gd name="T100" fmla="*/ 0 h 349"/>
                <a:gd name="T101" fmla="*/ 440 w 440"/>
                <a:gd name="T102" fmla="*/ 349 h 3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0" h="349">
                  <a:moveTo>
                    <a:pt x="410" y="253"/>
                  </a:moveTo>
                  <a:lnTo>
                    <a:pt x="404" y="253"/>
                  </a:lnTo>
                  <a:lnTo>
                    <a:pt x="367" y="289"/>
                  </a:lnTo>
                  <a:lnTo>
                    <a:pt x="349" y="304"/>
                  </a:lnTo>
                  <a:lnTo>
                    <a:pt x="360" y="289"/>
                  </a:lnTo>
                  <a:lnTo>
                    <a:pt x="349" y="289"/>
                  </a:lnTo>
                  <a:lnTo>
                    <a:pt x="349" y="304"/>
                  </a:lnTo>
                  <a:lnTo>
                    <a:pt x="317" y="348"/>
                  </a:lnTo>
                  <a:lnTo>
                    <a:pt x="263" y="279"/>
                  </a:lnTo>
                  <a:lnTo>
                    <a:pt x="227" y="304"/>
                  </a:lnTo>
                  <a:lnTo>
                    <a:pt x="220" y="289"/>
                  </a:lnTo>
                  <a:lnTo>
                    <a:pt x="213" y="289"/>
                  </a:lnTo>
                  <a:lnTo>
                    <a:pt x="202" y="304"/>
                  </a:lnTo>
                  <a:lnTo>
                    <a:pt x="184" y="279"/>
                  </a:lnTo>
                  <a:lnTo>
                    <a:pt x="176" y="289"/>
                  </a:lnTo>
                  <a:lnTo>
                    <a:pt x="169" y="323"/>
                  </a:lnTo>
                  <a:lnTo>
                    <a:pt x="141" y="323"/>
                  </a:lnTo>
                  <a:lnTo>
                    <a:pt x="123" y="323"/>
                  </a:lnTo>
                  <a:lnTo>
                    <a:pt x="91" y="289"/>
                  </a:lnTo>
                  <a:lnTo>
                    <a:pt x="73" y="304"/>
                  </a:lnTo>
                  <a:lnTo>
                    <a:pt x="47" y="304"/>
                  </a:lnTo>
                  <a:lnTo>
                    <a:pt x="19" y="279"/>
                  </a:lnTo>
                  <a:lnTo>
                    <a:pt x="54" y="219"/>
                  </a:lnTo>
                  <a:lnTo>
                    <a:pt x="19" y="179"/>
                  </a:lnTo>
                  <a:lnTo>
                    <a:pt x="0" y="159"/>
                  </a:lnTo>
                  <a:lnTo>
                    <a:pt x="19" y="144"/>
                  </a:lnTo>
                  <a:lnTo>
                    <a:pt x="97" y="10"/>
                  </a:lnTo>
                  <a:lnTo>
                    <a:pt x="158" y="0"/>
                  </a:lnTo>
                  <a:lnTo>
                    <a:pt x="176" y="10"/>
                  </a:lnTo>
                  <a:lnTo>
                    <a:pt x="349" y="10"/>
                  </a:lnTo>
                  <a:lnTo>
                    <a:pt x="410" y="204"/>
                  </a:lnTo>
                  <a:lnTo>
                    <a:pt x="439" y="229"/>
                  </a:lnTo>
                  <a:lnTo>
                    <a:pt x="410" y="25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7" name="Freeform 85">
              <a:extLst>
                <a:ext uri="{FF2B5EF4-FFF2-40B4-BE49-F238E27FC236}">
                  <a16:creationId xmlns:a16="http://schemas.microsoft.com/office/drawing/2014/main" id="{6F142E61-A8C5-4D43-A0EE-F0A9CF170B54}"/>
                </a:ext>
              </a:extLst>
            </p:cNvPr>
            <p:cNvSpPr>
              <a:spLocks/>
            </p:cNvSpPr>
            <p:nvPr/>
          </p:nvSpPr>
          <p:spPr bwMode="auto">
            <a:xfrm>
              <a:off x="4913" y="1090"/>
              <a:ext cx="239" cy="241"/>
            </a:xfrm>
            <a:custGeom>
              <a:avLst/>
              <a:gdLst>
                <a:gd name="T0" fmla="*/ 185 w 239"/>
                <a:gd name="T1" fmla="*/ 144 h 241"/>
                <a:gd name="T2" fmla="*/ 166 w 239"/>
                <a:gd name="T3" fmla="*/ 155 h 241"/>
                <a:gd name="T4" fmla="*/ 185 w 239"/>
                <a:gd name="T5" fmla="*/ 155 h 241"/>
                <a:gd name="T6" fmla="*/ 238 w 239"/>
                <a:gd name="T7" fmla="*/ 221 h 241"/>
                <a:gd name="T8" fmla="*/ 220 w 239"/>
                <a:gd name="T9" fmla="*/ 221 h 241"/>
                <a:gd name="T10" fmla="*/ 185 w 239"/>
                <a:gd name="T11" fmla="*/ 221 h 241"/>
                <a:gd name="T12" fmla="*/ 185 w 239"/>
                <a:gd name="T13" fmla="*/ 195 h 241"/>
                <a:gd name="T14" fmla="*/ 177 w 239"/>
                <a:gd name="T15" fmla="*/ 204 h 241"/>
                <a:gd name="T16" fmla="*/ 148 w 239"/>
                <a:gd name="T17" fmla="*/ 180 h 241"/>
                <a:gd name="T18" fmla="*/ 122 w 239"/>
                <a:gd name="T19" fmla="*/ 195 h 241"/>
                <a:gd name="T20" fmla="*/ 116 w 239"/>
                <a:gd name="T21" fmla="*/ 144 h 241"/>
                <a:gd name="T22" fmla="*/ 116 w 239"/>
                <a:gd name="T23" fmla="*/ 170 h 241"/>
                <a:gd name="T24" fmla="*/ 80 w 239"/>
                <a:gd name="T25" fmla="*/ 134 h 241"/>
                <a:gd name="T26" fmla="*/ 72 w 239"/>
                <a:gd name="T27" fmla="*/ 144 h 241"/>
                <a:gd name="T28" fmla="*/ 122 w 239"/>
                <a:gd name="T29" fmla="*/ 195 h 241"/>
                <a:gd name="T30" fmla="*/ 141 w 239"/>
                <a:gd name="T31" fmla="*/ 195 h 241"/>
                <a:gd name="T32" fmla="*/ 166 w 239"/>
                <a:gd name="T33" fmla="*/ 221 h 241"/>
                <a:gd name="T34" fmla="*/ 148 w 239"/>
                <a:gd name="T35" fmla="*/ 230 h 241"/>
                <a:gd name="T36" fmla="*/ 98 w 239"/>
                <a:gd name="T37" fmla="*/ 240 h 241"/>
                <a:gd name="T38" fmla="*/ 61 w 239"/>
                <a:gd name="T39" fmla="*/ 221 h 241"/>
                <a:gd name="T40" fmla="*/ 43 w 239"/>
                <a:gd name="T41" fmla="*/ 230 h 241"/>
                <a:gd name="T42" fmla="*/ 11 w 239"/>
                <a:gd name="T43" fmla="*/ 221 h 241"/>
                <a:gd name="T44" fmla="*/ 0 w 239"/>
                <a:gd name="T45" fmla="*/ 95 h 241"/>
                <a:gd name="T46" fmla="*/ 11 w 239"/>
                <a:gd name="T47" fmla="*/ 25 h 241"/>
                <a:gd name="T48" fmla="*/ 18 w 239"/>
                <a:gd name="T49" fmla="*/ 10 h 241"/>
                <a:gd name="T50" fmla="*/ 80 w 239"/>
                <a:gd name="T51" fmla="*/ 0 h 241"/>
                <a:gd name="T52" fmla="*/ 122 w 239"/>
                <a:gd name="T53" fmla="*/ 95 h 241"/>
                <a:gd name="T54" fmla="*/ 159 w 239"/>
                <a:gd name="T55" fmla="*/ 110 h 241"/>
                <a:gd name="T56" fmla="*/ 185 w 239"/>
                <a:gd name="T57" fmla="*/ 134 h 241"/>
                <a:gd name="T58" fmla="*/ 185 w 239"/>
                <a:gd name="T59" fmla="*/ 144 h 2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9"/>
                <a:gd name="T91" fmla="*/ 0 h 241"/>
                <a:gd name="T92" fmla="*/ 239 w 239"/>
                <a:gd name="T93" fmla="*/ 241 h 2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9" h="241">
                  <a:moveTo>
                    <a:pt x="185" y="144"/>
                  </a:moveTo>
                  <a:lnTo>
                    <a:pt x="166" y="155"/>
                  </a:lnTo>
                  <a:lnTo>
                    <a:pt x="185" y="155"/>
                  </a:lnTo>
                  <a:lnTo>
                    <a:pt x="238" y="221"/>
                  </a:lnTo>
                  <a:lnTo>
                    <a:pt x="220" y="221"/>
                  </a:lnTo>
                  <a:lnTo>
                    <a:pt x="185" y="221"/>
                  </a:lnTo>
                  <a:lnTo>
                    <a:pt x="185" y="195"/>
                  </a:lnTo>
                  <a:lnTo>
                    <a:pt x="177" y="204"/>
                  </a:lnTo>
                  <a:lnTo>
                    <a:pt x="148" y="180"/>
                  </a:lnTo>
                  <a:lnTo>
                    <a:pt x="122" y="195"/>
                  </a:lnTo>
                  <a:lnTo>
                    <a:pt x="116" y="144"/>
                  </a:lnTo>
                  <a:lnTo>
                    <a:pt x="116" y="170"/>
                  </a:lnTo>
                  <a:lnTo>
                    <a:pt x="80" y="134"/>
                  </a:lnTo>
                  <a:lnTo>
                    <a:pt x="72" y="144"/>
                  </a:lnTo>
                  <a:lnTo>
                    <a:pt x="122" y="195"/>
                  </a:lnTo>
                  <a:lnTo>
                    <a:pt x="141" y="195"/>
                  </a:lnTo>
                  <a:lnTo>
                    <a:pt x="166" y="221"/>
                  </a:lnTo>
                  <a:lnTo>
                    <a:pt x="148" y="230"/>
                  </a:lnTo>
                  <a:lnTo>
                    <a:pt x="98" y="240"/>
                  </a:lnTo>
                  <a:lnTo>
                    <a:pt x="61" y="221"/>
                  </a:lnTo>
                  <a:lnTo>
                    <a:pt x="43" y="230"/>
                  </a:lnTo>
                  <a:lnTo>
                    <a:pt x="11" y="221"/>
                  </a:lnTo>
                  <a:lnTo>
                    <a:pt x="0" y="95"/>
                  </a:lnTo>
                  <a:lnTo>
                    <a:pt x="11" y="25"/>
                  </a:lnTo>
                  <a:lnTo>
                    <a:pt x="18" y="10"/>
                  </a:lnTo>
                  <a:lnTo>
                    <a:pt x="80" y="0"/>
                  </a:lnTo>
                  <a:lnTo>
                    <a:pt x="122" y="95"/>
                  </a:lnTo>
                  <a:lnTo>
                    <a:pt x="159" y="110"/>
                  </a:lnTo>
                  <a:lnTo>
                    <a:pt x="185" y="134"/>
                  </a:lnTo>
                  <a:lnTo>
                    <a:pt x="185"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8" name="Freeform 86">
              <a:extLst>
                <a:ext uri="{FF2B5EF4-FFF2-40B4-BE49-F238E27FC236}">
                  <a16:creationId xmlns:a16="http://schemas.microsoft.com/office/drawing/2014/main" id="{D1191BB7-DC82-48ED-8625-DA18E278586C}"/>
                </a:ext>
              </a:extLst>
            </p:cNvPr>
            <p:cNvSpPr>
              <a:spLocks/>
            </p:cNvSpPr>
            <p:nvPr/>
          </p:nvSpPr>
          <p:spPr bwMode="auto">
            <a:xfrm>
              <a:off x="3426" y="947"/>
              <a:ext cx="209" cy="253"/>
            </a:xfrm>
            <a:custGeom>
              <a:avLst/>
              <a:gdLst>
                <a:gd name="T0" fmla="*/ 208 w 209"/>
                <a:gd name="T1" fmla="*/ 0 h 253"/>
                <a:gd name="T2" fmla="*/ 201 w 209"/>
                <a:gd name="T3" fmla="*/ 252 h 253"/>
                <a:gd name="T4" fmla="*/ 111 w 209"/>
                <a:gd name="T5" fmla="*/ 252 h 253"/>
                <a:gd name="T6" fmla="*/ 0 w 209"/>
                <a:gd name="T7" fmla="*/ 237 h 253"/>
                <a:gd name="T8" fmla="*/ 7 w 209"/>
                <a:gd name="T9" fmla="*/ 0 h 253"/>
                <a:gd name="T10" fmla="*/ 208 w 209"/>
                <a:gd name="T11" fmla="*/ 0 h 253"/>
                <a:gd name="T12" fmla="*/ 0 60000 65536"/>
                <a:gd name="T13" fmla="*/ 0 60000 65536"/>
                <a:gd name="T14" fmla="*/ 0 60000 65536"/>
                <a:gd name="T15" fmla="*/ 0 60000 65536"/>
                <a:gd name="T16" fmla="*/ 0 60000 65536"/>
                <a:gd name="T17" fmla="*/ 0 60000 65536"/>
                <a:gd name="T18" fmla="*/ 0 w 209"/>
                <a:gd name="T19" fmla="*/ 0 h 253"/>
                <a:gd name="T20" fmla="*/ 209 w 209"/>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209" h="253">
                  <a:moveTo>
                    <a:pt x="208" y="0"/>
                  </a:moveTo>
                  <a:lnTo>
                    <a:pt x="201" y="252"/>
                  </a:lnTo>
                  <a:lnTo>
                    <a:pt x="111" y="252"/>
                  </a:lnTo>
                  <a:lnTo>
                    <a:pt x="0" y="237"/>
                  </a:lnTo>
                  <a:lnTo>
                    <a:pt x="7" y="0"/>
                  </a:lnTo>
                  <a:lnTo>
                    <a:pt x="20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9" name="Freeform 87">
              <a:extLst>
                <a:ext uri="{FF2B5EF4-FFF2-40B4-BE49-F238E27FC236}">
                  <a16:creationId xmlns:a16="http://schemas.microsoft.com/office/drawing/2014/main" id="{8EEA757D-89CD-4914-B3D1-4FCFFA7CCA72}"/>
                </a:ext>
              </a:extLst>
            </p:cNvPr>
            <p:cNvSpPr>
              <a:spLocks/>
            </p:cNvSpPr>
            <p:nvPr/>
          </p:nvSpPr>
          <p:spPr bwMode="auto">
            <a:xfrm>
              <a:off x="4270" y="1525"/>
              <a:ext cx="358" cy="399"/>
            </a:xfrm>
            <a:custGeom>
              <a:avLst/>
              <a:gdLst>
                <a:gd name="T0" fmla="*/ 289 w 358"/>
                <a:gd name="T1" fmla="*/ 109 h 399"/>
                <a:gd name="T2" fmla="*/ 307 w 358"/>
                <a:gd name="T3" fmla="*/ 144 h 399"/>
                <a:gd name="T4" fmla="*/ 324 w 358"/>
                <a:gd name="T5" fmla="*/ 195 h 399"/>
                <a:gd name="T6" fmla="*/ 357 w 358"/>
                <a:gd name="T7" fmla="*/ 219 h 399"/>
                <a:gd name="T8" fmla="*/ 350 w 358"/>
                <a:gd name="T9" fmla="*/ 219 h 399"/>
                <a:gd name="T10" fmla="*/ 324 w 358"/>
                <a:gd name="T11" fmla="*/ 219 h 399"/>
                <a:gd name="T12" fmla="*/ 307 w 358"/>
                <a:gd name="T13" fmla="*/ 254 h 399"/>
                <a:gd name="T14" fmla="*/ 289 w 358"/>
                <a:gd name="T15" fmla="*/ 338 h 399"/>
                <a:gd name="T16" fmla="*/ 270 w 358"/>
                <a:gd name="T17" fmla="*/ 363 h 399"/>
                <a:gd name="T18" fmla="*/ 270 w 358"/>
                <a:gd name="T19" fmla="*/ 372 h 399"/>
                <a:gd name="T20" fmla="*/ 252 w 358"/>
                <a:gd name="T21" fmla="*/ 388 h 399"/>
                <a:gd name="T22" fmla="*/ 235 w 358"/>
                <a:gd name="T23" fmla="*/ 363 h 399"/>
                <a:gd name="T24" fmla="*/ 202 w 358"/>
                <a:gd name="T25" fmla="*/ 398 h 399"/>
                <a:gd name="T26" fmla="*/ 183 w 358"/>
                <a:gd name="T27" fmla="*/ 388 h 399"/>
                <a:gd name="T28" fmla="*/ 148 w 358"/>
                <a:gd name="T29" fmla="*/ 363 h 399"/>
                <a:gd name="T30" fmla="*/ 130 w 358"/>
                <a:gd name="T31" fmla="*/ 328 h 399"/>
                <a:gd name="T32" fmla="*/ 106 w 358"/>
                <a:gd name="T33" fmla="*/ 254 h 399"/>
                <a:gd name="T34" fmla="*/ 43 w 358"/>
                <a:gd name="T35" fmla="*/ 195 h 399"/>
                <a:gd name="T36" fmla="*/ 0 w 358"/>
                <a:gd name="T37" fmla="*/ 144 h 399"/>
                <a:gd name="T38" fmla="*/ 26 w 358"/>
                <a:gd name="T39" fmla="*/ 120 h 399"/>
                <a:gd name="T40" fmla="*/ 130 w 358"/>
                <a:gd name="T41" fmla="*/ 26 h 399"/>
                <a:gd name="T42" fmla="*/ 159 w 358"/>
                <a:gd name="T43" fmla="*/ 26 h 399"/>
                <a:gd name="T44" fmla="*/ 174 w 358"/>
                <a:gd name="T45" fmla="*/ 0 h 399"/>
                <a:gd name="T46" fmla="*/ 202 w 358"/>
                <a:gd name="T47" fmla="*/ 15 h 399"/>
                <a:gd name="T48" fmla="*/ 252 w 358"/>
                <a:gd name="T49" fmla="*/ 35 h 399"/>
                <a:gd name="T50" fmla="*/ 252 w 358"/>
                <a:gd name="T51" fmla="*/ 50 h 399"/>
                <a:gd name="T52" fmla="*/ 282 w 358"/>
                <a:gd name="T53" fmla="*/ 50 h 399"/>
                <a:gd name="T54" fmla="*/ 307 w 358"/>
                <a:gd name="T55" fmla="*/ 75 h 399"/>
                <a:gd name="T56" fmla="*/ 289 w 358"/>
                <a:gd name="T57" fmla="*/ 109 h 3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8"/>
                <a:gd name="T88" fmla="*/ 0 h 399"/>
                <a:gd name="T89" fmla="*/ 358 w 358"/>
                <a:gd name="T90" fmla="*/ 399 h 3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8" h="399">
                  <a:moveTo>
                    <a:pt x="289" y="109"/>
                  </a:moveTo>
                  <a:lnTo>
                    <a:pt x="307" y="144"/>
                  </a:lnTo>
                  <a:lnTo>
                    <a:pt x="324" y="195"/>
                  </a:lnTo>
                  <a:lnTo>
                    <a:pt x="357" y="219"/>
                  </a:lnTo>
                  <a:lnTo>
                    <a:pt x="350" y="219"/>
                  </a:lnTo>
                  <a:lnTo>
                    <a:pt x="324" y="219"/>
                  </a:lnTo>
                  <a:lnTo>
                    <a:pt x="307" y="254"/>
                  </a:lnTo>
                  <a:lnTo>
                    <a:pt x="289" y="338"/>
                  </a:lnTo>
                  <a:lnTo>
                    <a:pt x="270" y="363"/>
                  </a:lnTo>
                  <a:lnTo>
                    <a:pt x="270" y="372"/>
                  </a:lnTo>
                  <a:lnTo>
                    <a:pt x="252" y="388"/>
                  </a:lnTo>
                  <a:lnTo>
                    <a:pt x="235" y="363"/>
                  </a:lnTo>
                  <a:lnTo>
                    <a:pt x="202" y="398"/>
                  </a:lnTo>
                  <a:lnTo>
                    <a:pt x="183" y="388"/>
                  </a:lnTo>
                  <a:lnTo>
                    <a:pt x="148" y="363"/>
                  </a:lnTo>
                  <a:lnTo>
                    <a:pt x="130" y="328"/>
                  </a:lnTo>
                  <a:lnTo>
                    <a:pt x="106" y="254"/>
                  </a:lnTo>
                  <a:lnTo>
                    <a:pt x="43" y="195"/>
                  </a:lnTo>
                  <a:lnTo>
                    <a:pt x="0" y="144"/>
                  </a:lnTo>
                  <a:lnTo>
                    <a:pt x="26" y="120"/>
                  </a:lnTo>
                  <a:lnTo>
                    <a:pt x="130" y="26"/>
                  </a:lnTo>
                  <a:lnTo>
                    <a:pt x="159" y="26"/>
                  </a:lnTo>
                  <a:lnTo>
                    <a:pt x="174" y="0"/>
                  </a:lnTo>
                  <a:lnTo>
                    <a:pt x="202" y="15"/>
                  </a:lnTo>
                  <a:lnTo>
                    <a:pt x="252" y="35"/>
                  </a:lnTo>
                  <a:lnTo>
                    <a:pt x="252" y="50"/>
                  </a:lnTo>
                  <a:lnTo>
                    <a:pt x="282" y="50"/>
                  </a:lnTo>
                  <a:lnTo>
                    <a:pt x="307" y="75"/>
                  </a:lnTo>
                  <a:lnTo>
                    <a:pt x="289" y="10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0" name="Freeform 88">
              <a:extLst>
                <a:ext uri="{FF2B5EF4-FFF2-40B4-BE49-F238E27FC236}">
                  <a16:creationId xmlns:a16="http://schemas.microsoft.com/office/drawing/2014/main" id="{FB06FD85-E9AB-481E-8619-34851D1B31D8}"/>
                </a:ext>
              </a:extLst>
            </p:cNvPr>
            <p:cNvSpPr>
              <a:spLocks/>
            </p:cNvSpPr>
            <p:nvPr/>
          </p:nvSpPr>
          <p:spPr bwMode="auto">
            <a:xfrm>
              <a:off x="1559" y="1864"/>
              <a:ext cx="228" cy="179"/>
            </a:xfrm>
            <a:custGeom>
              <a:avLst/>
              <a:gdLst>
                <a:gd name="T0" fmla="*/ 54 w 228"/>
                <a:gd name="T1" fmla="*/ 168 h 179"/>
                <a:gd name="T2" fmla="*/ 18 w 228"/>
                <a:gd name="T3" fmla="*/ 178 h 179"/>
                <a:gd name="T4" fmla="*/ 0 w 228"/>
                <a:gd name="T5" fmla="*/ 168 h 179"/>
                <a:gd name="T6" fmla="*/ 11 w 228"/>
                <a:gd name="T7" fmla="*/ 94 h 179"/>
                <a:gd name="T8" fmla="*/ 54 w 228"/>
                <a:gd name="T9" fmla="*/ 11 h 179"/>
                <a:gd name="T10" fmla="*/ 116 w 228"/>
                <a:gd name="T11" fmla="*/ 0 h 179"/>
                <a:gd name="T12" fmla="*/ 141 w 228"/>
                <a:gd name="T13" fmla="*/ 11 h 179"/>
                <a:gd name="T14" fmla="*/ 227 w 228"/>
                <a:gd name="T15" fmla="*/ 120 h 179"/>
                <a:gd name="T16" fmla="*/ 227 w 228"/>
                <a:gd name="T17" fmla="*/ 178 h 179"/>
                <a:gd name="T18" fmla="*/ 54 w 228"/>
                <a:gd name="T19" fmla="*/ 168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179"/>
                <a:gd name="T32" fmla="*/ 228 w 228"/>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179">
                  <a:moveTo>
                    <a:pt x="54" y="168"/>
                  </a:moveTo>
                  <a:lnTo>
                    <a:pt x="18" y="178"/>
                  </a:lnTo>
                  <a:lnTo>
                    <a:pt x="0" y="168"/>
                  </a:lnTo>
                  <a:lnTo>
                    <a:pt x="11" y="94"/>
                  </a:lnTo>
                  <a:lnTo>
                    <a:pt x="54" y="11"/>
                  </a:lnTo>
                  <a:lnTo>
                    <a:pt x="116" y="0"/>
                  </a:lnTo>
                  <a:lnTo>
                    <a:pt x="141" y="11"/>
                  </a:lnTo>
                  <a:lnTo>
                    <a:pt x="227" y="120"/>
                  </a:lnTo>
                  <a:lnTo>
                    <a:pt x="227" y="178"/>
                  </a:lnTo>
                  <a:lnTo>
                    <a:pt x="54" y="168"/>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1" name="Freeform 89">
              <a:extLst>
                <a:ext uri="{FF2B5EF4-FFF2-40B4-BE49-F238E27FC236}">
                  <a16:creationId xmlns:a16="http://schemas.microsoft.com/office/drawing/2014/main" id="{09F2B723-CE5D-438C-BF24-ABD92214FE79}"/>
                </a:ext>
              </a:extLst>
            </p:cNvPr>
            <p:cNvSpPr>
              <a:spLocks/>
            </p:cNvSpPr>
            <p:nvPr/>
          </p:nvSpPr>
          <p:spPr bwMode="auto">
            <a:xfrm>
              <a:off x="2893" y="1454"/>
              <a:ext cx="307" cy="336"/>
            </a:xfrm>
            <a:custGeom>
              <a:avLst/>
              <a:gdLst>
                <a:gd name="T0" fmla="*/ 306 w 307"/>
                <a:gd name="T1" fmla="*/ 60 h 336"/>
                <a:gd name="T2" fmla="*/ 299 w 307"/>
                <a:gd name="T3" fmla="*/ 325 h 336"/>
                <a:gd name="T4" fmla="*/ 176 w 307"/>
                <a:gd name="T5" fmla="*/ 325 h 336"/>
                <a:gd name="T6" fmla="*/ 0 w 307"/>
                <a:gd name="T7" fmla="*/ 335 h 336"/>
                <a:gd name="T8" fmla="*/ 12 w 307"/>
                <a:gd name="T9" fmla="*/ 0 h 336"/>
                <a:gd name="T10" fmla="*/ 306 w 307"/>
                <a:gd name="T11" fmla="*/ 21 h 336"/>
                <a:gd name="T12" fmla="*/ 306 w 307"/>
                <a:gd name="T13" fmla="*/ 60 h 336"/>
                <a:gd name="T14" fmla="*/ 0 60000 65536"/>
                <a:gd name="T15" fmla="*/ 0 60000 65536"/>
                <a:gd name="T16" fmla="*/ 0 60000 65536"/>
                <a:gd name="T17" fmla="*/ 0 60000 65536"/>
                <a:gd name="T18" fmla="*/ 0 60000 65536"/>
                <a:gd name="T19" fmla="*/ 0 60000 65536"/>
                <a:gd name="T20" fmla="*/ 0 60000 65536"/>
                <a:gd name="T21" fmla="*/ 0 w 307"/>
                <a:gd name="T22" fmla="*/ 0 h 336"/>
                <a:gd name="T23" fmla="*/ 307 w 307"/>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 h="336">
                  <a:moveTo>
                    <a:pt x="306" y="60"/>
                  </a:moveTo>
                  <a:lnTo>
                    <a:pt x="299" y="325"/>
                  </a:lnTo>
                  <a:lnTo>
                    <a:pt x="176" y="325"/>
                  </a:lnTo>
                  <a:lnTo>
                    <a:pt x="0" y="335"/>
                  </a:lnTo>
                  <a:lnTo>
                    <a:pt x="12" y="0"/>
                  </a:lnTo>
                  <a:lnTo>
                    <a:pt x="306" y="21"/>
                  </a:lnTo>
                  <a:lnTo>
                    <a:pt x="306" y="6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2" name="Freeform 90">
              <a:extLst>
                <a:ext uri="{FF2B5EF4-FFF2-40B4-BE49-F238E27FC236}">
                  <a16:creationId xmlns:a16="http://schemas.microsoft.com/office/drawing/2014/main" id="{26773F3B-FB8D-4DCA-B276-1E2958CEBEB9}"/>
                </a:ext>
              </a:extLst>
            </p:cNvPr>
            <p:cNvSpPr>
              <a:spLocks/>
            </p:cNvSpPr>
            <p:nvPr/>
          </p:nvSpPr>
          <p:spPr bwMode="auto">
            <a:xfrm>
              <a:off x="2886" y="2042"/>
              <a:ext cx="365" cy="306"/>
            </a:xfrm>
            <a:custGeom>
              <a:avLst/>
              <a:gdLst>
                <a:gd name="T0" fmla="*/ 87 w 365"/>
                <a:gd name="T1" fmla="*/ 305 h 306"/>
                <a:gd name="T2" fmla="*/ 137 w 365"/>
                <a:gd name="T3" fmla="*/ 230 h 306"/>
                <a:gd name="T4" fmla="*/ 122 w 365"/>
                <a:gd name="T5" fmla="*/ 170 h 306"/>
                <a:gd name="T6" fmla="*/ 105 w 365"/>
                <a:gd name="T7" fmla="*/ 145 h 306"/>
                <a:gd name="T8" fmla="*/ 122 w 365"/>
                <a:gd name="T9" fmla="*/ 109 h 306"/>
                <a:gd name="T10" fmla="*/ 94 w 365"/>
                <a:gd name="T11" fmla="*/ 100 h 306"/>
                <a:gd name="T12" fmla="*/ 87 w 365"/>
                <a:gd name="T13" fmla="*/ 60 h 306"/>
                <a:gd name="T14" fmla="*/ 43 w 365"/>
                <a:gd name="T15" fmla="*/ 85 h 306"/>
                <a:gd name="T16" fmla="*/ 7 w 365"/>
                <a:gd name="T17" fmla="*/ 60 h 306"/>
                <a:gd name="T18" fmla="*/ 0 w 365"/>
                <a:gd name="T19" fmla="*/ 41 h 306"/>
                <a:gd name="T20" fmla="*/ 33 w 365"/>
                <a:gd name="T21" fmla="*/ 41 h 306"/>
                <a:gd name="T22" fmla="*/ 50 w 365"/>
                <a:gd name="T23" fmla="*/ 25 h 306"/>
                <a:gd name="T24" fmla="*/ 105 w 365"/>
                <a:gd name="T25" fmla="*/ 15 h 306"/>
                <a:gd name="T26" fmla="*/ 130 w 365"/>
                <a:gd name="T27" fmla="*/ 0 h 306"/>
                <a:gd name="T28" fmla="*/ 191 w 365"/>
                <a:gd name="T29" fmla="*/ 15 h 306"/>
                <a:gd name="T30" fmla="*/ 227 w 365"/>
                <a:gd name="T31" fmla="*/ 15 h 306"/>
                <a:gd name="T32" fmla="*/ 253 w 365"/>
                <a:gd name="T33" fmla="*/ 25 h 306"/>
                <a:gd name="T34" fmla="*/ 270 w 365"/>
                <a:gd name="T35" fmla="*/ 15 h 306"/>
                <a:gd name="T36" fmla="*/ 295 w 365"/>
                <a:gd name="T37" fmla="*/ 51 h 306"/>
                <a:gd name="T38" fmla="*/ 295 w 365"/>
                <a:gd name="T39" fmla="*/ 100 h 306"/>
                <a:gd name="T40" fmla="*/ 331 w 365"/>
                <a:gd name="T41" fmla="*/ 100 h 306"/>
                <a:gd name="T42" fmla="*/ 364 w 365"/>
                <a:gd name="T43" fmla="*/ 109 h 306"/>
                <a:gd name="T44" fmla="*/ 295 w 365"/>
                <a:gd name="T45" fmla="*/ 160 h 306"/>
                <a:gd name="T46" fmla="*/ 288 w 365"/>
                <a:gd name="T47" fmla="*/ 185 h 306"/>
                <a:gd name="T48" fmla="*/ 295 w 365"/>
                <a:gd name="T49" fmla="*/ 220 h 306"/>
                <a:gd name="T50" fmla="*/ 259 w 365"/>
                <a:gd name="T51" fmla="*/ 269 h 306"/>
                <a:gd name="T52" fmla="*/ 270 w 365"/>
                <a:gd name="T53" fmla="*/ 305 h 306"/>
                <a:gd name="T54" fmla="*/ 259 w 365"/>
                <a:gd name="T55" fmla="*/ 290 h 306"/>
                <a:gd name="T56" fmla="*/ 227 w 365"/>
                <a:gd name="T57" fmla="*/ 305 h 306"/>
                <a:gd name="T58" fmla="*/ 87 w 365"/>
                <a:gd name="T59" fmla="*/ 305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
                <a:gd name="T91" fmla="*/ 0 h 306"/>
                <a:gd name="T92" fmla="*/ 365 w 365"/>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 h="306">
                  <a:moveTo>
                    <a:pt x="87" y="305"/>
                  </a:moveTo>
                  <a:lnTo>
                    <a:pt x="137" y="230"/>
                  </a:lnTo>
                  <a:lnTo>
                    <a:pt x="122" y="170"/>
                  </a:lnTo>
                  <a:lnTo>
                    <a:pt x="105" y="145"/>
                  </a:lnTo>
                  <a:lnTo>
                    <a:pt x="122" y="109"/>
                  </a:lnTo>
                  <a:lnTo>
                    <a:pt x="94" y="100"/>
                  </a:lnTo>
                  <a:lnTo>
                    <a:pt x="87" y="60"/>
                  </a:lnTo>
                  <a:lnTo>
                    <a:pt x="43" y="85"/>
                  </a:lnTo>
                  <a:lnTo>
                    <a:pt x="7" y="60"/>
                  </a:lnTo>
                  <a:lnTo>
                    <a:pt x="0" y="41"/>
                  </a:lnTo>
                  <a:lnTo>
                    <a:pt x="33" y="41"/>
                  </a:lnTo>
                  <a:lnTo>
                    <a:pt x="50" y="25"/>
                  </a:lnTo>
                  <a:lnTo>
                    <a:pt x="105" y="15"/>
                  </a:lnTo>
                  <a:lnTo>
                    <a:pt x="130" y="0"/>
                  </a:lnTo>
                  <a:lnTo>
                    <a:pt x="191" y="15"/>
                  </a:lnTo>
                  <a:lnTo>
                    <a:pt x="227" y="15"/>
                  </a:lnTo>
                  <a:lnTo>
                    <a:pt x="253" y="25"/>
                  </a:lnTo>
                  <a:lnTo>
                    <a:pt x="270" y="15"/>
                  </a:lnTo>
                  <a:lnTo>
                    <a:pt x="295" y="51"/>
                  </a:lnTo>
                  <a:lnTo>
                    <a:pt x="295" y="100"/>
                  </a:lnTo>
                  <a:lnTo>
                    <a:pt x="331" y="100"/>
                  </a:lnTo>
                  <a:lnTo>
                    <a:pt x="364" y="109"/>
                  </a:lnTo>
                  <a:lnTo>
                    <a:pt x="295" y="160"/>
                  </a:lnTo>
                  <a:lnTo>
                    <a:pt x="288" y="185"/>
                  </a:lnTo>
                  <a:lnTo>
                    <a:pt x="295" y="220"/>
                  </a:lnTo>
                  <a:lnTo>
                    <a:pt x="259" y="269"/>
                  </a:lnTo>
                  <a:lnTo>
                    <a:pt x="270" y="305"/>
                  </a:lnTo>
                  <a:lnTo>
                    <a:pt x="259" y="290"/>
                  </a:lnTo>
                  <a:lnTo>
                    <a:pt x="227" y="305"/>
                  </a:lnTo>
                  <a:lnTo>
                    <a:pt x="87" y="30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3" name="Freeform 91">
              <a:extLst>
                <a:ext uri="{FF2B5EF4-FFF2-40B4-BE49-F238E27FC236}">
                  <a16:creationId xmlns:a16="http://schemas.microsoft.com/office/drawing/2014/main" id="{204C11FC-409F-46F4-A164-3F8DE0453CEF}"/>
                </a:ext>
              </a:extLst>
            </p:cNvPr>
            <p:cNvSpPr>
              <a:spLocks/>
            </p:cNvSpPr>
            <p:nvPr/>
          </p:nvSpPr>
          <p:spPr bwMode="auto">
            <a:xfrm>
              <a:off x="3241" y="2228"/>
              <a:ext cx="387" cy="528"/>
            </a:xfrm>
            <a:custGeom>
              <a:avLst/>
              <a:gdLst>
                <a:gd name="T0" fmla="*/ 0 w 385"/>
                <a:gd name="T1" fmla="*/ 264 h 528"/>
                <a:gd name="T2" fmla="*/ 79 w 385"/>
                <a:gd name="T3" fmla="*/ 154 h 528"/>
                <a:gd name="T4" fmla="*/ 68 w 385"/>
                <a:gd name="T5" fmla="*/ 96 h 528"/>
                <a:gd name="T6" fmla="*/ 157 w 385"/>
                <a:gd name="T7" fmla="*/ 96 h 528"/>
                <a:gd name="T8" fmla="*/ 251 w 385"/>
                <a:gd name="T9" fmla="*/ 0 h 528"/>
                <a:gd name="T10" fmla="*/ 304 w 385"/>
                <a:gd name="T11" fmla="*/ 45 h 528"/>
                <a:gd name="T12" fmla="*/ 323 w 385"/>
                <a:gd name="T13" fmla="*/ 96 h 528"/>
                <a:gd name="T14" fmla="*/ 355 w 385"/>
                <a:gd name="T15" fmla="*/ 180 h 528"/>
                <a:gd name="T16" fmla="*/ 384 w 385"/>
                <a:gd name="T17" fmla="*/ 214 h 528"/>
                <a:gd name="T18" fmla="*/ 355 w 385"/>
                <a:gd name="T19" fmla="*/ 314 h 528"/>
                <a:gd name="T20" fmla="*/ 355 w 385"/>
                <a:gd name="T21" fmla="*/ 359 h 528"/>
                <a:gd name="T22" fmla="*/ 341 w 385"/>
                <a:gd name="T23" fmla="*/ 384 h 528"/>
                <a:gd name="T24" fmla="*/ 323 w 385"/>
                <a:gd name="T25" fmla="*/ 408 h 528"/>
                <a:gd name="T26" fmla="*/ 294 w 385"/>
                <a:gd name="T27" fmla="*/ 408 h 528"/>
                <a:gd name="T28" fmla="*/ 287 w 385"/>
                <a:gd name="T29" fmla="*/ 459 h 528"/>
                <a:gd name="T30" fmla="*/ 269 w 385"/>
                <a:gd name="T31" fmla="*/ 459 h 528"/>
                <a:gd name="T32" fmla="*/ 251 w 385"/>
                <a:gd name="T33" fmla="*/ 502 h 528"/>
                <a:gd name="T34" fmla="*/ 226 w 385"/>
                <a:gd name="T35" fmla="*/ 527 h 528"/>
                <a:gd name="T36" fmla="*/ 0 w 385"/>
                <a:gd name="T37" fmla="*/ 264 h 5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5"/>
                <a:gd name="T58" fmla="*/ 0 h 528"/>
                <a:gd name="T59" fmla="*/ 385 w 385"/>
                <a:gd name="T60" fmla="*/ 528 h 5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5" h="528">
                  <a:moveTo>
                    <a:pt x="0" y="264"/>
                  </a:moveTo>
                  <a:lnTo>
                    <a:pt x="79" y="154"/>
                  </a:lnTo>
                  <a:lnTo>
                    <a:pt x="68" y="96"/>
                  </a:lnTo>
                  <a:lnTo>
                    <a:pt x="157" y="96"/>
                  </a:lnTo>
                  <a:lnTo>
                    <a:pt x="251" y="0"/>
                  </a:lnTo>
                  <a:lnTo>
                    <a:pt x="304" y="45"/>
                  </a:lnTo>
                  <a:lnTo>
                    <a:pt x="323" y="96"/>
                  </a:lnTo>
                  <a:lnTo>
                    <a:pt x="355" y="180"/>
                  </a:lnTo>
                  <a:lnTo>
                    <a:pt x="384" y="214"/>
                  </a:lnTo>
                  <a:lnTo>
                    <a:pt x="355" y="314"/>
                  </a:lnTo>
                  <a:lnTo>
                    <a:pt x="355" y="359"/>
                  </a:lnTo>
                  <a:lnTo>
                    <a:pt x="341" y="384"/>
                  </a:lnTo>
                  <a:lnTo>
                    <a:pt x="323" y="408"/>
                  </a:lnTo>
                  <a:lnTo>
                    <a:pt x="294" y="408"/>
                  </a:lnTo>
                  <a:lnTo>
                    <a:pt x="287" y="459"/>
                  </a:lnTo>
                  <a:lnTo>
                    <a:pt x="269" y="459"/>
                  </a:lnTo>
                  <a:lnTo>
                    <a:pt x="251" y="502"/>
                  </a:lnTo>
                  <a:lnTo>
                    <a:pt x="226" y="527"/>
                  </a:lnTo>
                  <a:lnTo>
                    <a:pt x="0"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4" name="Freeform 92">
              <a:extLst>
                <a:ext uri="{FF2B5EF4-FFF2-40B4-BE49-F238E27FC236}">
                  <a16:creationId xmlns:a16="http://schemas.microsoft.com/office/drawing/2014/main" id="{9E65B9BD-D7E0-4E0F-BA72-F167056A4538}"/>
                </a:ext>
              </a:extLst>
            </p:cNvPr>
            <p:cNvSpPr>
              <a:spLocks/>
            </p:cNvSpPr>
            <p:nvPr/>
          </p:nvSpPr>
          <p:spPr bwMode="auto">
            <a:xfrm>
              <a:off x="2912" y="947"/>
              <a:ext cx="306" cy="239"/>
            </a:xfrm>
            <a:custGeom>
              <a:avLst/>
              <a:gdLst>
                <a:gd name="T0" fmla="*/ 305 w 306"/>
                <a:gd name="T1" fmla="*/ 0 h 239"/>
                <a:gd name="T2" fmla="*/ 287 w 306"/>
                <a:gd name="T3" fmla="*/ 238 h 239"/>
                <a:gd name="T4" fmla="*/ 0 w 306"/>
                <a:gd name="T5" fmla="*/ 238 h 239"/>
                <a:gd name="T6" fmla="*/ 7 w 306"/>
                <a:gd name="T7" fmla="*/ 0 h 239"/>
                <a:gd name="T8" fmla="*/ 305 w 306"/>
                <a:gd name="T9" fmla="*/ 0 h 239"/>
                <a:gd name="T10" fmla="*/ 0 60000 65536"/>
                <a:gd name="T11" fmla="*/ 0 60000 65536"/>
                <a:gd name="T12" fmla="*/ 0 60000 65536"/>
                <a:gd name="T13" fmla="*/ 0 60000 65536"/>
                <a:gd name="T14" fmla="*/ 0 60000 65536"/>
                <a:gd name="T15" fmla="*/ 0 w 306"/>
                <a:gd name="T16" fmla="*/ 0 h 239"/>
                <a:gd name="T17" fmla="*/ 306 w 306"/>
                <a:gd name="T18" fmla="*/ 239 h 239"/>
              </a:gdLst>
              <a:ahLst/>
              <a:cxnLst>
                <a:cxn ang="T10">
                  <a:pos x="T0" y="T1"/>
                </a:cxn>
                <a:cxn ang="T11">
                  <a:pos x="T2" y="T3"/>
                </a:cxn>
                <a:cxn ang="T12">
                  <a:pos x="T4" y="T5"/>
                </a:cxn>
                <a:cxn ang="T13">
                  <a:pos x="T6" y="T7"/>
                </a:cxn>
                <a:cxn ang="T14">
                  <a:pos x="T8" y="T9"/>
                </a:cxn>
              </a:cxnLst>
              <a:rect l="T15" t="T16" r="T17" b="T18"/>
              <a:pathLst>
                <a:path w="306" h="239">
                  <a:moveTo>
                    <a:pt x="305" y="0"/>
                  </a:moveTo>
                  <a:lnTo>
                    <a:pt x="287" y="238"/>
                  </a:lnTo>
                  <a:lnTo>
                    <a:pt x="0" y="238"/>
                  </a:lnTo>
                  <a:lnTo>
                    <a:pt x="7" y="0"/>
                  </a:lnTo>
                  <a:lnTo>
                    <a:pt x="30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5" name="Freeform 93">
              <a:extLst>
                <a:ext uri="{FF2B5EF4-FFF2-40B4-BE49-F238E27FC236}">
                  <a16:creationId xmlns:a16="http://schemas.microsoft.com/office/drawing/2014/main" id="{6BF650CF-9D41-4943-9619-4C618635EE40}"/>
                </a:ext>
              </a:extLst>
            </p:cNvPr>
            <p:cNvSpPr>
              <a:spLocks/>
            </p:cNvSpPr>
            <p:nvPr/>
          </p:nvSpPr>
          <p:spPr bwMode="auto">
            <a:xfrm>
              <a:off x="2484" y="1499"/>
              <a:ext cx="343" cy="291"/>
            </a:xfrm>
            <a:custGeom>
              <a:avLst/>
              <a:gdLst>
                <a:gd name="T0" fmla="*/ 18 w 343"/>
                <a:gd name="T1" fmla="*/ 290 h 291"/>
                <a:gd name="T2" fmla="*/ 0 w 343"/>
                <a:gd name="T3" fmla="*/ 146 h 291"/>
                <a:gd name="T4" fmla="*/ 36 w 343"/>
                <a:gd name="T5" fmla="*/ 0 h 291"/>
                <a:gd name="T6" fmla="*/ 54 w 343"/>
                <a:gd name="T7" fmla="*/ 0 h 291"/>
                <a:gd name="T8" fmla="*/ 61 w 343"/>
                <a:gd name="T9" fmla="*/ 15 h 291"/>
                <a:gd name="T10" fmla="*/ 79 w 343"/>
                <a:gd name="T11" fmla="*/ 15 h 291"/>
                <a:gd name="T12" fmla="*/ 141 w 343"/>
                <a:gd name="T13" fmla="*/ 60 h 291"/>
                <a:gd name="T14" fmla="*/ 148 w 343"/>
                <a:gd name="T15" fmla="*/ 76 h 291"/>
                <a:gd name="T16" fmla="*/ 159 w 343"/>
                <a:gd name="T17" fmla="*/ 60 h 291"/>
                <a:gd name="T18" fmla="*/ 166 w 343"/>
                <a:gd name="T19" fmla="*/ 76 h 291"/>
                <a:gd name="T20" fmla="*/ 176 w 343"/>
                <a:gd name="T21" fmla="*/ 76 h 291"/>
                <a:gd name="T22" fmla="*/ 183 w 343"/>
                <a:gd name="T23" fmla="*/ 100 h 291"/>
                <a:gd name="T24" fmla="*/ 209 w 343"/>
                <a:gd name="T25" fmla="*/ 110 h 291"/>
                <a:gd name="T26" fmla="*/ 255 w 343"/>
                <a:gd name="T27" fmla="*/ 125 h 291"/>
                <a:gd name="T28" fmla="*/ 255 w 343"/>
                <a:gd name="T29" fmla="*/ 146 h 291"/>
                <a:gd name="T30" fmla="*/ 331 w 343"/>
                <a:gd name="T31" fmla="*/ 221 h 291"/>
                <a:gd name="T32" fmla="*/ 342 w 343"/>
                <a:gd name="T33" fmla="*/ 290 h 291"/>
                <a:gd name="T34" fmla="*/ 281 w 343"/>
                <a:gd name="T35" fmla="*/ 290 h 291"/>
                <a:gd name="T36" fmla="*/ 18 w 343"/>
                <a:gd name="T37" fmla="*/ 290 h 2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3"/>
                <a:gd name="T58" fmla="*/ 0 h 291"/>
                <a:gd name="T59" fmla="*/ 343 w 343"/>
                <a:gd name="T60" fmla="*/ 291 h 2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3" h="291">
                  <a:moveTo>
                    <a:pt x="18" y="290"/>
                  </a:moveTo>
                  <a:lnTo>
                    <a:pt x="0" y="146"/>
                  </a:lnTo>
                  <a:lnTo>
                    <a:pt x="36" y="0"/>
                  </a:lnTo>
                  <a:lnTo>
                    <a:pt x="54" y="0"/>
                  </a:lnTo>
                  <a:lnTo>
                    <a:pt x="61" y="15"/>
                  </a:lnTo>
                  <a:lnTo>
                    <a:pt x="79" y="15"/>
                  </a:lnTo>
                  <a:lnTo>
                    <a:pt x="141" y="60"/>
                  </a:lnTo>
                  <a:lnTo>
                    <a:pt x="148" y="76"/>
                  </a:lnTo>
                  <a:lnTo>
                    <a:pt x="159" y="60"/>
                  </a:lnTo>
                  <a:lnTo>
                    <a:pt x="166" y="76"/>
                  </a:lnTo>
                  <a:lnTo>
                    <a:pt x="176" y="76"/>
                  </a:lnTo>
                  <a:lnTo>
                    <a:pt x="183" y="100"/>
                  </a:lnTo>
                  <a:lnTo>
                    <a:pt x="209" y="110"/>
                  </a:lnTo>
                  <a:lnTo>
                    <a:pt x="255" y="125"/>
                  </a:lnTo>
                  <a:lnTo>
                    <a:pt x="255" y="146"/>
                  </a:lnTo>
                  <a:lnTo>
                    <a:pt x="331" y="221"/>
                  </a:lnTo>
                  <a:lnTo>
                    <a:pt x="342" y="290"/>
                  </a:lnTo>
                  <a:lnTo>
                    <a:pt x="281" y="290"/>
                  </a:lnTo>
                  <a:lnTo>
                    <a:pt x="18" y="29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6" name="Freeform 94">
              <a:extLst>
                <a:ext uri="{FF2B5EF4-FFF2-40B4-BE49-F238E27FC236}">
                  <a16:creationId xmlns:a16="http://schemas.microsoft.com/office/drawing/2014/main" id="{230BB190-E4A3-4FF9-9F63-3350BFD7EFB9}"/>
                </a:ext>
              </a:extLst>
            </p:cNvPr>
            <p:cNvSpPr>
              <a:spLocks/>
            </p:cNvSpPr>
            <p:nvPr/>
          </p:nvSpPr>
          <p:spPr bwMode="auto">
            <a:xfrm>
              <a:off x="1614" y="1694"/>
              <a:ext cx="332" cy="349"/>
            </a:xfrm>
            <a:custGeom>
              <a:avLst/>
              <a:gdLst>
                <a:gd name="T0" fmla="*/ 173 w 332"/>
                <a:gd name="T1" fmla="*/ 348 h 349"/>
                <a:gd name="T2" fmla="*/ 173 w 332"/>
                <a:gd name="T3" fmla="*/ 289 h 349"/>
                <a:gd name="T4" fmla="*/ 87 w 332"/>
                <a:gd name="T5" fmla="*/ 180 h 349"/>
                <a:gd name="T6" fmla="*/ 62 w 332"/>
                <a:gd name="T7" fmla="*/ 169 h 349"/>
                <a:gd name="T8" fmla="*/ 0 w 332"/>
                <a:gd name="T9" fmla="*/ 180 h 349"/>
                <a:gd name="T10" fmla="*/ 0 w 332"/>
                <a:gd name="T11" fmla="*/ 145 h 349"/>
                <a:gd name="T12" fmla="*/ 0 w 332"/>
                <a:gd name="T13" fmla="*/ 120 h 349"/>
                <a:gd name="T14" fmla="*/ 7 w 332"/>
                <a:gd name="T15" fmla="*/ 120 h 349"/>
                <a:gd name="T16" fmla="*/ 19 w 332"/>
                <a:gd name="T17" fmla="*/ 120 h 349"/>
                <a:gd name="T18" fmla="*/ 19 w 332"/>
                <a:gd name="T19" fmla="*/ 85 h 349"/>
                <a:gd name="T20" fmla="*/ 50 w 332"/>
                <a:gd name="T21" fmla="*/ 75 h 349"/>
                <a:gd name="T22" fmla="*/ 140 w 332"/>
                <a:gd name="T23" fmla="*/ 75 h 349"/>
                <a:gd name="T24" fmla="*/ 159 w 332"/>
                <a:gd name="T25" fmla="*/ 60 h 349"/>
                <a:gd name="T26" fmla="*/ 173 w 332"/>
                <a:gd name="T27" fmla="*/ 75 h 349"/>
                <a:gd name="T28" fmla="*/ 245 w 332"/>
                <a:gd name="T29" fmla="*/ 60 h 349"/>
                <a:gd name="T30" fmla="*/ 263 w 332"/>
                <a:gd name="T31" fmla="*/ 35 h 349"/>
                <a:gd name="T32" fmla="*/ 296 w 332"/>
                <a:gd name="T33" fmla="*/ 0 h 349"/>
                <a:gd name="T34" fmla="*/ 324 w 332"/>
                <a:gd name="T35" fmla="*/ 10 h 349"/>
                <a:gd name="T36" fmla="*/ 331 w 332"/>
                <a:gd name="T37" fmla="*/ 35 h 349"/>
                <a:gd name="T38" fmla="*/ 331 w 332"/>
                <a:gd name="T39" fmla="*/ 220 h 349"/>
                <a:gd name="T40" fmla="*/ 296 w 332"/>
                <a:gd name="T41" fmla="*/ 348 h 349"/>
                <a:gd name="T42" fmla="*/ 173 w 332"/>
                <a:gd name="T43" fmla="*/ 348 h 3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349"/>
                <a:gd name="T68" fmla="*/ 332 w 332"/>
                <a:gd name="T69" fmla="*/ 349 h 3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349">
                  <a:moveTo>
                    <a:pt x="173" y="348"/>
                  </a:moveTo>
                  <a:lnTo>
                    <a:pt x="173" y="289"/>
                  </a:lnTo>
                  <a:lnTo>
                    <a:pt x="87" y="180"/>
                  </a:lnTo>
                  <a:lnTo>
                    <a:pt x="62" y="169"/>
                  </a:lnTo>
                  <a:lnTo>
                    <a:pt x="0" y="180"/>
                  </a:lnTo>
                  <a:lnTo>
                    <a:pt x="0" y="145"/>
                  </a:lnTo>
                  <a:lnTo>
                    <a:pt x="0" y="120"/>
                  </a:lnTo>
                  <a:lnTo>
                    <a:pt x="7" y="120"/>
                  </a:lnTo>
                  <a:lnTo>
                    <a:pt x="19" y="120"/>
                  </a:lnTo>
                  <a:lnTo>
                    <a:pt x="19" y="85"/>
                  </a:lnTo>
                  <a:lnTo>
                    <a:pt x="50" y="75"/>
                  </a:lnTo>
                  <a:lnTo>
                    <a:pt x="140" y="75"/>
                  </a:lnTo>
                  <a:lnTo>
                    <a:pt x="159" y="60"/>
                  </a:lnTo>
                  <a:lnTo>
                    <a:pt x="173" y="75"/>
                  </a:lnTo>
                  <a:lnTo>
                    <a:pt x="245" y="60"/>
                  </a:lnTo>
                  <a:lnTo>
                    <a:pt x="263" y="35"/>
                  </a:lnTo>
                  <a:lnTo>
                    <a:pt x="296" y="0"/>
                  </a:lnTo>
                  <a:lnTo>
                    <a:pt x="324" y="10"/>
                  </a:lnTo>
                  <a:lnTo>
                    <a:pt x="331" y="35"/>
                  </a:lnTo>
                  <a:lnTo>
                    <a:pt x="331" y="220"/>
                  </a:lnTo>
                  <a:lnTo>
                    <a:pt x="296" y="348"/>
                  </a:lnTo>
                  <a:lnTo>
                    <a:pt x="173" y="34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7" name="Freeform 95">
              <a:extLst>
                <a:ext uri="{FF2B5EF4-FFF2-40B4-BE49-F238E27FC236}">
                  <a16:creationId xmlns:a16="http://schemas.microsoft.com/office/drawing/2014/main" id="{79535310-9CF9-40C2-9378-459B7795D357}"/>
                </a:ext>
              </a:extLst>
            </p:cNvPr>
            <p:cNvSpPr>
              <a:spLocks/>
            </p:cNvSpPr>
            <p:nvPr/>
          </p:nvSpPr>
          <p:spPr bwMode="auto">
            <a:xfrm>
              <a:off x="3701" y="1939"/>
              <a:ext cx="325" cy="613"/>
            </a:xfrm>
            <a:custGeom>
              <a:avLst/>
              <a:gdLst>
                <a:gd name="T0" fmla="*/ 202 w 325"/>
                <a:gd name="T1" fmla="*/ 552 h 613"/>
                <a:gd name="T2" fmla="*/ 202 w 325"/>
                <a:gd name="T3" fmla="*/ 527 h 613"/>
                <a:gd name="T4" fmla="*/ 176 w 325"/>
                <a:gd name="T5" fmla="*/ 493 h 613"/>
                <a:gd name="T6" fmla="*/ 159 w 325"/>
                <a:gd name="T7" fmla="*/ 458 h 613"/>
                <a:gd name="T8" fmla="*/ 97 w 325"/>
                <a:gd name="T9" fmla="*/ 373 h 613"/>
                <a:gd name="T10" fmla="*/ 19 w 325"/>
                <a:gd name="T11" fmla="*/ 264 h 613"/>
                <a:gd name="T12" fmla="*/ 0 w 325"/>
                <a:gd name="T13" fmla="*/ 189 h 613"/>
                <a:gd name="T14" fmla="*/ 19 w 325"/>
                <a:gd name="T15" fmla="*/ 164 h 613"/>
                <a:gd name="T16" fmla="*/ 29 w 325"/>
                <a:gd name="T17" fmla="*/ 119 h 613"/>
                <a:gd name="T18" fmla="*/ 19 w 325"/>
                <a:gd name="T19" fmla="*/ 94 h 613"/>
                <a:gd name="T20" fmla="*/ 29 w 325"/>
                <a:gd name="T21" fmla="*/ 94 h 613"/>
                <a:gd name="T22" fmla="*/ 36 w 325"/>
                <a:gd name="T23" fmla="*/ 59 h 613"/>
                <a:gd name="T24" fmla="*/ 54 w 325"/>
                <a:gd name="T25" fmla="*/ 19 h 613"/>
                <a:gd name="T26" fmla="*/ 72 w 325"/>
                <a:gd name="T27" fmla="*/ 0 h 613"/>
                <a:gd name="T28" fmla="*/ 108 w 325"/>
                <a:gd name="T29" fmla="*/ 45 h 613"/>
                <a:gd name="T30" fmla="*/ 152 w 325"/>
                <a:gd name="T31" fmla="*/ 45 h 613"/>
                <a:gd name="T32" fmla="*/ 213 w 325"/>
                <a:gd name="T33" fmla="*/ 19 h 613"/>
                <a:gd name="T34" fmla="*/ 245 w 325"/>
                <a:gd name="T35" fmla="*/ 70 h 613"/>
                <a:gd name="T36" fmla="*/ 299 w 325"/>
                <a:gd name="T37" fmla="*/ 94 h 613"/>
                <a:gd name="T38" fmla="*/ 299 w 325"/>
                <a:gd name="T39" fmla="*/ 104 h 613"/>
                <a:gd name="T40" fmla="*/ 306 w 325"/>
                <a:gd name="T41" fmla="*/ 333 h 613"/>
                <a:gd name="T42" fmla="*/ 281 w 325"/>
                <a:gd name="T43" fmla="*/ 458 h 613"/>
                <a:gd name="T44" fmla="*/ 317 w 325"/>
                <a:gd name="T45" fmla="*/ 478 h 613"/>
                <a:gd name="T46" fmla="*/ 324 w 325"/>
                <a:gd name="T47" fmla="*/ 478 h 613"/>
                <a:gd name="T48" fmla="*/ 245 w 325"/>
                <a:gd name="T49" fmla="*/ 612 h 613"/>
                <a:gd name="T50" fmla="*/ 202 w 325"/>
                <a:gd name="T51" fmla="*/ 552 h 6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613"/>
                <a:gd name="T80" fmla="*/ 325 w 325"/>
                <a:gd name="T81" fmla="*/ 613 h 6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613">
                  <a:moveTo>
                    <a:pt x="202" y="552"/>
                  </a:moveTo>
                  <a:lnTo>
                    <a:pt x="202" y="527"/>
                  </a:lnTo>
                  <a:lnTo>
                    <a:pt x="176" y="493"/>
                  </a:lnTo>
                  <a:lnTo>
                    <a:pt x="159" y="458"/>
                  </a:lnTo>
                  <a:lnTo>
                    <a:pt x="97" y="373"/>
                  </a:lnTo>
                  <a:lnTo>
                    <a:pt x="19" y="264"/>
                  </a:lnTo>
                  <a:lnTo>
                    <a:pt x="0" y="189"/>
                  </a:lnTo>
                  <a:lnTo>
                    <a:pt x="19" y="164"/>
                  </a:lnTo>
                  <a:lnTo>
                    <a:pt x="29" y="119"/>
                  </a:lnTo>
                  <a:lnTo>
                    <a:pt x="19" y="94"/>
                  </a:lnTo>
                  <a:lnTo>
                    <a:pt x="29" y="94"/>
                  </a:lnTo>
                  <a:lnTo>
                    <a:pt x="36" y="59"/>
                  </a:lnTo>
                  <a:lnTo>
                    <a:pt x="54" y="19"/>
                  </a:lnTo>
                  <a:lnTo>
                    <a:pt x="72" y="0"/>
                  </a:lnTo>
                  <a:lnTo>
                    <a:pt x="108" y="45"/>
                  </a:lnTo>
                  <a:lnTo>
                    <a:pt x="152" y="45"/>
                  </a:lnTo>
                  <a:lnTo>
                    <a:pt x="213" y="19"/>
                  </a:lnTo>
                  <a:lnTo>
                    <a:pt x="245" y="70"/>
                  </a:lnTo>
                  <a:lnTo>
                    <a:pt x="299" y="94"/>
                  </a:lnTo>
                  <a:lnTo>
                    <a:pt x="299" y="104"/>
                  </a:lnTo>
                  <a:lnTo>
                    <a:pt x="306" y="333"/>
                  </a:lnTo>
                  <a:lnTo>
                    <a:pt x="281" y="458"/>
                  </a:lnTo>
                  <a:lnTo>
                    <a:pt x="317" y="478"/>
                  </a:lnTo>
                  <a:lnTo>
                    <a:pt x="324" y="478"/>
                  </a:lnTo>
                  <a:lnTo>
                    <a:pt x="245" y="612"/>
                  </a:lnTo>
                  <a:lnTo>
                    <a:pt x="202" y="552"/>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8" name="Freeform 96">
              <a:extLst>
                <a:ext uri="{FF2B5EF4-FFF2-40B4-BE49-F238E27FC236}">
                  <a16:creationId xmlns:a16="http://schemas.microsoft.com/office/drawing/2014/main" id="{4BDC2833-8D70-4B05-A04A-CA9980724472}"/>
                </a:ext>
              </a:extLst>
            </p:cNvPr>
            <p:cNvSpPr>
              <a:spLocks/>
            </p:cNvSpPr>
            <p:nvPr/>
          </p:nvSpPr>
          <p:spPr bwMode="auto">
            <a:xfrm>
              <a:off x="3113" y="2153"/>
              <a:ext cx="202" cy="339"/>
            </a:xfrm>
            <a:custGeom>
              <a:avLst/>
              <a:gdLst>
                <a:gd name="T0" fmla="*/ 0 w 209"/>
                <a:gd name="T1" fmla="*/ 195 h 340"/>
                <a:gd name="T2" fmla="*/ 32 w 209"/>
                <a:gd name="T3" fmla="*/ 180 h 340"/>
                <a:gd name="T4" fmla="*/ 43 w 209"/>
                <a:gd name="T5" fmla="*/ 195 h 340"/>
                <a:gd name="T6" fmla="*/ 32 w 209"/>
                <a:gd name="T7" fmla="*/ 160 h 340"/>
                <a:gd name="T8" fmla="*/ 68 w 209"/>
                <a:gd name="T9" fmla="*/ 111 h 340"/>
                <a:gd name="T10" fmla="*/ 61 w 209"/>
                <a:gd name="T11" fmla="*/ 75 h 340"/>
                <a:gd name="T12" fmla="*/ 68 w 209"/>
                <a:gd name="T13" fmla="*/ 51 h 340"/>
                <a:gd name="T14" fmla="*/ 136 w 209"/>
                <a:gd name="T15" fmla="*/ 0 h 340"/>
                <a:gd name="T16" fmla="*/ 190 w 209"/>
                <a:gd name="T17" fmla="*/ 86 h 340"/>
                <a:gd name="T18" fmla="*/ 197 w 209"/>
                <a:gd name="T19" fmla="*/ 171 h 340"/>
                <a:gd name="T20" fmla="*/ 208 w 209"/>
                <a:gd name="T21" fmla="*/ 230 h 340"/>
                <a:gd name="T22" fmla="*/ 130 w 209"/>
                <a:gd name="T23" fmla="*/ 339 h 340"/>
                <a:gd name="T24" fmla="*/ 0 w 209"/>
                <a:gd name="T25" fmla="*/ 195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340"/>
                <a:gd name="T41" fmla="*/ 209 w 209"/>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340">
                  <a:moveTo>
                    <a:pt x="0" y="195"/>
                  </a:moveTo>
                  <a:lnTo>
                    <a:pt x="32" y="180"/>
                  </a:lnTo>
                  <a:lnTo>
                    <a:pt x="43" y="195"/>
                  </a:lnTo>
                  <a:lnTo>
                    <a:pt x="32" y="160"/>
                  </a:lnTo>
                  <a:lnTo>
                    <a:pt x="68" y="111"/>
                  </a:lnTo>
                  <a:lnTo>
                    <a:pt x="61" y="75"/>
                  </a:lnTo>
                  <a:lnTo>
                    <a:pt x="68" y="51"/>
                  </a:lnTo>
                  <a:lnTo>
                    <a:pt x="136" y="0"/>
                  </a:lnTo>
                  <a:lnTo>
                    <a:pt x="190" y="86"/>
                  </a:lnTo>
                  <a:lnTo>
                    <a:pt x="197" y="171"/>
                  </a:lnTo>
                  <a:lnTo>
                    <a:pt x="208" y="230"/>
                  </a:lnTo>
                  <a:lnTo>
                    <a:pt x="130" y="339"/>
                  </a:lnTo>
                  <a:lnTo>
                    <a:pt x="0" y="19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9" name="Freeform 97">
              <a:extLst>
                <a:ext uri="{FF2B5EF4-FFF2-40B4-BE49-F238E27FC236}">
                  <a16:creationId xmlns:a16="http://schemas.microsoft.com/office/drawing/2014/main" id="{FC9EA5BB-771F-4ED3-A8D1-6272A71A0C2C}"/>
                </a:ext>
              </a:extLst>
            </p:cNvPr>
            <p:cNvSpPr>
              <a:spLocks/>
            </p:cNvSpPr>
            <p:nvPr/>
          </p:nvSpPr>
          <p:spPr bwMode="auto">
            <a:xfrm>
              <a:off x="2642" y="1789"/>
              <a:ext cx="264" cy="295"/>
            </a:xfrm>
            <a:custGeom>
              <a:avLst/>
              <a:gdLst>
                <a:gd name="T0" fmla="*/ 227 w 264"/>
                <a:gd name="T1" fmla="*/ 244 h 295"/>
                <a:gd name="T2" fmla="*/ 208 w 264"/>
                <a:gd name="T3" fmla="*/ 268 h 295"/>
                <a:gd name="T4" fmla="*/ 201 w 264"/>
                <a:gd name="T5" fmla="*/ 268 h 295"/>
                <a:gd name="T6" fmla="*/ 190 w 264"/>
                <a:gd name="T7" fmla="*/ 294 h 295"/>
                <a:gd name="T8" fmla="*/ 172 w 264"/>
                <a:gd name="T9" fmla="*/ 268 h 295"/>
                <a:gd name="T10" fmla="*/ 155 w 264"/>
                <a:gd name="T11" fmla="*/ 278 h 295"/>
                <a:gd name="T12" fmla="*/ 140 w 264"/>
                <a:gd name="T13" fmla="*/ 229 h 295"/>
                <a:gd name="T14" fmla="*/ 130 w 264"/>
                <a:gd name="T15" fmla="*/ 244 h 295"/>
                <a:gd name="T16" fmla="*/ 87 w 264"/>
                <a:gd name="T17" fmla="*/ 268 h 295"/>
                <a:gd name="T18" fmla="*/ 68 w 264"/>
                <a:gd name="T19" fmla="*/ 268 h 295"/>
                <a:gd name="T20" fmla="*/ 43 w 264"/>
                <a:gd name="T21" fmla="*/ 268 h 295"/>
                <a:gd name="T22" fmla="*/ 35 w 264"/>
                <a:gd name="T23" fmla="*/ 268 h 295"/>
                <a:gd name="T24" fmla="*/ 0 w 264"/>
                <a:gd name="T25" fmla="*/ 253 h 295"/>
                <a:gd name="T26" fmla="*/ 122 w 264"/>
                <a:gd name="T27" fmla="*/ 0 h 295"/>
                <a:gd name="T28" fmla="*/ 183 w 264"/>
                <a:gd name="T29" fmla="*/ 0 h 295"/>
                <a:gd name="T30" fmla="*/ 190 w 264"/>
                <a:gd name="T31" fmla="*/ 26 h 295"/>
                <a:gd name="T32" fmla="*/ 227 w 264"/>
                <a:gd name="T33" fmla="*/ 26 h 295"/>
                <a:gd name="T34" fmla="*/ 233 w 264"/>
                <a:gd name="T35" fmla="*/ 75 h 295"/>
                <a:gd name="T36" fmla="*/ 263 w 264"/>
                <a:gd name="T37" fmla="*/ 99 h 295"/>
                <a:gd name="T38" fmla="*/ 233 w 264"/>
                <a:gd name="T39" fmla="*/ 195 h 295"/>
                <a:gd name="T40" fmla="*/ 263 w 264"/>
                <a:gd name="T41" fmla="*/ 268 h 295"/>
                <a:gd name="T42" fmla="*/ 244 w 264"/>
                <a:gd name="T43" fmla="*/ 294 h 295"/>
                <a:gd name="T44" fmla="*/ 227 w 264"/>
                <a:gd name="T45" fmla="*/ 244 h 2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295"/>
                <a:gd name="T71" fmla="*/ 264 w 264"/>
                <a:gd name="T72" fmla="*/ 295 h 2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295">
                  <a:moveTo>
                    <a:pt x="227" y="244"/>
                  </a:moveTo>
                  <a:lnTo>
                    <a:pt x="208" y="268"/>
                  </a:lnTo>
                  <a:lnTo>
                    <a:pt x="201" y="268"/>
                  </a:lnTo>
                  <a:lnTo>
                    <a:pt x="190" y="294"/>
                  </a:lnTo>
                  <a:lnTo>
                    <a:pt x="172" y="268"/>
                  </a:lnTo>
                  <a:lnTo>
                    <a:pt x="155" y="278"/>
                  </a:lnTo>
                  <a:lnTo>
                    <a:pt x="140" y="229"/>
                  </a:lnTo>
                  <a:lnTo>
                    <a:pt x="130" y="244"/>
                  </a:lnTo>
                  <a:lnTo>
                    <a:pt x="87" y="268"/>
                  </a:lnTo>
                  <a:lnTo>
                    <a:pt x="68" y="268"/>
                  </a:lnTo>
                  <a:lnTo>
                    <a:pt x="43" y="268"/>
                  </a:lnTo>
                  <a:lnTo>
                    <a:pt x="35" y="268"/>
                  </a:lnTo>
                  <a:lnTo>
                    <a:pt x="0" y="253"/>
                  </a:lnTo>
                  <a:lnTo>
                    <a:pt x="122" y="0"/>
                  </a:lnTo>
                  <a:lnTo>
                    <a:pt x="183" y="0"/>
                  </a:lnTo>
                  <a:lnTo>
                    <a:pt x="190" y="26"/>
                  </a:lnTo>
                  <a:lnTo>
                    <a:pt x="227" y="26"/>
                  </a:lnTo>
                  <a:lnTo>
                    <a:pt x="233" y="75"/>
                  </a:lnTo>
                  <a:lnTo>
                    <a:pt x="263" y="99"/>
                  </a:lnTo>
                  <a:lnTo>
                    <a:pt x="233" y="195"/>
                  </a:lnTo>
                  <a:lnTo>
                    <a:pt x="263" y="268"/>
                  </a:lnTo>
                  <a:lnTo>
                    <a:pt x="244" y="294"/>
                  </a:lnTo>
                  <a:lnTo>
                    <a:pt x="227" y="2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0" name="Freeform 98">
              <a:extLst>
                <a:ext uri="{FF2B5EF4-FFF2-40B4-BE49-F238E27FC236}">
                  <a16:creationId xmlns:a16="http://schemas.microsoft.com/office/drawing/2014/main" id="{EE831389-D7B0-4668-911F-450851E5C026}"/>
                </a:ext>
              </a:extLst>
            </p:cNvPr>
            <p:cNvSpPr>
              <a:spLocks/>
            </p:cNvSpPr>
            <p:nvPr/>
          </p:nvSpPr>
          <p:spPr bwMode="auto">
            <a:xfrm>
              <a:off x="2667" y="947"/>
              <a:ext cx="253" cy="239"/>
            </a:xfrm>
            <a:custGeom>
              <a:avLst/>
              <a:gdLst>
                <a:gd name="T0" fmla="*/ 252 w 253"/>
                <a:gd name="T1" fmla="*/ 0 h 239"/>
                <a:gd name="T2" fmla="*/ 245 w 253"/>
                <a:gd name="T3" fmla="*/ 238 h 239"/>
                <a:gd name="T4" fmla="*/ 0 w 253"/>
                <a:gd name="T5" fmla="*/ 228 h 239"/>
                <a:gd name="T6" fmla="*/ 11 w 253"/>
                <a:gd name="T7" fmla="*/ 0 h 239"/>
                <a:gd name="T8" fmla="*/ 252 w 253"/>
                <a:gd name="T9" fmla="*/ 0 h 239"/>
                <a:gd name="T10" fmla="*/ 0 60000 65536"/>
                <a:gd name="T11" fmla="*/ 0 60000 65536"/>
                <a:gd name="T12" fmla="*/ 0 60000 65536"/>
                <a:gd name="T13" fmla="*/ 0 60000 65536"/>
                <a:gd name="T14" fmla="*/ 0 60000 65536"/>
                <a:gd name="T15" fmla="*/ 0 w 253"/>
                <a:gd name="T16" fmla="*/ 0 h 239"/>
                <a:gd name="T17" fmla="*/ 253 w 253"/>
                <a:gd name="T18" fmla="*/ 239 h 239"/>
              </a:gdLst>
              <a:ahLst/>
              <a:cxnLst>
                <a:cxn ang="T10">
                  <a:pos x="T0" y="T1"/>
                </a:cxn>
                <a:cxn ang="T11">
                  <a:pos x="T2" y="T3"/>
                </a:cxn>
                <a:cxn ang="T12">
                  <a:pos x="T4" y="T5"/>
                </a:cxn>
                <a:cxn ang="T13">
                  <a:pos x="T6" y="T7"/>
                </a:cxn>
                <a:cxn ang="T14">
                  <a:pos x="T8" y="T9"/>
                </a:cxn>
              </a:cxnLst>
              <a:rect l="T15" t="T16" r="T17" b="T18"/>
              <a:pathLst>
                <a:path w="253" h="239">
                  <a:moveTo>
                    <a:pt x="252" y="0"/>
                  </a:moveTo>
                  <a:lnTo>
                    <a:pt x="245" y="238"/>
                  </a:lnTo>
                  <a:lnTo>
                    <a:pt x="0" y="228"/>
                  </a:lnTo>
                  <a:lnTo>
                    <a:pt x="11" y="0"/>
                  </a:lnTo>
                  <a:lnTo>
                    <a:pt x="252" y="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1" name="Freeform 99">
              <a:extLst>
                <a:ext uri="{FF2B5EF4-FFF2-40B4-BE49-F238E27FC236}">
                  <a16:creationId xmlns:a16="http://schemas.microsoft.com/office/drawing/2014/main" id="{DD882F0C-C561-48E6-9200-04400806C9B1}"/>
                </a:ext>
              </a:extLst>
            </p:cNvPr>
            <p:cNvSpPr>
              <a:spLocks/>
            </p:cNvSpPr>
            <p:nvPr/>
          </p:nvSpPr>
          <p:spPr bwMode="auto">
            <a:xfrm>
              <a:off x="2362" y="931"/>
              <a:ext cx="317" cy="269"/>
            </a:xfrm>
            <a:custGeom>
              <a:avLst/>
              <a:gdLst>
                <a:gd name="T0" fmla="*/ 316 w 317"/>
                <a:gd name="T1" fmla="*/ 16 h 269"/>
                <a:gd name="T2" fmla="*/ 305 w 317"/>
                <a:gd name="T3" fmla="*/ 244 h 269"/>
                <a:gd name="T4" fmla="*/ 305 w 317"/>
                <a:gd name="T5" fmla="*/ 253 h 269"/>
                <a:gd name="T6" fmla="*/ 298 w 317"/>
                <a:gd name="T7" fmla="*/ 253 h 269"/>
                <a:gd name="T8" fmla="*/ 263 w 317"/>
                <a:gd name="T9" fmla="*/ 253 h 269"/>
                <a:gd name="T10" fmla="*/ 256 w 317"/>
                <a:gd name="T11" fmla="*/ 229 h 269"/>
                <a:gd name="T12" fmla="*/ 226 w 317"/>
                <a:gd name="T13" fmla="*/ 229 h 269"/>
                <a:gd name="T14" fmla="*/ 209 w 317"/>
                <a:gd name="T15" fmla="*/ 229 h 269"/>
                <a:gd name="T16" fmla="*/ 194 w 317"/>
                <a:gd name="T17" fmla="*/ 253 h 269"/>
                <a:gd name="T18" fmla="*/ 176 w 317"/>
                <a:gd name="T19" fmla="*/ 244 h 269"/>
                <a:gd name="T20" fmla="*/ 140 w 317"/>
                <a:gd name="T21" fmla="*/ 244 h 269"/>
                <a:gd name="T22" fmla="*/ 140 w 317"/>
                <a:gd name="T23" fmla="*/ 229 h 269"/>
                <a:gd name="T24" fmla="*/ 133 w 317"/>
                <a:gd name="T25" fmla="*/ 244 h 269"/>
                <a:gd name="T26" fmla="*/ 122 w 317"/>
                <a:gd name="T27" fmla="*/ 229 h 269"/>
                <a:gd name="T28" fmla="*/ 104 w 317"/>
                <a:gd name="T29" fmla="*/ 253 h 269"/>
                <a:gd name="T30" fmla="*/ 96 w 317"/>
                <a:gd name="T31" fmla="*/ 253 h 269"/>
                <a:gd name="T32" fmla="*/ 61 w 317"/>
                <a:gd name="T33" fmla="*/ 268 h 269"/>
                <a:gd name="T34" fmla="*/ 72 w 317"/>
                <a:gd name="T35" fmla="*/ 195 h 269"/>
                <a:gd name="T36" fmla="*/ 11 w 317"/>
                <a:gd name="T37" fmla="*/ 135 h 269"/>
                <a:gd name="T38" fmla="*/ 0 w 317"/>
                <a:gd name="T39" fmla="*/ 86 h 269"/>
                <a:gd name="T40" fmla="*/ 43 w 317"/>
                <a:gd name="T41" fmla="*/ 0 h 269"/>
                <a:gd name="T42" fmla="*/ 316 w 317"/>
                <a:gd name="T43" fmla="*/ 16 h 2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69"/>
                <a:gd name="T68" fmla="*/ 317 w 317"/>
                <a:gd name="T69" fmla="*/ 269 h 2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69">
                  <a:moveTo>
                    <a:pt x="316" y="16"/>
                  </a:moveTo>
                  <a:lnTo>
                    <a:pt x="305" y="244"/>
                  </a:lnTo>
                  <a:lnTo>
                    <a:pt x="305" y="253"/>
                  </a:lnTo>
                  <a:lnTo>
                    <a:pt x="298" y="253"/>
                  </a:lnTo>
                  <a:lnTo>
                    <a:pt x="263" y="253"/>
                  </a:lnTo>
                  <a:lnTo>
                    <a:pt x="256" y="229"/>
                  </a:lnTo>
                  <a:lnTo>
                    <a:pt x="226" y="229"/>
                  </a:lnTo>
                  <a:lnTo>
                    <a:pt x="209" y="229"/>
                  </a:lnTo>
                  <a:lnTo>
                    <a:pt x="194" y="253"/>
                  </a:lnTo>
                  <a:lnTo>
                    <a:pt x="176" y="244"/>
                  </a:lnTo>
                  <a:lnTo>
                    <a:pt x="140" y="244"/>
                  </a:lnTo>
                  <a:lnTo>
                    <a:pt x="140" y="229"/>
                  </a:lnTo>
                  <a:lnTo>
                    <a:pt x="133" y="244"/>
                  </a:lnTo>
                  <a:lnTo>
                    <a:pt x="122" y="229"/>
                  </a:lnTo>
                  <a:lnTo>
                    <a:pt x="104" y="253"/>
                  </a:lnTo>
                  <a:lnTo>
                    <a:pt x="96" y="253"/>
                  </a:lnTo>
                  <a:lnTo>
                    <a:pt x="61" y="268"/>
                  </a:lnTo>
                  <a:lnTo>
                    <a:pt x="72" y="195"/>
                  </a:lnTo>
                  <a:lnTo>
                    <a:pt x="11" y="135"/>
                  </a:lnTo>
                  <a:lnTo>
                    <a:pt x="0" y="86"/>
                  </a:lnTo>
                  <a:lnTo>
                    <a:pt x="43" y="0"/>
                  </a:lnTo>
                  <a:lnTo>
                    <a:pt x="316" y="16"/>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2" name="Freeform 100">
              <a:extLst>
                <a:ext uri="{FF2B5EF4-FFF2-40B4-BE49-F238E27FC236}">
                  <a16:creationId xmlns:a16="http://schemas.microsoft.com/office/drawing/2014/main" id="{92295378-C166-4E64-AF9A-927B97F627C6}"/>
                </a:ext>
              </a:extLst>
            </p:cNvPr>
            <p:cNvSpPr>
              <a:spLocks/>
            </p:cNvSpPr>
            <p:nvPr/>
          </p:nvSpPr>
          <p:spPr bwMode="auto">
            <a:xfrm>
              <a:off x="641" y="1634"/>
              <a:ext cx="461" cy="341"/>
            </a:xfrm>
            <a:custGeom>
              <a:avLst/>
              <a:gdLst>
                <a:gd name="T0" fmla="*/ 14 w 461"/>
                <a:gd name="T1" fmla="*/ 180 h 341"/>
                <a:gd name="T2" fmla="*/ 32 w 461"/>
                <a:gd name="T3" fmla="*/ 145 h 341"/>
                <a:gd name="T4" fmla="*/ 68 w 461"/>
                <a:gd name="T5" fmla="*/ 135 h 341"/>
                <a:gd name="T6" fmla="*/ 103 w 461"/>
                <a:gd name="T7" fmla="*/ 111 h 341"/>
                <a:gd name="T8" fmla="*/ 172 w 461"/>
                <a:gd name="T9" fmla="*/ 111 h 341"/>
                <a:gd name="T10" fmla="*/ 198 w 461"/>
                <a:gd name="T11" fmla="*/ 96 h 341"/>
                <a:gd name="T12" fmla="*/ 208 w 461"/>
                <a:gd name="T13" fmla="*/ 111 h 341"/>
                <a:gd name="T14" fmla="*/ 258 w 461"/>
                <a:gd name="T15" fmla="*/ 111 h 341"/>
                <a:gd name="T16" fmla="*/ 295 w 461"/>
                <a:gd name="T17" fmla="*/ 60 h 341"/>
                <a:gd name="T18" fmla="*/ 319 w 461"/>
                <a:gd name="T19" fmla="*/ 60 h 341"/>
                <a:gd name="T20" fmla="*/ 345 w 461"/>
                <a:gd name="T21" fmla="*/ 26 h 341"/>
                <a:gd name="T22" fmla="*/ 381 w 461"/>
                <a:gd name="T23" fmla="*/ 36 h 341"/>
                <a:gd name="T24" fmla="*/ 399 w 461"/>
                <a:gd name="T25" fmla="*/ 0 h 341"/>
                <a:gd name="T26" fmla="*/ 424 w 461"/>
                <a:gd name="T27" fmla="*/ 0 h 341"/>
                <a:gd name="T28" fmla="*/ 442 w 461"/>
                <a:gd name="T29" fmla="*/ 11 h 341"/>
                <a:gd name="T30" fmla="*/ 434 w 461"/>
                <a:gd name="T31" fmla="*/ 36 h 341"/>
                <a:gd name="T32" fmla="*/ 453 w 461"/>
                <a:gd name="T33" fmla="*/ 51 h 341"/>
                <a:gd name="T34" fmla="*/ 442 w 461"/>
                <a:gd name="T35" fmla="*/ 86 h 341"/>
                <a:gd name="T36" fmla="*/ 460 w 461"/>
                <a:gd name="T37" fmla="*/ 111 h 341"/>
                <a:gd name="T38" fmla="*/ 442 w 461"/>
                <a:gd name="T39" fmla="*/ 145 h 341"/>
                <a:gd name="T40" fmla="*/ 417 w 461"/>
                <a:gd name="T41" fmla="*/ 135 h 341"/>
                <a:gd name="T42" fmla="*/ 362 w 461"/>
                <a:gd name="T43" fmla="*/ 180 h 341"/>
                <a:gd name="T44" fmla="*/ 345 w 461"/>
                <a:gd name="T45" fmla="*/ 180 h 341"/>
                <a:gd name="T46" fmla="*/ 338 w 461"/>
                <a:gd name="T47" fmla="*/ 229 h 341"/>
                <a:gd name="T48" fmla="*/ 356 w 461"/>
                <a:gd name="T49" fmla="*/ 254 h 341"/>
                <a:gd name="T50" fmla="*/ 345 w 461"/>
                <a:gd name="T51" fmla="*/ 289 h 341"/>
                <a:gd name="T52" fmla="*/ 295 w 461"/>
                <a:gd name="T53" fmla="*/ 304 h 341"/>
                <a:gd name="T54" fmla="*/ 277 w 461"/>
                <a:gd name="T55" fmla="*/ 324 h 341"/>
                <a:gd name="T56" fmla="*/ 269 w 461"/>
                <a:gd name="T57" fmla="*/ 314 h 341"/>
                <a:gd name="T58" fmla="*/ 155 w 461"/>
                <a:gd name="T59" fmla="*/ 340 h 341"/>
                <a:gd name="T60" fmla="*/ 147 w 461"/>
                <a:gd name="T61" fmla="*/ 304 h 341"/>
                <a:gd name="T62" fmla="*/ 190 w 461"/>
                <a:gd name="T63" fmla="*/ 280 h 341"/>
                <a:gd name="T64" fmla="*/ 208 w 461"/>
                <a:gd name="T65" fmla="*/ 254 h 341"/>
                <a:gd name="T66" fmla="*/ 208 w 461"/>
                <a:gd name="T67" fmla="*/ 205 h 341"/>
                <a:gd name="T68" fmla="*/ 190 w 461"/>
                <a:gd name="T69" fmla="*/ 220 h 341"/>
                <a:gd name="T70" fmla="*/ 172 w 461"/>
                <a:gd name="T71" fmla="*/ 205 h 341"/>
                <a:gd name="T72" fmla="*/ 172 w 461"/>
                <a:gd name="T73" fmla="*/ 220 h 341"/>
                <a:gd name="T74" fmla="*/ 86 w 461"/>
                <a:gd name="T75" fmla="*/ 195 h 341"/>
                <a:gd name="T76" fmla="*/ 86 w 461"/>
                <a:gd name="T77" fmla="*/ 205 h 341"/>
                <a:gd name="T78" fmla="*/ 50 w 461"/>
                <a:gd name="T79" fmla="*/ 205 h 341"/>
                <a:gd name="T80" fmla="*/ 14 w 461"/>
                <a:gd name="T81" fmla="*/ 180 h 341"/>
                <a:gd name="T82" fmla="*/ 7 w 461"/>
                <a:gd name="T83" fmla="*/ 205 h 341"/>
                <a:gd name="T84" fmla="*/ 0 w 461"/>
                <a:gd name="T85" fmla="*/ 180 h 341"/>
                <a:gd name="T86" fmla="*/ 14 w 461"/>
                <a:gd name="T87" fmla="*/ 180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1"/>
                <a:gd name="T133" fmla="*/ 0 h 341"/>
                <a:gd name="T134" fmla="*/ 461 w 461"/>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1" h="341">
                  <a:moveTo>
                    <a:pt x="14" y="180"/>
                  </a:moveTo>
                  <a:lnTo>
                    <a:pt x="32" y="145"/>
                  </a:lnTo>
                  <a:lnTo>
                    <a:pt x="68" y="135"/>
                  </a:lnTo>
                  <a:lnTo>
                    <a:pt x="103" y="111"/>
                  </a:lnTo>
                  <a:lnTo>
                    <a:pt x="172" y="111"/>
                  </a:lnTo>
                  <a:lnTo>
                    <a:pt x="198" y="96"/>
                  </a:lnTo>
                  <a:lnTo>
                    <a:pt x="208" y="111"/>
                  </a:lnTo>
                  <a:lnTo>
                    <a:pt x="258" y="111"/>
                  </a:lnTo>
                  <a:lnTo>
                    <a:pt x="295" y="60"/>
                  </a:lnTo>
                  <a:lnTo>
                    <a:pt x="319" y="60"/>
                  </a:lnTo>
                  <a:lnTo>
                    <a:pt x="345" y="26"/>
                  </a:lnTo>
                  <a:lnTo>
                    <a:pt x="381" y="36"/>
                  </a:lnTo>
                  <a:lnTo>
                    <a:pt x="399" y="0"/>
                  </a:lnTo>
                  <a:lnTo>
                    <a:pt x="424" y="0"/>
                  </a:lnTo>
                  <a:lnTo>
                    <a:pt x="442" y="11"/>
                  </a:lnTo>
                  <a:lnTo>
                    <a:pt x="434" y="36"/>
                  </a:lnTo>
                  <a:lnTo>
                    <a:pt x="453" y="51"/>
                  </a:lnTo>
                  <a:lnTo>
                    <a:pt x="442" y="86"/>
                  </a:lnTo>
                  <a:lnTo>
                    <a:pt x="460" y="111"/>
                  </a:lnTo>
                  <a:lnTo>
                    <a:pt x="442" y="145"/>
                  </a:lnTo>
                  <a:lnTo>
                    <a:pt x="417" y="135"/>
                  </a:lnTo>
                  <a:lnTo>
                    <a:pt x="362" y="180"/>
                  </a:lnTo>
                  <a:lnTo>
                    <a:pt x="345" y="180"/>
                  </a:lnTo>
                  <a:lnTo>
                    <a:pt x="338" y="229"/>
                  </a:lnTo>
                  <a:lnTo>
                    <a:pt x="356" y="254"/>
                  </a:lnTo>
                  <a:lnTo>
                    <a:pt x="345" y="289"/>
                  </a:lnTo>
                  <a:lnTo>
                    <a:pt x="295" y="304"/>
                  </a:lnTo>
                  <a:lnTo>
                    <a:pt x="277" y="324"/>
                  </a:lnTo>
                  <a:lnTo>
                    <a:pt x="269" y="314"/>
                  </a:lnTo>
                  <a:lnTo>
                    <a:pt x="155" y="340"/>
                  </a:lnTo>
                  <a:lnTo>
                    <a:pt x="147" y="304"/>
                  </a:lnTo>
                  <a:lnTo>
                    <a:pt x="190" y="280"/>
                  </a:lnTo>
                  <a:lnTo>
                    <a:pt x="208" y="254"/>
                  </a:lnTo>
                  <a:lnTo>
                    <a:pt x="208" y="205"/>
                  </a:lnTo>
                  <a:lnTo>
                    <a:pt x="190" y="220"/>
                  </a:lnTo>
                  <a:lnTo>
                    <a:pt x="172" y="205"/>
                  </a:lnTo>
                  <a:lnTo>
                    <a:pt x="172" y="220"/>
                  </a:lnTo>
                  <a:lnTo>
                    <a:pt x="86" y="195"/>
                  </a:lnTo>
                  <a:lnTo>
                    <a:pt x="86" y="205"/>
                  </a:lnTo>
                  <a:lnTo>
                    <a:pt x="50" y="205"/>
                  </a:lnTo>
                  <a:lnTo>
                    <a:pt x="14" y="180"/>
                  </a:lnTo>
                  <a:lnTo>
                    <a:pt x="7" y="205"/>
                  </a:lnTo>
                  <a:lnTo>
                    <a:pt x="0" y="180"/>
                  </a:lnTo>
                  <a:lnTo>
                    <a:pt x="14" y="18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3" name="Freeform 101">
              <a:extLst>
                <a:ext uri="{FF2B5EF4-FFF2-40B4-BE49-F238E27FC236}">
                  <a16:creationId xmlns:a16="http://schemas.microsoft.com/office/drawing/2014/main" id="{2392A9CE-3B08-4828-89B3-A12DA2C9C4BA}"/>
                </a:ext>
              </a:extLst>
            </p:cNvPr>
            <p:cNvSpPr>
              <a:spLocks/>
            </p:cNvSpPr>
            <p:nvPr/>
          </p:nvSpPr>
          <p:spPr bwMode="auto">
            <a:xfrm>
              <a:off x="1161" y="1854"/>
              <a:ext cx="279" cy="324"/>
            </a:xfrm>
            <a:custGeom>
              <a:avLst/>
              <a:gdLst>
                <a:gd name="T0" fmla="*/ 228 w 279"/>
                <a:gd name="T1" fmla="*/ 248 h 324"/>
                <a:gd name="T2" fmla="*/ 210 w 279"/>
                <a:gd name="T3" fmla="*/ 239 h 324"/>
                <a:gd name="T4" fmla="*/ 210 w 279"/>
                <a:gd name="T5" fmla="*/ 263 h 324"/>
                <a:gd name="T6" fmla="*/ 192 w 279"/>
                <a:gd name="T7" fmla="*/ 263 h 324"/>
                <a:gd name="T8" fmla="*/ 173 w 279"/>
                <a:gd name="T9" fmla="*/ 288 h 324"/>
                <a:gd name="T10" fmla="*/ 159 w 279"/>
                <a:gd name="T11" fmla="*/ 288 h 324"/>
                <a:gd name="T12" fmla="*/ 159 w 279"/>
                <a:gd name="T13" fmla="*/ 273 h 324"/>
                <a:gd name="T14" fmla="*/ 26 w 279"/>
                <a:gd name="T15" fmla="*/ 323 h 324"/>
                <a:gd name="T16" fmla="*/ 0 w 279"/>
                <a:gd name="T17" fmla="*/ 297 h 324"/>
                <a:gd name="T18" fmla="*/ 44 w 279"/>
                <a:gd name="T19" fmla="*/ 229 h 324"/>
                <a:gd name="T20" fmla="*/ 37 w 279"/>
                <a:gd name="T21" fmla="*/ 213 h 324"/>
                <a:gd name="T22" fmla="*/ 68 w 279"/>
                <a:gd name="T23" fmla="*/ 154 h 324"/>
                <a:gd name="T24" fmla="*/ 68 w 279"/>
                <a:gd name="T25" fmla="*/ 104 h 324"/>
                <a:gd name="T26" fmla="*/ 105 w 279"/>
                <a:gd name="T27" fmla="*/ 84 h 324"/>
                <a:gd name="T28" fmla="*/ 123 w 279"/>
                <a:gd name="T29" fmla="*/ 84 h 324"/>
                <a:gd name="T30" fmla="*/ 173 w 279"/>
                <a:gd name="T31" fmla="*/ 0 h 324"/>
                <a:gd name="T32" fmla="*/ 245 w 279"/>
                <a:gd name="T33" fmla="*/ 94 h 324"/>
                <a:gd name="T34" fmla="*/ 278 w 279"/>
                <a:gd name="T35" fmla="*/ 229 h 324"/>
                <a:gd name="T36" fmla="*/ 228 w 279"/>
                <a:gd name="T37" fmla="*/ 248 h 3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24"/>
                <a:gd name="T59" fmla="*/ 279 w 279"/>
                <a:gd name="T60" fmla="*/ 324 h 3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24">
                  <a:moveTo>
                    <a:pt x="228" y="248"/>
                  </a:moveTo>
                  <a:lnTo>
                    <a:pt x="210" y="239"/>
                  </a:lnTo>
                  <a:lnTo>
                    <a:pt x="210" y="263"/>
                  </a:lnTo>
                  <a:lnTo>
                    <a:pt x="192" y="263"/>
                  </a:lnTo>
                  <a:lnTo>
                    <a:pt x="173" y="288"/>
                  </a:lnTo>
                  <a:lnTo>
                    <a:pt x="159" y="288"/>
                  </a:lnTo>
                  <a:lnTo>
                    <a:pt x="159" y="273"/>
                  </a:lnTo>
                  <a:lnTo>
                    <a:pt x="26" y="323"/>
                  </a:lnTo>
                  <a:lnTo>
                    <a:pt x="0" y="297"/>
                  </a:lnTo>
                  <a:lnTo>
                    <a:pt x="44" y="229"/>
                  </a:lnTo>
                  <a:lnTo>
                    <a:pt x="37" y="213"/>
                  </a:lnTo>
                  <a:lnTo>
                    <a:pt x="68" y="154"/>
                  </a:lnTo>
                  <a:lnTo>
                    <a:pt x="68" y="104"/>
                  </a:lnTo>
                  <a:lnTo>
                    <a:pt x="105" y="84"/>
                  </a:lnTo>
                  <a:lnTo>
                    <a:pt x="123" y="84"/>
                  </a:lnTo>
                  <a:lnTo>
                    <a:pt x="173" y="0"/>
                  </a:lnTo>
                  <a:lnTo>
                    <a:pt x="245" y="94"/>
                  </a:lnTo>
                  <a:lnTo>
                    <a:pt x="278" y="229"/>
                  </a:lnTo>
                  <a:lnTo>
                    <a:pt x="228" y="248"/>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4" name="Freeform 102">
              <a:extLst>
                <a:ext uri="{FF2B5EF4-FFF2-40B4-BE49-F238E27FC236}">
                  <a16:creationId xmlns:a16="http://schemas.microsoft.com/office/drawing/2014/main" id="{71DB56CD-0757-4876-B040-A4CB1700453D}"/>
                </a:ext>
              </a:extLst>
            </p:cNvPr>
            <p:cNvSpPr>
              <a:spLocks/>
            </p:cNvSpPr>
            <p:nvPr/>
          </p:nvSpPr>
          <p:spPr bwMode="auto">
            <a:xfrm>
              <a:off x="4991" y="1380"/>
              <a:ext cx="297" cy="340"/>
            </a:xfrm>
            <a:custGeom>
              <a:avLst/>
              <a:gdLst>
                <a:gd name="T0" fmla="*/ 29 w 238"/>
                <a:gd name="T1" fmla="*/ 49 h 340"/>
                <a:gd name="T2" fmla="*/ 43 w 238"/>
                <a:gd name="T3" fmla="*/ 49 h 340"/>
                <a:gd name="T4" fmla="*/ 61 w 238"/>
                <a:gd name="T5" fmla="*/ 59 h 340"/>
                <a:gd name="T6" fmla="*/ 89 w 238"/>
                <a:gd name="T7" fmla="*/ 59 h 340"/>
                <a:gd name="T8" fmla="*/ 89 w 238"/>
                <a:gd name="T9" fmla="*/ 83 h 340"/>
                <a:gd name="T10" fmla="*/ 97 w 238"/>
                <a:gd name="T11" fmla="*/ 74 h 340"/>
                <a:gd name="T12" fmla="*/ 61 w 238"/>
                <a:gd name="T13" fmla="*/ 49 h 340"/>
                <a:gd name="T14" fmla="*/ 80 w 238"/>
                <a:gd name="T15" fmla="*/ 25 h 340"/>
                <a:gd name="T16" fmla="*/ 151 w 238"/>
                <a:gd name="T17" fmla="*/ 0 h 340"/>
                <a:gd name="T18" fmla="*/ 202 w 238"/>
                <a:gd name="T19" fmla="*/ 0 h 340"/>
                <a:gd name="T20" fmla="*/ 237 w 238"/>
                <a:gd name="T21" fmla="*/ 10 h 340"/>
                <a:gd name="T22" fmla="*/ 226 w 238"/>
                <a:gd name="T23" fmla="*/ 34 h 340"/>
                <a:gd name="T24" fmla="*/ 212 w 238"/>
                <a:gd name="T25" fmla="*/ 25 h 340"/>
                <a:gd name="T26" fmla="*/ 202 w 238"/>
                <a:gd name="T27" fmla="*/ 49 h 340"/>
                <a:gd name="T28" fmla="*/ 183 w 238"/>
                <a:gd name="T29" fmla="*/ 25 h 340"/>
                <a:gd name="T30" fmla="*/ 165 w 238"/>
                <a:gd name="T31" fmla="*/ 34 h 340"/>
                <a:gd name="T32" fmla="*/ 202 w 238"/>
                <a:gd name="T33" fmla="*/ 74 h 340"/>
                <a:gd name="T34" fmla="*/ 219 w 238"/>
                <a:gd name="T35" fmla="*/ 49 h 340"/>
                <a:gd name="T36" fmla="*/ 237 w 238"/>
                <a:gd name="T37" fmla="*/ 49 h 340"/>
                <a:gd name="T38" fmla="*/ 219 w 238"/>
                <a:gd name="T39" fmla="*/ 94 h 340"/>
                <a:gd name="T40" fmla="*/ 183 w 238"/>
                <a:gd name="T41" fmla="*/ 94 h 340"/>
                <a:gd name="T42" fmla="*/ 183 w 238"/>
                <a:gd name="T43" fmla="*/ 83 h 340"/>
                <a:gd name="T44" fmla="*/ 183 w 238"/>
                <a:gd name="T45" fmla="*/ 109 h 340"/>
                <a:gd name="T46" fmla="*/ 212 w 238"/>
                <a:gd name="T47" fmla="*/ 119 h 340"/>
                <a:gd name="T48" fmla="*/ 212 w 238"/>
                <a:gd name="T49" fmla="*/ 194 h 340"/>
                <a:gd name="T50" fmla="*/ 202 w 238"/>
                <a:gd name="T51" fmla="*/ 170 h 340"/>
                <a:gd name="T52" fmla="*/ 194 w 238"/>
                <a:gd name="T53" fmla="*/ 179 h 340"/>
                <a:gd name="T54" fmla="*/ 183 w 238"/>
                <a:gd name="T55" fmla="*/ 159 h 340"/>
                <a:gd name="T56" fmla="*/ 165 w 238"/>
                <a:gd name="T57" fmla="*/ 170 h 340"/>
                <a:gd name="T58" fmla="*/ 194 w 238"/>
                <a:gd name="T59" fmla="*/ 194 h 340"/>
                <a:gd name="T60" fmla="*/ 202 w 238"/>
                <a:gd name="T61" fmla="*/ 194 h 340"/>
                <a:gd name="T62" fmla="*/ 212 w 238"/>
                <a:gd name="T63" fmla="*/ 194 h 340"/>
                <a:gd name="T64" fmla="*/ 202 w 238"/>
                <a:gd name="T65" fmla="*/ 243 h 340"/>
                <a:gd name="T66" fmla="*/ 219 w 238"/>
                <a:gd name="T67" fmla="*/ 243 h 340"/>
                <a:gd name="T68" fmla="*/ 212 w 238"/>
                <a:gd name="T69" fmla="*/ 279 h 340"/>
                <a:gd name="T70" fmla="*/ 183 w 238"/>
                <a:gd name="T71" fmla="*/ 264 h 340"/>
                <a:gd name="T72" fmla="*/ 151 w 238"/>
                <a:gd name="T73" fmla="*/ 243 h 340"/>
                <a:gd name="T74" fmla="*/ 133 w 238"/>
                <a:gd name="T75" fmla="*/ 253 h 340"/>
                <a:gd name="T76" fmla="*/ 115 w 238"/>
                <a:gd name="T77" fmla="*/ 339 h 340"/>
                <a:gd name="T78" fmla="*/ 61 w 238"/>
                <a:gd name="T79" fmla="*/ 323 h 340"/>
                <a:gd name="T80" fmla="*/ 80 w 238"/>
                <a:gd name="T81" fmla="*/ 253 h 340"/>
                <a:gd name="T82" fmla="*/ 0 w 238"/>
                <a:gd name="T83" fmla="*/ 253 h 340"/>
                <a:gd name="T84" fmla="*/ 0 w 238"/>
                <a:gd name="T85" fmla="*/ 179 h 340"/>
                <a:gd name="T86" fmla="*/ 29 w 238"/>
                <a:gd name="T87" fmla="*/ 119 h 340"/>
                <a:gd name="T88" fmla="*/ 18 w 238"/>
                <a:gd name="T89" fmla="*/ 74 h 340"/>
                <a:gd name="T90" fmla="*/ 29 w 238"/>
                <a:gd name="T91" fmla="*/ 49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340"/>
                <a:gd name="T140" fmla="*/ 238 w 238"/>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340">
                  <a:moveTo>
                    <a:pt x="29" y="49"/>
                  </a:moveTo>
                  <a:lnTo>
                    <a:pt x="43" y="49"/>
                  </a:lnTo>
                  <a:lnTo>
                    <a:pt x="61" y="59"/>
                  </a:lnTo>
                  <a:lnTo>
                    <a:pt x="89" y="59"/>
                  </a:lnTo>
                  <a:lnTo>
                    <a:pt x="89" y="83"/>
                  </a:lnTo>
                  <a:lnTo>
                    <a:pt x="97" y="74"/>
                  </a:lnTo>
                  <a:lnTo>
                    <a:pt x="61" y="49"/>
                  </a:lnTo>
                  <a:lnTo>
                    <a:pt x="80" y="25"/>
                  </a:lnTo>
                  <a:lnTo>
                    <a:pt x="151" y="0"/>
                  </a:lnTo>
                  <a:lnTo>
                    <a:pt x="202" y="0"/>
                  </a:lnTo>
                  <a:lnTo>
                    <a:pt x="237" y="10"/>
                  </a:lnTo>
                  <a:lnTo>
                    <a:pt x="226" y="34"/>
                  </a:lnTo>
                  <a:lnTo>
                    <a:pt x="212" y="25"/>
                  </a:lnTo>
                  <a:lnTo>
                    <a:pt x="202" y="49"/>
                  </a:lnTo>
                  <a:lnTo>
                    <a:pt x="183" y="25"/>
                  </a:lnTo>
                  <a:lnTo>
                    <a:pt x="165" y="34"/>
                  </a:lnTo>
                  <a:lnTo>
                    <a:pt x="202" y="74"/>
                  </a:lnTo>
                  <a:lnTo>
                    <a:pt x="219" y="49"/>
                  </a:lnTo>
                  <a:lnTo>
                    <a:pt x="237" y="49"/>
                  </a:lnTo>
                  <a:lnTo>
                    <a:pt x="219" y="94"/>
                  </a:lnTo>
                  <a:lnTo>
                    <a:pt x="183" y="94"/>
                  </a:lnTo>
                  <a:lnTo>
                    <a:pt x="183" y="83"/>
                  </a:lnTo>
                  <a:lnTo>
                    <a:pt x="183" y="109"/>
                  </a:lnTo>
                  <a:lnTo>
                    <a:pt x="212" y="119"/>
                  </a:lnTo>
                  <a:lnTo>
                    <a:pt x="212" y="194"/>
                  </a:lnTo>
                  <a:lnTo>
                    <a:pt x="202" y="170"/>
                  </a:lnTo>
                  <a:lnTo>
                    <a:pt x="194" y="179"/>
                  </a:lnTo>
                  <a:lnTo>
                    <a:pt x="183" y="159"/>
                  </a:lnTo>
                  <a:lnTo>
                    <a:pt x="165" y="170"/>
                  </a:lnTo>
                  <a:lnTo>
                    <a:pt x="194" y="194"/>
                  </a:lnTo>
                  <a:lnTo>
                    <a:pt x="202" y="194"/>
                  </a:lnTo>
                  <a:lnTo>
                    <a:pt x="212" y="194"/>
                  </a:lnTo>
                  <a:lnTo>
                    <a:pt x="202" y="243"/>
                  </a:lnTo>
                  <a:lnTo>
                    <a:pt x="219" y="243"/>
                  </a:lnTo>
                  <a:lnTo>
                    <a:pt x="212" y="279"/>
                  </a:lnTo>
                  <a:lnTo>
                    <a:pt x="183" y="264"/>
                  </a:lnTo>
                  <a:lnTo>
                    <a:pt x="151" y="243"/>
                  </a:lnTo>
                  <a:lnTo>
                    <a:pt x="133" y="253"/>
                  </a:lnTo>
                  <a:lnTo>
                    <a:pt x="115" y="339"/>
                  </a:lnTo>
                  <a:lnTo>
                    <a:pt x="61" y="323"/>
                  </a:lnTo>
                  <a:lnTo>
                    <a:pt x="80" y="253"/>
                  </a:lnTo>
                  <a:lnTo>
                    <a:pt x="0" y="253"/>
                  </a:lnTo>
                  <a:lnTo>
                    <a:pt x="0" y="179"/>
                  </a:lnTo>
                  <a:lnTo>
                    <a:pt x="29" y="119"/>
                  </a:lnTo>
                  <a:lnTo>
                    <a:pt x="18" y="74"/>
                  </a:lnTo>
                  <a:lnTo>
                    <a:pt x="29" y="4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highlight>
                  <a:srgbClr val="00FF00"/>
                </a:highlight>
                <a:uLnTx/>
                <a:uFillTx/>
                <a:latin typeface="Calibri"/>
                <a:ea typeface="+mn-ea"/>
                <a:cs typeface="+mn-cs"/>
              </a:endParaRPr>
            </a:p>
          </p:txBody>
        </p:sp>
        <p:sp>
          <p:nvSpPr>
            <p:cNvPr id="105" name="Freeform 103">
              <a:extLst>
                <a:ext uri="{FF2B5EF4-FFF2-40B4-BE49-F238E27FC236}">
                  <a16:creationId xmlns:a16="http://schemas.microsoft.com/office/drawing/2014/main" id="{613A0D30-F9AC-4EE8-918E-846066437A1B}"/>
                </a:ext>
              </a:extLst>
            </p:cNvPr>
            <p:cNvSpPr>
              <a:spLocks/>
            </p:cNvSpPr>
            <p:nvPr/>
          </p:nvSpPr>
          <p:spPr bwMode="auto">
            <a:xfrm>
              <a:off x="2441" y="2033"/>
              <a:ext cx="348" cy="315"/>
            </a:xfrm>
            <a:custGeom>
              <a:avLst/>
              <a:gdLst>
                <a:gd name="T0" fmla="*/ 25 w 332"/>
                <a:gd name="T1" fmla="*/ 314 h 315"/>
                <a:gd name="T2" fmla="*/ 35 w 332"/>
                <a:gd name="T3" fmla="*/ 218 h 315"/>
                <a:gd name="T4" fmla="*/ 0 w 332"/>
                <a:gd name="T5" fmla="*/ 154 h 315"/>
                <a:gd name="T6" fmla="*/ 53 w 332"/>
                <a:gd name="T7" fmla="*/ 119 h 315"/>
                <a:gd name="T8" fmla="*/ 165 w 332"/>
                <a:gd name="T9" fmla="*/ 0 h 315"/>
                <a:gd name="T10" fmla="*/ 201 w 332"/>
                <a:gd name="T11" fmla="*/ 10 h 315"/>
                <a:gd name="T12" fmla="*/ 236 w 332"/>
                <a:gd name="T13" fmla="*/ 25 h 315"/>
                <a:gd name="T14" fmla="*/ 244 w 332"/>
                <a:gd name="T15" fmla="*/ 25 h 315"/>
                <a:gd name="T16" fmla="*/ 269 w 332"/>
                <a:gd name="T17" fmla="*/ 25 h 315"/>
                <a:gd name="T18" fmla="*/ 288 w 332"/>
                <a:gd name="T19" fmla="*/ 25 h 315"/>
                <a:gd name="T20" fmla="*/ 331 w 332"/>
                <a:gd name="T21" fmla="*/ 0 h 315"/>
                <a:gd name="T22" fmla="*/ 305 w 332"/>
                <a:gd name="T23" fmla="*/ 314 h 315"/>
                <a:gd name="T24" fmla="*/ 25 w 332"/>
                <a:gd name="T25" fmla="*/ 314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2"/>
                <a:gd name="T40" fmla="*/ 0 h 315"/>
                <a:gd name="T41" fmla="*/ 332 w 332"/>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2" h="315">
                  <a:moveTo>
                    <a:pt x="25" y="314"/>
                  </a:moveTo>
                  <a:lnTo>
                    <a:pt x="35" y="218"/>
                  </a:lnTo>
                  <a:lnTo>
                    <a:pt x="0" y="154"/>
                  </a:lnTo>
                  <a:lnTo>
                    <a:pt x="53" y="119"/>
                  </a:lnTo>
                  <a:lnTo>
                    <a:pt x="165" y="0"/>
                  </a:lnTo>
                  <a:lnTo>
                    <a:pt x="201" y="10"/>
                  </a:lnTo>
                  <a:lnTo>
                    <a:pt x="236" y="25"/>
                  </a:lnTo>
                  <a:lnTo>
                    <a:pt x="244" y="25"/>
                  </a:lnTo>
                  <a:lnTo>
                    <a:pt x="269" y="25"/>
                  </a:lnTo>
                  <a:lnTo>
                    <a:pt x="288" y="25"/>
                  </a:lnTo>
                  <a:lnTo>
                    <a:pt x="331" y="0"/>
                  </a:lnTo>
                  <a:lnTo>
                    <a:pt x="305" y="314"/>
                  </a:lnTo>
                  <a:lnTo>
                    <a:pt x="25" y="314"/>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6" name="Freeform 104">
              <a:extLst>
                <a:ext uri="{FF2B5EF4-FFF2-40B4-BE49-F238E27FC236}">
                  <a16:creationId xmlns:a16="http://schemas.microsoft.com/office/drawing/2014/main" id="{9670EA69-1D03-473F-9594-AE287F96DCFE}"/>
                </a:ext>
              </a:extLst>
            </p:cNvPr>
            <p:cNvSpPr>
              <a:spLocks/>
            </p:cNvSpPr>
            <p:nvPr/>
          </p:nvSpPr>
          <p:spPr bwMode="auto">
            <a:xfrm>
              <a:off x="3794" y="947"/>
              <a:ext cx="135" cy="314"/>
            </a:xfrm>
            <a:custGeom>
              <a:avLst/>
              <a:gdLst>
                <a:gd name="T0" fmla="*/ 110 w 135"/>
                <a:gd name="T1" fmla="*/ 0 h 314"/>
                <a:gd name="T2" fmla="*/ 134 w 135"/>
                <a:gd name="T3" fmla="*/ 193 h 314"/>
                <a:gd name="T4" fmla="*/ 120 w 135"/>
                <a:gd name="T5" fmla="*/ 228 h 314"/>
                <a:gd name="T6" fmla="*/ 103 w 135"/>
                <a:gd name="T7" fmla="*/ 253 h 314"/>
                <a:gd name="T8" fmla="*/ 78 w 135"/>
                <a:gd name="T9" fmla="*/ 253 h 314"/>
                <a:gd name="T10" fmla="*/ 50 w 135"/>
                <a:gd name="T11" fmla="*/ 313 h 314"/>
                <a:gd name="T12" fmla="*/ 32 w 135"/>
                <a:gd name="T13" fmla="*/ 313 h 314"/>
                <a:gd name="T14" fmla="*/ 17 w 135"/>
                <a:gd name="T15" fmla="*/ 287 h 314"/>
                <a:gd name="T16" fmla="*/ 17 w 135"/>
                <a:gd name="T17" fmla="*/ 298 h 314"/>
                <a:gd name="T18" fmla="*/ 0 w 135"/>
                <a:gd name="T19" fmla="*/ 70 h 314"/>
                <a:gd name="T20" fmla="*/ 17 w 135"/>
                <a:gd name="T21" fmla="*/ 23 h 314"/>
                <a:gd name="T22" fmla="*/ 32 w 135"/>
                <a:gd name="T23" fmla="*/ 0 h 314"/>
                <a:gd name="T24" fmla="*/ 110 w 135"/>
                <a:gd name="T25" fmla="*/ 0 h 3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314"/>
                <a:gd name="T41" fmla="*/ 135 w 135"/>
                <a:gd name="T42" fmla="*/ 314 h 3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314">
                  <a:moveTo>
                    <a:pt x="110" y="0"/>
                  </a:moveTo>
                  <a:lnTo>
                    <a:pt x="134" y="193"/>
                  </a:lnTo>
                  <a:lnTo>
                    <a:pt x="120" y="228"/>
                  </a:lnTo>
                  <a:lnTo>
                    <a:pt x="103" y="253"/>
                  </a:lnTo>
                  <a:lnTo>
                    <a:pt x="78" y="253"/>
                  </a:lnTo>
                  <a:lnTo>
                    <a:pt x="50" y="313"/>
                  </a:lnTo>
                  <a:lnTo>
                    <a:pt x="32" y="313"/>
                  </a:lnTo>
                  <a:lnTo>
                    <a:pt x="17" y="287"/>
                  </a:lnTo>
                  <a:lnTo>
                    <a:pt x="17" y="298"/>
                  </a:lnTo>
                  <a:lnTo>
                    <a:pt x="0" y="70"/>
                  </a:lnTo>
                  <a:lnTo>
                    <a:pt x="17" y="23"/>
                  </a:lnTo>
                  <a:lnTo>
                    <a:pt x="32" y="0"/>
                  </a:lnTo>
                  <a:lnTo>
                    <a:pt x="11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7" name="Freeform 105">
              <a:extLst>
                <a:ext uri="{FF2B5EF4-FFF2-40B4-BE49-F238E27FC236}">
                  <a16:creationId xmlns:a16="http://schemas.microsoft.com/office/drawing/2014/main" id="{D9D483AC-C7A4-4191-B48F-9909D60A42A4}"/>
                </a:ext>
              </a:extLst>
            </p:cNvPr>
            <p:cNvSpPr>
              <a:spLocks/>
            </p:cNvSpPr>
            <p:nvPr/>
          </p:nvSpPr>
          <p:spPr bwMode="auto">
            <a:xfrm>
              <a:off x="3512" y="1330"/>
              <a:ext cx="436" cy="450"/>
            </a:xfrm>
            <a:custGeom>
              <a:avLst/>
              <a:gdLst>
                <a:gd name="T0" fmla="*/ 0 w 436"/>
                <a:gd name="T1" fmla="*/ 364 h 450"/>
                <a:gd name="T2" fmla="*/ 54 w 436"/>
                <a:gd name="T3" fmla="*/ 170 h 450"/>
                <a:gd name="T4" fmla="*/ 96 w 436"/>
                <a:gd name="T5" fmla="*/ 170 h 450"/>
                <a:gd name="T6" fmla="*/ 115 w 436"/>
                <a:gd name="T7" fmla="*/ 125 h 450"/>
                <a:gd name="T8" fmla="*/ 140 w 436"/>
                <a:gd name="T9" fmla="*/ 125 h 450"/>
                <a:gd name="T10" fmla="*/ 158 w 436"/>
                <a:gd name="T11" fmla="*/ 100 h 450"/>
                <a:gd name="T12" fmla="*/ 176 w 436"/>
                <a:gd name="T13" fmla="*/ 51 h 450"/>
                <a:gd name="T14" fmla="*/ 158 w 436"/>
                <a:gd name="T15" fmla="*/ 25 h 450"/>
                <a:gd name="T16" fmla="*/ 147 w 436"/>
                <a:gd name="T17" fmla="*/ 51 h 450"/>
                <a:gd name="T18" fmla="*/ 140 w 436"/>
                <a:gd name="T19" fmla="*/ 25 h 450"/>
                <a:gd name="T20" fmla="*/ 147 w 436"/>
                <a:gd name="T21" fmla="*/ 0 h 450"/>
                <a:gd name="T22" fmla="*/ 183 w 436"/>
                <a:gd name="T23" fmla="*/ 0 h 450"/>
                <a:gd name="T24" fmla="*/ 262 w 436"/>
                <a:gd name="T25" fmla="*/ 40 h 450"/>
                <a:gd name="T26" fmla="*/ 331 w 436"/>
                <a:gd name="T27" fmla="*/ 75 h 450"/>
                <a:gd name="T28" fmla="*/ 348 w 436"/>
                <a:gd name="T29" fmla="*/ 110 h 450"/>
                <a:gd name="T30" fmla="*/ 373 w 436"/>
                <a:gd name="T31" fmla="*/ 110 h 450"/>
                <a:gd name="T32" fmla="*/ 373 w 436"/>
                <a:gd name="T33" fmla="*/ 134 h 450"/>
                <a:gd name="T34" fmla="*/ 416 w 436"/>
                <a:gd name="T35" fmla="*/ 160 h 450"/>
                <a:gd name="T36" fmla="*/ 435 w 436"/>
                <a:gd name="T37" fmla="*/ 209 h 450"/>
                <a:gd name="T38" fmla="*/ 313 w 436"/>
                <a:gd name="T39" fmla="*/ 294 h 450"/>
                <a:gd name="T40" fmla="*/ 176 w 436"/>
                <a:gd name="T41" fmla="*/ 449 h 450"/>
                <a:gd name="T42" fmla="*/ 54 w 436"/>
                <a:gd name="T43" fmla="*/ 390 h 450"/>
                <a:gd name="T44" fmla="*/ 0 w 436"/>
                <a:gd name="T45" fmla="*/ 364 h 4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0"/>
                <a:gd name="T71" fmla="*/ 436 w 436"/>
                <a:gd name="T72" fmla="*/ 450 h 4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0">
                  <a:moveTo>
                    <a:pt x="0" y="364"/>
                  </a:moveTo>
                  <a:lnTo>
                    <a:pt x="54" y="170"/>
                  </a:lnTo>
                  <a:lnTo>
                    <a:pt x="96" y="170"/>
                  </a:lnTo>
                  <a:lnTo>
                    <a:pt x="115" y="125"/>
                  </a:lnTo>
                  <a:lnTo>
                    <a:pt x="140" y="125"/>
                  </a:lnTo>
                  <a:lnTo>
                    <a:pt x="158" y="100"/>
                  </a:lnTo>
                  <a:lnTo>
                    <a:pt x="176" y="51"/>
                  </a:lnTo>
                  <a:lnTo>
                    <a:pt x="158" y="25"/>
                  </a:lnTo>
                  <a:lnTo>
                    <a:pt x="147" y="51"/>
                  </a:lnTo>
                  <a:lnTo>
                    <a:pt x="140" y="25"/>
                  </a:lnTo>
                  <a:lnTo>
                    <a:pt x="147" y="0"/>
                  </a:lnTo>
                  <a:lnTo>
                    <a:pt x="183" y="0"/>
                  </a:lnTo>
                  <a:lnTo>
                    <a:pt x="262" y="40"/>
                  </a:lnTo>
                  <a:lnTo>
                    <a:pt x="331" y="75"/>
                  </a:lnTo>
                  <a:lnTo>
                    <a:pt x="348" y="110"/>
                  </a:lnTo>
                  <a:lnTo>
                    <a:pt x="373" y="110"/>
                  </a:lnTo>
                  <a:lnTo>
                    <a:pt x="373" y="134"/>
                  </a:lnTo>
                  <a:lnTo>
                    <a:pt x="416" y="160"/>
                  </a:lnTo>
                  <a:lnTo>
                    <a:pt x="435" y="209"/>
                  </a:lnTo>
                  <a:lnTo>
                    <a:pt x="313" y="294"/>
                  </a:lnTo>
                  <a:lnTo>
                    <a:pt x="176" y="449"/>
                  </a:lnTo>
                  <a:lnTo>
                    <a:pt x="54" y="390"/>
                  </a:lnTo>
                  <a:lnTo>
                    <a:pt x="0" y="3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8" name="Freeform 106">
              <a:extLst>
                <a:ext uri="{FF2B5EF4-FFF2-40B4-BE49-F238E27FC236}">
                  <a16:creationId xmlns:a16="http://schemas.microsoft.com/office/drawing/2014/main" id="{15A40059-3293-496E-BD5B-22BA12AE4218}"/>
                </a:ext>
              </a:extLst>
            </p:cNvPr>
            <p:cNvSpPr>
              <a:spLocks/>
            </p:cNvSpPr>
            <p:nvPr/>
          </p:nvSpPr>
          <p:spPr bwMode="auto">
            <a:xfrm>
              <a:off x="3905" y="947"/>
              <a:ext cx="251" cy="279"/>
            </a:xfrm>
            <a:custGeom>
              <a:avLst/>
              <a:gdLst>
                <a:gd name="T0" fmla="*/ 242 w 251"/>
                <a:gd name="T1" fmla="*/ 0 h 279"/>
                <a:gd name="T2" fmla="*/ 250 w 251"/>
                <a:gd name="T3" fmla="*/ 34 h 279"/>
                <a:gd name="T4" fmla="*/ 235 w 251"/>
                <a:gd name="T5" fmla="*/ 129 h 279"/>
                <a:gd name="T6" fmla="*/ 182 w 251"/>
                <a:gd name="T7" fmla="*/ 278 h 279"/>
                <a:gd name="T8" fmla="*/ 164 w 251"/>
                <a:gd name="T9" fmla="*/ 264 h 279"/>
                <a:gd name="T10" fmla="*/ 132 w 251"/>
                <a:gd name="T11" fmla="*/ 264 h 279"/>
                <a:gd name="T12" fmla="*/ 114 w 251"/>
                <a:gd name="T13" fmla="*/ 238 h 279"/>
                <a:gd name="T14" fmla="*/ 85 w 251"/>
                <a:gd name="T15" fmla="*/ 238 h 279"/>
                <a:gd name="T16" fmla="*/ 78 w 251"/>
                <a:gd name="T17" fmla="*/ 238 h 279"/>
                <a:gd name="T18" fmla="*/ 11 w 251"/>
                <a:gd name="T19" fmla="*/ 229 h 279"/>
                <a:gd name="T20" fmla="*/ 24 w 251"/>
                <a:gd name="T21" fmla="*/ 193 h 279"/>
                <a:gd name="T22" fmla="*/ 0 w 251"/>
                <a:gd name="T23" fmla="*/ 0 h 279"/>
                <a:gd name="T24" fmla="*/ 242 w 251"/>
                <a:gd name="T25" fmla="*/ 0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279"/>
                <a:gd name="T41" fmla="*/ 251 w 251"/>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279">
                  <a:moveTo>
                    <a:pt x="242" y="0"/>
                  </a:moveTo>
                  <a:lnTo>
                    <a:pt x="250" y="34"/>
                  </a:lnTo>
                  <a:lnTo>
                    <a:pt x="235" y="129"/>
                  </a:lnTo>
                  <a:lnTo>
                    <a:pt x="182" y="278"/>
                  </a:lnTo>
                  <a:lnTo>
                    <a:pt x="164" y="264"/>
                  </a:lnTo>
                  <a:lnTo>
                    <a:pt x="132" y="264"/>
                  </a:lnTo>
                  <a:lnTo>
                    <a:pt x="114" y="238"/>
                  </a:lnTo>
                  <a:lnTo>
                    <a:pt x="85" y="238"/>
                  </a:lnTo>
                  <a:lnTo>
                    <a:pt x="78" y="238"/>
                  </a:lnTo>
                  <a:lnTo>
                    <a:pt x="11" y="229"/>
                  </a:lnTo>
                  <a:lnTo>
                    <a:pt x="24" y="193"/>
                  </a:lnTo>
                  <a:lnTo>
                    <a:pt x="0" y="0"/>
                  </a:lnTo>
                  <a:lnTo>
                    <a:pt x="242"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9" name="Freeform 107">
              <a:extLst>
                <a:ext uri="{FF2B5EF4-FFF2-40B4-BE49-F238E27FC236}">
                  <a16:creationId xmlns:a16="http://schemas.microsoft.com/office/drawing/2014/main" id="{614842E3-0159-4C02-A811-695635508BDA}"/>
                </a:ext>
              </a:extLst>
            </p:cNvPr>
            <p:cNvSpPr>
              <a:spLocks/>
            </p:cNvSpPr>
            <p:nvPr/>
          </p:nvSpPr>
          <p:spPr bwMode="auto">
            <a:xfrm>
              <a:off x="4760" y="1444"/>
              <a:ext cx="258" cy="191"/>
            </a:xfrm>
            <a:custGeom>
              <a:avLst/>
              <a:gdLst>
                <a:gd name="T0" fmla="*/ 69 w 283"/>
                <a:gd name="T1" fmla="*/ 70 h 229"/>
                <a:gd name="T2" fmla="*/ 87 w 283"/>
                <a:gd name="T3" fmla="*/ 34 h 229"/>
                <a:gd name="T4" fmla="*/ 185 w 283"/>
                <a:gd name="T5" fmla="*/ 34 h 229"/>
                <a:gd name="T6" fmla="*/ 246 w 283"/>
                <a:gd name="T7" fmla="*/ 0 h 229"/>
                <a:gd name="T8" fmla="*/ 264 w 283"/>
                <a:gd name="T9" fmla="*/ 10 h 229"/>
                <a:gd name="T10" fmla="*/ 271 w 283"/>
                <a:gd name="T11" fmla="*/ 49 h 229"/>
                <a:gd name="T12" fmla="*/ 282 w 283"/>
                <a:gd name="T13" fmla="*/ 94 h 229"/>
                <a:gd name="T14" fmla="*/ 253 w 283"/>
                <a:gd name="T15" fmla="*/ 154 h 229"/>
                <a:gd name="T16" fmla="*/ 253 w 283"/>
                <a:gd name="T17" fmla="*/ 228 h 229"/>
                <a:gd name="T18" fmla="*/ 124 w 283"/>
                <a:gd name="T19" fmla="*/ 218 h 229"/>
                <a:gd name="T20" fmla="*/ 0 w 283"/>
                <a:gd name="T21" fmla="*/ 218 h 229"/>
                <a:gd name="T22" fmla="*/ 44 w 283"/>
                <a:gd name="T23" fmla="*/ 94 h 229"/>
                <a:gd name="T24" fmla="*/ 69 w 283"/>
                <a:gd name="T25" fmla="*/ 59 h 229"/>
                <a:gd name="T26" fmla="*/ 69 w 283"/>
                <a:gd name="T27" fmla="*/ 7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3"/>
                <a:gd name="T43" fmla="*/ 0 h 229"/>
                <a:gd name="T44" fmla="*/ 283 w 283"/>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3" h="229">
                  <a:moveTo>
                    <a:pt x="69" y="70"/>
                  </a:moveTo>
                  <a:lnTo>
                    <a:pt x="87" y="34"/>
                  </a:lnTo>
                  <a:lnTo>
                    <a:pt x="185" y="34"/>
                  </a:lnTo>
                  <a:lnTo>
                    <a:pt x="246" y="0"/>
                  </a:lnTo>
                  <a:lnTo>
                    <a:pt x="264" y="10"/>
                  </a:lnTo>
                  <a:lnTo>
                    <a:pt x="271" y="49"/>
                  </a:lnTo>
                  <a:lnTo>
                    <a:pt x="282" y="94"/>
                  </a:lnTo>
                  <a:lnTo>
                    <a:pt x="253" y="154"/>
                  </a:lnTo>
                  <a:lnTo>
                    <a:pt x="253" y="228"/>
                  </a:lnTo>
                  <a:lnTo>
                    <a:pt x="124" y="218"/>
                  </a:lnTo>
                  <a:lnTo>
                    <a:pt x="0" y="218"/>
                  </a:lnTo>
                  <a:lnTo>
                    <a:pt x="44" y="94"/>
                  </a:lnTo>
                  <a:lnTo>
                    <a:pt x="69" y="59"/>
                  </a:lnTo>
                  <a:lnTo>
                    <a:pt x="69"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0" name="Freeform 108">
              <a:extLst>
                <a:ext uri="{FF2B5EF4-FFF2-40B4-BE49-F238E27FC236}">
                  <a16:creationId xmlns:a16="http://schemas.microsoft.com/office/drawing/2014/main" id="{604F3CA0-40F4-48BC-A6A8-88B939E045B0}"/>
                </a:ext>
              </a:extLst>
            </p:cNvPr>
            <p:cNvSpPr>
              <a:spLocks/>
            </p:cNvSpPr>
            <p:nvPr/>
          </p:nvSpPr>
          <p:spPr bwMode="auto">
            <a:xfrm>
              <a:off x="1823" y="1067"/>
              <a:ext cx="262" cy="228"/>
            </a:xfrm>
            <a:custGeom>
              <a:avLst/>
              <a:gdLst>
                <a:gd name="T0" fmla="*/ 36 w 262"/>
                <a:gd name="T1" fmla="*/ 49 h 228"/>
                <a:gd name="T2" fmla="*/ 68 w 262"/>
                <a:gd name="T3" fmla="*/ 34 h 228"/>
                <a:gd name="T4" fmla="*/ 86 w 262"/>
                <a:gd name="T5" fmla="*/ 49 h 228"/>
                <a:gd name="T6" fmla="*/ 121 w 262"/>
                <a:gd name="T7" fmla="*/ 49 h 228"/>
                <a:gd name="T8" fmla="*/ 104 w 262"/>
                <a:gd name="T9" fmla="*/ 0 h 228"/>
                <a:gd name="T10" fmla="*/ 157 w 262"/>
                <a:gd name="T11" fmla="*/ 49 h 228"/>
                <a:gd name="T12" fmla="*/ 200 w 262"/>
                <a:gd name="T13" fmla="*/ 94 h 228"/>
                <a:gd name="T14" fmla="*/ 250 w 262"/>
                <a:gd name="T15" fmla="*/ 118 h 228"/>
                <a:gd name="T16" fmla="*/ 261 w 262"/>
                <a:gd name="T17" fmla="*/ 158 h 228"/>
                <a:gd name="T18" fmla="*/ 218 w 262"/>
                <a:gd name="T19" fmla="*/ 217 h 228"/>
                <a:gd name="T20" fmla="*/ 207 w 262"/>
                <a:gd name="T21" fmla="*/ 227 h 228"/>
                <a:gd name="T22" fmla="*/ 140 w 262"/>
                <a:gd name="T23" fmla="*/ 217 h 228"/>
                <a:gd name="T24" fmla="*/ 54 w 262"/>
                <a:gd name="T25" fmla="*/ 227 h 228"/>
                <a:gd name="T26" fmla="*/ 54 w 262"/>
                <a:gd name="T27" fmla="*/ 193 h 228"/>
                <a:gd name="T28" fmla="*/ 0 w 262"/>
                <a:gd name="T29" fmla="*/ 144 h 228"/>
                <a:gd name="T30" fmla="*/ 11 w 262"/>
                <a:gd name="T31" fmla="*/ 109 h 228"/>
                <a:gd name="T32" fmla="*/ 0 w 262"/>
                <a:gd name="T33" fmla="*/ 94 h 228"/>
                <a:gd name="T34" fmla="*/ 36 w 262"/>
                <a:gd name="T35" fmla="*/ 49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2"/>
                <a:gd name="T55" fmla="*/ 0 h 228"/>
                <a:gd name="T56" fmla="*/ 262 w 262"/>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2" h="228">
                  <a:moveTo>
                    <a:pt x="36" y="49"/>
                  </a:moveTo>
                  <a:lnTo>
                    <a:pt x="68" y="34"/>
                  </a:lnTo>
                  <a:lnTo>
                    <a:pt x="86" y="49"/>
                  </a:lnTo>
                  <a:lnTo>
                    <a:pt x="121" y="49"/>
                  </a:lnTo>
                  <a:lnTo>
                    <a:pt x="104" y="0"/>
                  </a:lnTo>
                  <a:lnTo>
                    <a:pt x="157" y="49"/>
                  </a:lnTo>
                  <a:lnTo>
                    <a:pt x="200" y="94"/>
                  </a:lnTo>
                  <a:lnTo>
                    <a:pt x="250" y="118"/>
                  </a:lnTo>
                  <a:lnTo>
                    <a:pt x="261" y="158"/>
                  </a:lnTo>
                  <a:lnTo>
                    <a:pt x="218" y="217"/>
                  </a:lnTo>
                  <a:lnTo>
                    <a:pt x="207" y="227"/>
                  </a:lnTo>
                  <a:lnTo>
                    <a:pt x="140" y="217"/>
                  </a:lnTo>
                  <a:lnTo>
                    <a:pt x="54" y="227"/>
                  </a:lnTo>
                  <a:lnTo>
                    <a:pt x="54" y="193"/>
                  </a:lnTo>
                  <a:lnTo>
                    <a:pt x="0" y="144"/>
                  </a:lnTo>
                  <a:lnTo>
                    <a:pt x="11" y="109"/>
                  </a:lnTo>
                  <a:lnTo>
                    <a:pt x="0" y="94"/>
                  </a:lnTo>
                  <a:lnTo>
                    <a:pt x="36" y="4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1" name="Freeform 109">
              <a:extLst>
                <a:ext uri="{FF2B5EF4-FFF2-40B4-BE49-F238E27FC236}">
                  <a16:creationId xmlns:a16="http://schemas.microsoft.com/office/drawing/2014/main" id="{F780C7C4-9904-474E-B280-71ABB9E6DA12}"/>
                </a:ext>
              </a:extLst>
            </p:cNvPr>
            <p:cNvSpPr>
              <a:spLocks/>
            </p:cNvSpPr>
            <p:nvPr/>
          </p:nvSpPr>
          <p:spPr bwMode="auto">
            <a:xfrm>
              <a:off x="3914" y="1719"/>
              <a:ext cx="297" cy="365"/>
            </a:xfrm>
            <a:custGeom>
              <a:avLst/>
              <a:gdLst>
                <a:gd name="T0" fmla="*/ 243 w 297"/>
                <a:gd name="T1" fmla="*/ 338 h 365"/>
                <a:gd name="T2" fmla="*/ 243 w 297"/>
                <a:gd name="T3" fmla="*/ 364 h 365"/>
                <a:gd name="T4" fmla="*/ 228 w 297"/>
                <a:gd name="T5" fmla="*/ 338 h 365"/>
                <a:gd name="T6" fmla="*/ 191 w 297"/>
                <a:gd name="T7" fmla="*/ 338 h 365"/>
                <a:gd name="T8" fmla="*/ 191 w 297"/>
                <a:gd name="T9" fmla="*/ 323 h 365"/>
                <a:gd name="T10" fmla="*/ 166 w 297"/>
                <a:gd name="T11" fmla="*/ 313 h 365"/>
                <a:gd name="T12" fmla="*/ 138 w 297"/>
                <a:gd name="T13" fmla="*/ 338 h 365"/>
                <a:gd name="T14" fmla="*/ 87 w 297"/>
                <a:gd name="T15" fmla="*/ 323 h 365"/>
                <a:gd name="T16" fmla="*/ 87 w 297"/>
                <a:gd name="T17" fmla="*/ 313 h 365"/>
                <a:gd name="T18" fmla="*/ 33 w 297"/>
                <a:gd name="T19" fmla="*/ 289 h 365"/>
                <a:gd name="T20" fmla="*/ 0 w 297"/>
                <a:gd name="T21" fmla="*/ 238 h 365"/>
                <a:gd name="T22" fmla="*/ 14 w 297"/>
                <a:gd name="T23" fmla="*/ 219 h 365"/>
                <a:gd name="T24" fmla="*/ 87 w 297"/>
                <a:gd name="T25" fmla="*/ 194 h 365"/>
                <a:gd name="T26" fmla="*/ 87 w 297"/>
                <a:gd name="T27" fmla="*/ 144 h 365"/>
                <a:gd name="T28" fmla="*/ 138 w 297"/>
                <a:gd name="T29" fmla="*/ 0 h 365"/>
                <a:gd name="T30" fmla="*/ 148 w 297"/>
                <a:gd name="T31" fmla="*/ 0 h 365"/>
                <a:gd name="T32" fmla="*/ 278 w 297"/>
                <a:gd name="T33" fmla="*/ 0 h 365"/>
                <a:gd name="T34" fmla="*/ 278 w 297"/>
                <a:gd name="T35" fmla="*/ 10 h 365"/>
                <a:gd name="T36" fmla="*/ 278 w 297"/>
                <a:gd name="T37" fmla="*/ 134 h 365"/>
                <a:gd name="T38" fmla="*/ 296 w 297"/>
                <a:gd name="T39" fmla="*/ 178 h 365"/>
                <a:gd name="T40" fmla="*/ 278 w 297"/>
                <a:gd name="T41" fmla="*/ 194 h 365"/>
                <a:gd name="T42" fmla="*/ 278 w 297"/>
                <a:gd name="T43" fmla="*/ 338 h 365"/>
                <a:gd name="T44" fmla="*/ 243 w 297"/>
                <a:gd name="T45" fmla="*/ 338 h 3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7"/>
                <a:gd name="T70" fmla="*/ 0 h 365"/>
                <a:gd name="T71" fmla="*/ 297 w 297"/>
                <a:gd name="T72" fmla="*/ 365 h 3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7" h="365">
                  <a:moveTo>
                    <a:pt x="243" y="338"/>
                  </a:moveTo>
                  <a:lnTo>
                    <a:pt x="243" y="364"/>
                  </a:lnTo>
                  <a:lnTo>
                    <a:pt x="228" y="338"/>
                  </a:lnTo>
                  <a:lnTo>
                    <a:pt x="191" y="338"/>
                  </a:lnTo>
                  <a:lnTo>
                    <a:pt x="191" y="323"/>
                  </a:lnTo>
                  <a:lnTo>
                    <a:pt x="166" y="313"/>
                  </a:lnTo>
                  <a:lnTo>
                    <a:pt x="138" y="338"/>
                  </a:lnTo>
                  <a:lnTo>
                    <a:pt x="87" y="323"/>
                  </a:lnTo>
                  <a:lnTo>
                    <a:pt x="87" y="313"/>
                  </a:lnTo>
                  <a:lnTo>
                    <a:pt x="33" y="289"/>
                  </a:lnTo>
                  <a:lnTo>
                    <a:pt x="0" y="238"/>
                  </a:lnTo>
                  <a:lnTo>
                    <a:pt x="14" y="219"/>
                  </a:lnTo>
                  <a:lnTo>
                    <a:pt x="87" y="194"/>
                  </a:lnTo>
                  <a:lnTo>
                    <a:pt x="87" y="144"/>
                  </a:lnTo>
                  <a:lnTo>
                    <a:pt x="138" y="0"/>
                  </a:lnTo>
                  <a:lnTo>
                    <a:pt x="148" y="0"/>
                  </a:lnTo>
                  <a:lnTo>
                    <a:pt x="278" y="0"/>
                  </a:lnTo>
                  <a:lnTo>
                    <a:pt x="278" y="10"/>
                  </a:lnTo>
                  <a:lnTo>
                    <a:pt x="278" y="134"/>
                  </a:lnTo>
                  <a:lnTo>
                    <a:pt x="296" y="178"/>
                  </a:lnTo>
                  <a:lnTo>
                    <a:pt x="278" y="194"/>
                  </a:lnTo>
                  <a:lnTo>
                    <a:pt x="278" y="338"/>
                  </a:lnTo>
                  <a:lnTo>
                    <a:pt x="243" y="3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2" name="Freeform 110">
              <a:extLst>
                <a:ext uri="{FF2B5EF4-FFF2-40B4-BE49-F238E27FC236}">
                  <a16:creationId xmlns:a16="http://schemas.microsoft.com/office/drawing/2014/main" id="{82B0E4A1-5E8D-4D72-9860-883D8F533A10}"/>
                </a:ext>
              </a:extLst>
            </p:cNvPr>
            <p:cNvSpPr>
              <a:spLocks/>
            </p:cNvSpPr>
            <p:nvPr/>
          </p:nvSpPr>
          <p:spPr bwMode="auto">
            <a:xfrm>
              <a:off x="2042" y="1030"/>
              <a:ext cx="392" cy="361"/>
            </a:xfrm>
            <a:custGeom>
              <a:avLst/>
              <a:gdLst>
                <a:gd name="T0" fmla="*/ 269 w 392"/>
                <a:gd name="T1" fmla="*/ 339 h 361"/>
                <a:gd name="T2" fmla="*/ 233 w 392"/>
                <a:gd name="T3" fmla="*/ 324 h 361"/>
                <a:gd name="T4" fmla="*/ 208 w 392"/>
                <a:gd name="T5" fmla="*/ 339 h 361"/>
                <a:gd name="T6" fmla="*/ 190 w 392"/>
                <a:gd name="T7" fmla="*/ 324 h 361"/>
                <a:gd name="T8" fmla="*/ 154 w 392"/>
                <a:gd name="T9" fmla="*/ 339 h 361"/>
                <a:gd name="T10" fmla="*/ 122 w 392"/>
                <a:gd name="T11" fmla="*/ 360 h 361"/>
                <a:gd name="T12" fmla="*/ 76 w 392"/>
                <a:gd name="T13" fmla="*/ 300 h 361"/>
                <a:gd name="T14" fmla="*/ 61 w 392"/>
                <a:gd name="T15" fmla="*/ 300 h 361"/>
                <a:gd name="T16" fmla="*/ 50 w 392"/>
                <a:gd name="T17" fmla="*/ 300 h 361"/>
                <a:gd name="T18" fmla="*/ 43 w 392"/>
                <a:gd name="T19" fmla="*/ 281 h 361"/>
                <a:gd name="T20" fmla="*/ 7 w 392"/>
                <a:gd name="T21" fmla="*/ 281 h 361"/>
                <a:gd name="T22" fmla="*/ 0 w 392"/>
                <a:gd name="T23" fmla="*/ 255 h 361"/>
                <a:gd name="T24" fmla="*/ 43 w 392"/>
                <a:gd name="T25" fmla="*/ 194 h 361"/>
                <a:gd name="T26" fmla="*/ 32 w 392"/>
                <a:gd name="T27" fmla="*/ 155 h 361"/>
                <a:gd name="T28" fmla="*/ 68 w 392"/>
                <a:gd name="T29" fmla="*/ 120 h 361"/>
                <a:gd name="T30" fmla="*/ 93 w 392"/>
                <a:gd name="T31" fmla="*/ 130 h 361"/>
                <a:gd name="T32" fmla="*/ 104 w 392"/>
                <a:gd name="T33" fmla="*/ 60 h 361"/>
                <a:gd name="T34" fmla="*/ 122 w 392"/>
                <a:gd name="T35" fmla="*/ 60 h 361"/>
                <a:gd name="T36" fmla="*/ 147 w 392"/>
                <a:gd name="T37" fmla="*/ 70 h 361"/>
                <a:gd name="T38" fmla="*/ 165 w 392"/>
                <a:gd name="T39" fmla="*/ 60 h 361"/>
                <a:gd name="T40" fmla="*/ 215 w 392"/>
                <a:gd name="T41" fmla="*/ 11 h 361"/>
                <a:gd name="T42" fmla="*/ 233 w 392"/>
                <a:gd name="T43" fmla="*/ 26 h 361"/>
                <a:gd name="T44" fmla="*/ 251 w 392"/>
                <a:gd name="T45" fmla="*/ 0 h 361"/>
                <a:gd name="T46" fmla="*/ 269 w 392"/>
                <a:gd name="T47" fmla="*/ 11 h 361"/>
                <a:gd name="T48" fmla="*/ 287 w 392"/>
                <a:gd name="T49" fmla="*/ 11 h 361"/>
                <a:gd name="T50" fmla="*/ 294 w 392"/>
                <a:gd name="T51" fmla="*/ 60 h 361"/>
                <a:gd name="T52" fmla="*/ 319 w 392"/>
                <a:gd name="T53" fmla="*/ 60 h 361"/>
                <a:gd name="T54" fmla="*/ 330 w 392"/>
                <a:gd name="T55" fmla="*/ 36 h 361"/>
                <a:gd name="T56" fmla="*/ 391 w 392"/>
                <a:gd name="T57" fmla="*/ 96 h 361"/>
                <a:gd name="T58" fmla="*/ 380 w 392"/>
                <a:gd name="T59" fmla="*/ 170 h 361"/>
                <a:gd name="T60" fmla="*/ 373 w 392"/>
                <a:gd name="T61" fmla="*/ 315 h 361"/>
                <a:gd name="T62" fmla="*/ 319 w 392"/>
                <a:gd name="T63" fmla="*/ 315 h 361"/>
                <a:gd name="T64" fmla="*/ 294 w 392"/>
                <a:gd name="T65" fmla="*/ 324 h 361"/>
                <a:gd name="T66" fmla="*/ 269 w 392"/>
                <a:gd name="T67" fmla="*/ 339 h 3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2"/>
                <a:gd name="T103" fmla="*/ 0 h 361"/>
                <a:gd name="T104" fmla="*/ 392 w 392"/>
                <a:gd name="T105" fmla="*/ 361 h 3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2" h="361">
                  <a:moveTo>
                    <a:pt x="269" y="339"/>
                  </a:moveTo>
                  <a:lnTo>
                    <a:pt x="233" y="324"/>
                  </a:lnTo>
                  <a:lnTo>
                    <a:pt x="208" y="339"/>
                  </a:lnTo>
                  <a:lnTo>
                    <a:pt x="190" y="324"/>
                  </a:lnTo>
                  <a:lnTo>
                    <a:pt x="154" y="339"/>
                  </a:lnTo>
                  <a:lnTo>
                    <a:pt x="122" y="360"/>
                  </a:lnTo>
                  <a:lnTo>
                    <a:pt x="76" y="300"/>
                  </a:lnTo>
                  <a:lnTo>
                    <a:pt x="61" y="300"/>
                  </a:lnTo>
                  <a:lnTo>
                    <a:pt x="50" y="300"/>
                  </a:lnTo>
                  <a:lnTo>
                    <a:pt x="43" y="281"/>
                  </a:lnTo>
                  <a:lnTo>
                    <a:pt x="7" y="281"/>
                  </a:lnTo>
                  <a:lnTo>
                    <a:pt x="0" y="255"/>
                  </a:lnTo>
                  <a:lnTo>
                    <a:pt x="43" y="194"/>
                  </a:lnTo>
                  <a:lnTo>
                    <a:pt x="32" y="155"/>
                  </a:lnTo>
                  <a:lnTo>
                    <a:pt x="68" y="120"/>
                  </a:lnTo>
                  <a:lnTo>
                    <a:pt x="93" y="130"/>
                  </a:lnTo>
                  <a:lnTo>
                    <a:pt x="104" y="60"/>
                  </a:lnTo>
                  <a:lnTo>
                    <a:pt x="122" y="60"/>
                  </a:lnTo>
                  <a:lnTo>
                    <a:pt x="147" y="70"/>
                  </a:lnTo>
                  <a:lnTo>
                    <a:pt x="165" y="60"/>
                  </a:lnTo>
                  <a:lnTo>
                    <a:pt x="215" y="11"/>
                  </a:lnTo>
                  <a:lnTo>
                    <a:pt x="233" y="26"/>
                  </a:lnTo>
                  <a:lnTo>
                    <a:pt x="251" y="0"/>
                  </a:lnTo>
                  <a:lnTo>
                    <a:pt x="269" y="11"/>
                  </a:lnTo>
                  <a:lnTo>
                    <a:pt x="287" y="11"/>
                  </a:lnTo>
                  <a:lnTo>
                    <a:pt x="294" y="60"/>
                  </a:lnTo>
                  <a:lnTo>
                    <a:pt x="319" y="60"/>
                  </a:lnTo>
                  <a:lnTo>
                    <a:pt x="330" y="36"/>
                  </a:lnTo>
                  <a:lnTo>
                    <a:pt x="391" y="96"/>
                  </a:lnTo>
                  <a:lnTo>
                    <a:pt x="380" y="170"/>
                  </a:lnTo>
                  <a:lnTo>
                    <a:pt x="373" y="315"/>
                  </a:lnTo>
                  <a:lnTo>
                    <a:pt x="319" y="315"/>
                  </a:lnTo>
                  <a:lnTo>
                    <a:pt x="294" y="324"/>
                  </a:lnTo>
                  <a:lnTo>
                    <a:pt x="269" y="339"/>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3" name="Freeform 111">
              <a:extLst>
                <a:ext uri="{FF2B5EF4-FFF2-40B4-BE49-F238E27FC236}">
                  <a16:creationId xmlns:a16="http://schemas.microsoft.com/office/drawing/2014/main" id="{0B466210-F77B-4F0B-AAAB-9E71E3BD996F}"/>
                </a:ext>
              </a:extLst>
            </p:cNvPr>
            <p:cNvSpPr>
              <a:spLocks/>
            </p:cNvSpPr>
            <p:nvPr/>
          </p:nvSpPr>
          <p:spPr bwMode="auto">
            <a:xfrm>
              <a:off x="3983" y="1499"/>
              <a:ext cx="314" cy="231"/>
            </a:xfrm>
            <a:custGeom>
              <a:avLst/>
              <a:gdLst>
                <a:gd name="T0" fmla="*/ 252 w 314"/>
                <a:gd name="T1" fmla="*/ 25 h 231"/>
                <a:gd name="T2" fmla="*/ 270 w 314"/>
                <a:gd name="T3" fmla="*/ 100 h 231"/>
                <a:gd name="T4" fmla="*/ 313 w 314"/>
                <a:gd name="T5" fmla="*/ 145 h 231"/>
                <a:gd name="T6" fmla="*/ 287 w 314"/>
                <a:gd name="T7" fmla="*/ 170 h 231"/>
                <a:gd name="T8" fmla="*/ 209 w 314"/>
                <a:gd name="T9" fmla="*/ 230 h 231"/>
                <a:gd name="T10" fmla="*/ 209 w 314"/>
                <a:gd name="T11" fmla="*/ 220 h 231"/>
                <a:gd name="T12" fmla="*/ 79 w 314"/>
                <a:gd name="T13" fmla="*/ 220 h 231"/>
                <a:gd name="T14" fmla="*/ 69 w 314"/>
                <a:gd name="T15" fmla="*/ 220 h 231"/>
                <a:gd name="T16" fmla="*/ 36 w 314"/>
                <a:gd name="T17" fmla="*/ 204 h 231"/>
                <a:gd name="T18" fmla="*/ 19 w 314"/>
                <a:gd name="T19" fmla="*/ 125 h 231"/>
                <a:gd name="T20" fmla="*/ 0 w 314"/>
                <a:gd name="T21" fmla="*/ 100 h 231"/>
                <a:gd name="T22" fmla="*/ 173 w 314"/>
                <a:gd name="T23" fmla="*/ 15 h 231"/>
                <a:gd name="T24" fmla="*/ 183 w 314"/>
                <a:gd name="T25" fmla="*/ 15 h 231"/>
                <a:gd name="T26" fmla="*/ 202 w 314"/>
                <a:gd name="T27" fmla="*/ 25 h 231"/>
                <a:gd name="T28" fmla="*/ 209 w 314"/>
                <a:gd name="T29" fmla="*/ 0 h 231"/>
                <a:gd name="T30" fmla="*/ 252 w 314"/>
                <a:gd name="T31" fmla="*/ 25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31"/>
                <a:gd name="T50" fmla="*/ 314 w 314"/>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31">
                  <a:moveTo>
                    <a:pt x="252" y="25"/>
                  </a:moveTo>
                  <a:lnTo>
                    <a:pt x="270" y="100"/>
                  </a:lnTo>
                  <a:lnTo>
                    <a:pt x="313" y="145"/>
                  </a:lnTo>
                  <a:lnTo>
                    <a:pt x="287" y="170"/>
                  </a:lnTo>
                  <a:lnTo>
                    <a:pt x="209" y="230"/>
                  </a:lnTo>
                  <a:lnTo>
                    <a:pt x="209" y="220"/>
                  </a:lnTo>
                  <a:lnTo>
                    <a:pt x="79" y="220"/>
                  </a:lnTo>
                  <a:lnTo>
                    <a:pt x="69" y="220"/>
                  </a:lnTo>
                  <a:lnTo>
                    <a:pt x="36" y="204"/>
                  </a:lnTo>
                  <a:lnTo>
                    <a:pt x="19" y="125"/>
                  </a:lnTo>
                  <a:lnTo>
                    <a:pt x="0" y="100"/>
                  </a:lnTo>
                  <a:lnTo>
                    <a:pt x="173" y="15"/>
                  </a:lnTo>
                  <a:lnTo>
                    <a:pt x="183" y="15"/>
                  </a:lnTo>
                  <a:lnTo>
                    <a:pt x="202" y="25"/>
                  </a:lnTo>
                  <a:lnTo>
                    <a:pt x="209" y="0"/>
                  </a:lnTo>
                  <a:lnTo>
                    <a:pt x="252"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4" name="Freeform 112">
              <a:extLst>
                <a:ext uri="{FF2B5EF4-FFF2-40B4-BE49-F238E27FC236}">
                  <a16:creationId xmlns:a16="http://schemas.microsoft.com/office/drawing/2014/main" id="{1AFBB8FC-9030-4514-A464-CAA4CBC724B1}"/>
                </a:ext>
              </a:extLst>
            </p:cNvPr>
            <p:cNvSpPr>
              <a:spLocks/>
            </p:cNvSpPr>
            <p:nvPr/>
          </p:nvSpPr>
          <p:spPr bwMode="auto">
            <a:xfrm>
              <a:off x="2415" y="1161"/>
              <a:ext cx="264" cy="194"/>
            </a:xfrm>
            <a:custGeom>
              <a:avLst/>
              <a:gdLst>
                <a:gd name="T0" fmla="*/ 112 w 264"/>
                <a:gd name="T1" fmla="*/ 183 h 194"/>
                <a:gd name="T2" fmla="*/ 0 w 264"/>
                <a:gd name="T3" fmla="*/ 183 h 194"/>
                <a:gd name="T4" fmla="*/ 7 w 264"/>
                <a:gd name="T5" fmla="*/ 39 h 194"/>
                <a:gd name="T6" fmla="*/ 43 w 264"/>
                <a:gd name="T7" fmla="*/ 24 h 194"/>
                <a:gd name="T8" fmla="*/ 50 w 264"/>
                <a:gd name="T9" fmla="*/ 24 h 194"/>
                <a:gd name="T10" fmla="*/ 68 w 264"/>
                <a:gd name="T11" fmla="*/ 0 h 194"/>
                <a:gd name="T12" fmla="*/ 79 w 264"/>
                <a:gd name="T13" fmla="*/ 15 h 194"/>
                <a:gd name="T14" fmla="*/ 86 w 264"/>
                <a:gd name="T15" fmla="*/ 0 h 194"/>
                <a:gd name="T16" fmla="*/ 86 w 264"/>
                <a:gd name="T17" fmla="*/ 15 h 194"/>
                <a:gd name="T18" fmla="*/ 123 w 264"/>
                <a:gd name="T19" fmla="*/ 15 h 194"/>
                <a:gd name="T20" fmla="*/ 140 w 264"/>
                <a:gd name="T21" fmla="*/ 24 h 194"/>
                <a:gd name="T22" fmla="*/ 155 w 264"/>
                <a:gd name="T23" fmla="*/ 0 h 194"/>
                <a:gd name="T24" fmla="*/ 173 w 264"/>
                <a:gd name="T25" fmla="*/ 0 h 194"/>
                <a:gd name="T26" fmla="*/ 203 w 264"/>
                <a:gd name="T27" fmla="*/ 0 h 194"/>
                <a:gd name="T28" fmla="*/ 210 w 264"/>
                <a:gd name="T29" fmla="*/ 24 h 194"/>
                <a:gd name="T30" fmla="*/ 245 w 264"/>
                <a:gd name="T31" fmla="*/ 24 h 194"/>
                <a:gd name="T32" fmla="*/ 252 w 264"/>
                <a:gd name="T33" fmla="*/ 24 h 194"/>
                <a:gd name="T34" fmla="*/ 263 w 264"/>
                <a:gd name="T35" fmla="*/ 50 h 194"/>
                <a:gd name="T36" fmla="*/ 263 w 264"/>
                <a:gd name="T37" fmla="*/ 124 h 194"/>
                <a:gd name="T38" fmla="*/ 245 w 264"/>
                <a:gd name="T39" fmla="*/ 133 h 194"/>
                <a:gd name="T40" fmla="*/ 227 w 264"/>
                <a:gd name="T41" fmla="*/ 150 h 194"/>
                <a:gd name="T42" fmla="*/ 227 w 264"/>
                <a:gd name="T43" fmla="*/ 193 h 194"/>
                <a:gd name="T44" fmla="*/ 112 w 264"/>
                <a:gd name="T45" fmla="*/ 183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194"/>
                <a:gd name="T71" fmla="*/ 264 w 264"/>
                <a:gd name="T72" fmla="*/ 194 h 1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194">
                  <a:moveTo>
                    <a:pt x="112" y="183"/>
                  </a:moveTo>
                  <a:lnTo>
                    <a:pt x="0" y="183"/>
                  </a:lnTo>
                  <a:lnTo>
                    <a:pt x="7" y="39"/>
                  </a:lnTo>
                  <a:lnTo>
                    <a:pt x="43" y="24"/>
                  </a:lnTo>
                  <a:lnTo>
                    <a:pt x="50" y="24"/>
                  </a:lnTo>
                  <a:lnTo>
                    <a:pt x="68" y="0"/>
                  </a:lnTo>
                  <a:lnTo>
                    <a:pt x="79" y="15"/>
                  </a:lnTo>
                  <a:lnTo>
                    <a:pt x="86" y="0"/>
                  </a:lnTo>
                  <a:lnTo>
                    <a:pt x="86" y="15"/>
                  </a:lnTo>
                  <a:lnTo>
                    <a:pt x="123" y="15"/>
                  </a:lnTo>
                  <a:lnTo>
                    <a:pt x="140" y="24"/>
                  </a:lnTo>
                  <a:lnTo>
                    <a:pt x="155" y="0"/>
                  </a:lnTo>
                  <a:lnTo>
                    <a:pt x="173" y="0"/>
                  </a:lnTo>
                  <a:lnTo>
                    <a:pt x="203" y="0"/>
                  </a:lnTo>
                  <a:lnTo>
                    <a:pt x="210" y="24"/>
                  </a:lnTo>
                  <a:lnTo>
                    <a:pt x="245" y="24"/>
                  </a:lnTo>
                  <a:lnTo>
                    <a:pt x="252" y="24"/>
                  </a:lnTo>
                  <a:lnTo>
                    <a:pt x="263" y="50"/>
                  </a:lnTo>
                  <a:lnTo>
                    <a:pt x="263" y="124"/>
                  </a:lnTo>
                  <a:lnTo>
                    <a:pt x="245" y="133"/>
                  </a:lnTo>
                  <a:lnTo>
                    <a:pt x="227" y="150"/>
                  </a:lnTo>
                  <a:lnTo>
                    <a:pt x="227" y="193"/>
                  </a:lnTo>
                  <a:lnTo>
                    <a:pt x="112" y="183"/>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5" name="Freeform 113">
              <a:extLst>
                <a:ext uri="{FF2B5EF4-FFF2-40B4-BE49-F238E27FC236}">
                  <a16:creationId xmlns:a16="http://schemas.microsoft.com/office/drawing/2014/main" id="{EB8E51D4-C462-44D4-B5F8-C23F6F7B3FBD}"/>
                </a:ext>
              </a:extLst>
            </p:cNvPr>
            <p:cNvSpPr>
              <a:spLocks/>
            </p:cNvSpPr>
            <p:nvPr/>
          </p:nvSpPr>
          <p:spPr bwMode="auto">
            <a:xfrm>
              <a:off x="1474" y="1321"/>
              <a:ext cx="220" cy="314"/>
            </a:xfrm>
            <a:custGeom>
              <a:avLst/>
              <a:gdLst>
                <a:gd name="T0" fmla="*/ 25 w 220"/>
                <a:gd name="T1" fmla="*/ 60 h 314"/>
                <a:gd name="T2" fmla="*/ 54 w 220"/>
                <a:gd name="T3" fmla="*/ 10 h 314"/>
                <a:gd name="T4" fmla="*/ 72 w 220"/>
                <a:gd name="T5" fmla="*/ 0 h 314"/>
                <a:gd name="T6" fmla="*/ 79 w 220"/>
                <a:gd name="T7" fmla="*/ 10 h 314"/>
                <a:gd name="T8" fmla="*/ 85 w 220"/>
                <a:gd name="T9" fmla="*/ 0 h 314"/>
                <a:gd name="T10" fmla="*/ 103 w 220"/>
                <a:gd name="T11" fmla="*/ 49 h 314"/>
                <a:gd name="T12" fmla="*/ 115 w 220"/>
                <a:gd name="T13" fmla="*/ 49 h 314"/>
                <a:gd name="T14" fmla="*/ 122 w 220"/>
                <a:gd name="T15" fmla="*/ 34 h 314"/>
                <a:gd name="T16" fmla="*/ 146 w 220"/>
                <a:gd name="T17" fmla="*/ 85 h 314"/>
                <a:gd name="T18" fmla="*/ 146 w 220"/>
                <a:gd name="T19" fmla="*/ 60 h 314"/>
                <a:gd name="T20" fmla="*/ 183 w 220"/>
                <a:gd name="T21" fmla="*/ 60 h 314"/>
                <a:gd name="T22" fmla="*/ 183 w 220"/>
                <a:gd name="T23" fmla="*/ 109 h 314"/>
                <a:gd name="T24" fmla="*/ 201 w 220"/>
                <a:gd name="T25" fmla="*/ 134 h 314"/>
                <a:gd name="T26" fmla="*/ 208 w 220"/>
                <a:gd name="T27" fmla="*/ 119 h 314"/>
                <a:gd name="T28" fmla="*/ 219 w 220"/>
                <a:gd name="T29" fmla="*/ 204 h 314"/>
                <a:gd name="T30" fmla="*/ 183 w 220"/>
                <a:gd name="T31" fmla="*/ 279 h 314"/>
                <a:gd name="T32" fmla="*/ 146 w 220"/>
                <a:gd name="T33" fmla="*/ 313 h 314"/>
                <a:gd name="T34" fmla="*/ 139 w 220"/>
                <a:gd name="T35" fmla="*/ 303 h 314"/>
                <a:gd name="T36" fmla="*/ 133 w 220"/>
                <a:gd name="T37" fmla="*/ 288 h 314"/>
                <a:gd name="T38" fmla="*/ 103 w 220"/>
                <a:gd name="T39" fmla="*/ 264 h 314"/>
                <a:gd name="T40" fmla="*/ 96 w 220"/>
                <a:gd name="T41" fmla="*/ 219 h 314"/>
                <a:gd name="T42" fmla="*/ 85 w 220"/>
                <a:gd name="T43" fmla="*/ 204 h 314"/>
                <a:gd name="T44" fmla="*/ 61 w 220"/>
                <a:gd name="T45" fmla="*/ 219 h 314"/>
                <a:gd name="T46" fmla="*/ 35 w 220"/>
                <a:gd name="T47" fmla="*/ 154 h 314"/>
                <a:gd name="T48" fmla="*/ 11 w 220"/>
                <a:gd name="T49" fmla="*/ 134 h 314"/>
                <a:gd name="T50" fmla="*/ 18 w 220"/>
                <a:gd name="T51" fmla="*/ 109 h 314"/>
                <a:gd name="T52" fmla="*/ 0 w 220"/>
                <a:gd name="T53" fmla="*/ 85 h 314"/>
                <a:gd name="T54" fmla="*/ 25 w 220"/>
                <a:gd name="T55" fmla="*/ 60 h 3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314"/>
                <a:gd name="T86" fmla="*/ 220 w 220"/>
                <a:gd name="T87" fmla="*/ 314 h 3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314">
                  <a:moveTo>
                    <a:pt x="25" y="60"/>
                  </a:moveTo>
                  <a:lnTo>
                    <a:pt x="54" y="10"/>
                  </a:lnTo>
                  <a:lnTo>
                    <a:pt x="72" y="0"/>
                  </a:lnTo>
                  <a:lnTo>
                    <a:pt x="79" y="10"/>
                  </a:lnTo>
                  <a:lnTo>
                    <a:pt x="85" y="0"/>
                  </a:lnTo>
                  <a:lnTo>
                    <a:pt x="103" y="49"/>
                  </a:lnTo>
                  <a:lnTo>
                    <a:pt x="115" y="49"/>
                  </a:lnTo>
                  <a:lnTo>
                    <a:pt x="122" y="34"/>
                  </a:lnTo>
                  <a:lnTo>
                    <a:pt x="146" y="85"/>
                  </a:lnTo>
                  <a:lnTo>
                    <a:pt x="146" y="60"/>
                  </a:lnTo>
                  <a:lnTo>
                    <a:pt x="183" y="60"/>
                  </a:lnTo>
                  <a:lnTo>
                    <a:pt x="183" y="109"/>
                  </a:lnTo>
                  <a:lnTo>
                    <a:pt x="201" y="134"/>
                  </a:lnTo>
                  <a:lnTo>
                    <a:pt x="208" y="119"/>
                  </a:lnTo>
                  <a:lnTo>
                    <a:pt x="219" y="204"/>
                  </a:lnTo>
                  <a:lnTo>
                    <a:pt x="183" y="279"/>
                  </a:lnTo>
                  <a:lnTo>
                    <a:pt x="146" y="313"/>
                  </a:lnTo>
                  <a:lnTo>
                    <a:pt x="139" y="303"/>
                  </a:lnTo>
                  <a:lnTo>
                    <a:pt x="133" y="288"/>
                  </a:lnTo>
                  <a:lnTo>
                    <a:pt x="103" y="264"/>
                  </a:lnTo>
                  <a:lnTo>
                    <a:pt x="96" y="219"/>
                  </a:lnTo>
                  <a:lnTo>
                    <a:pt x="85" y="204"/>
                  </a:lnTo>
                  <a:lnTo>
                    <a:pt x="61" y="219"/>
                  </a:lnTo>
                  <a:lnTo>
                    <a:pt x="35" y="154"/>
                  </a:lnTo>
                  <a:lnTo>
                    <a:pt x="11" y="134"/>
                  </a:lnTo>
                  <a:lnTo>
                    <a:pt x="18" y="109"/>
                  </a:lnTo>
                  <a:lnTo>
                    <a:pt x="0" y="85"/>
                  </a:lnTo>
                  <a:lnTo>
                    <a:pt x="25" y="60"/>
                  </a:lnTo>
                </a:path>
              </a:pathLst>
            </a:custGeom>
            <a:solidFill>
              <a:srgbClr val="92D05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6" name="Rectangle 114">
              <a:extLst>
                <a:ext uri="{FF2B5EF4-FFF2-40B4-BE49-F238E27FC236}">
                  <a16:creationId xmlns:a16="http://schemas.microsoft.com/office/drawing/2014/main" id="{37DC06C1-0C0F-48B8-AD68-756929A3A617}"/>
                </a:ext>
              </a:extLst>
            </p:cNvPr>
            <p:cNvSpPr>
              <a:spLocks noChangeArrowheads="1"/>
            </p:cNvSpPr>
            <p:nvPr/>
          </p:nvSpPr>
          <p:spPr bwMode="auto">
            <a:xfrm>
              <a:off x="3099" y="1291"/>
              <a:ext cx="3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Alamance</a:t>
              </a:r>
            </a:p>
          </p:txBody>
        </p:sp>
        <p:sp>
          <p:nvSpPr>
            <p:cNvPr id="117" name="Rectangle 115">
              <a:extLst>
                <a:ext uri="{FF2B5EF4-FFF2-40B4-BE49-F238E27FC236}">
                  <a16:creationId xmlns:a16="http://schemas.microsoft.com/office/drawing/2014/main" id="{09C4B73A-46BA-47EA-86F4-6E2CCA220F94}"/>
                </a:ext>
              </a:extLst>
            </p:cNvPr>
            <p:cNvSpPr>
              <a:spLocks noChangeArrowheads="1"/>
            </p:cNvSpPr>
            <p:nvPr/>
          </p:nvSpPr>
          <p:spPr bwMode="auto">
            <a:xfrm>
              <a:off x="2105" y="1393"/>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Alexander</a:t>
              </a:r>
            </a:p>
          </p:txBody>
        </p:sp>
        <p:sp>
          <p:nvSpPr>
            <p:cNvPr id="118" name="Rectangle 116">
              <a:extLst>
                <a:ext uri="{FF2B5EF4-FFF2-40B4-BE49-F238E27FC236}">
                  <a16:creationId xmlns:a16="http://schemas.microsoft.com/office/drawing/2014/main" id="{165076EB-E568-496D-B2D9-FEF0DE40F241}"/>
                </a:ext>
              </a:extLst>
            </p:cNvPr>
            <p:cNvSpPr>
              <a:spLocks noChangeArrowheads="1"/>
            </p:cNvSpPr>
            <p:nvPr/>
          </p:nvSpPr>
          <p:spPr bwMode="auto">
            <a:xfrm>
              <a:off x="2133" y="931"/>
              <a:ext cx="26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Alleghany</a:t>
              </a:r>
            </a:p>
          </p:txBody>
        </p:sp>
        <p:sp>
          <p:nvSpPr>
            <p:cNvPr id="119" name="Rectangle 117">
              <a:extLst>
                <a:ext uri="{FF2B5EF4-FFF2-40B4-BE49-F238E27FC236}">
                  <a16:creationId xmlns:a16="http://schemas.microsoft.com/office/drawing/2014/main" id="{DE42766E-6ECC-4F24-8A42-2242167BFADB}"/>
                </a:ext>
              </a:extLst>
            </p:cNvPr>
            <p:cNvSpPr>
              <a:spLocks noChangeArrowheads="1"/>
            </p:cNvSpPr>
            <p:nvPr/>
          </p:nvSpPr>
          <p:spPr bwMode="auto">
            <a:xfrm>
              <a:off x="2756" y="2156"/>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Anson</a:t>
              </a:r>
            </a:p>
          </p:txBody>
        </p:sp>
        <p:sp>
          <p:nvSpPr>
            <p:cNvPr id="120" name="Rectangle 118">
              <a:extLst>
                <a:ext uri="{FF2B5EF4-FFF2-40B4-BE49-F238E27FC236}">
                  <a16:creationId xmlns:a16="http://schemas.microsoft.com/office/drawing/2014/main" id="{858F2776-BC13-4924-80AB-452DDC8DBC61}"/>
                </a:ext>
              </a:extLst>
            </p:cNvPr>
            <p:cNvSpPr>
              <a:spLocks noChangeArrowheads="1"/>
            </p:cNvSpPr>
            <p:nvPr/>
          </p:nvSpPr>
          <p:spPr bwMode="auto">
            <a:xfrm>
              <a:off x="1959" y="999"/>
              <a:ext cx="1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Ashe</a:t>
              </a:r>
            </a:p>
          </p:txBody>
        </p:sp>
        <p:sp>
          <p:nvSpPr>
            <p:cNvPr id="121" name="Rectangle 119">
              <a:extLst>
                <a:ext uri="{FF2B5EF4-FFF2-40B4-BE49-F238E27FC236}">
                  <a16:creationId xmlns:a16="http://schemas.microsoft.com/office/drawing/2014/main" id="{BE27473A-FC6E-4C53-91DE-467D28D3D234}"/>
                </a:ext>
              </a:extLst>
            </p:cNvPr>
            <p:cNvSpPr>
              <a:spLocks noChangeArrowheads="1"/>
            </p:cNvSpPr>
            <p:nvPr/>
          </p:nvSpPr>
          <p:spPr bwMode="auto">
            <a:xfrm>
              <a:off x="1713" y="1257"/>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Avery</a:t>
              </a:r>
            </a:p>
          </p:txBody>
        </p:sp>
        <p:sp>
          <p:nvSpPr>
            <p:cNvPr id="122" name="Rectangle 120">
              <a:extLst>
                <a:ext uri="{FF2B5EF4-FFF2-40B4-BE49-F238E27FC236}">
                  <a16:creationId xmlns:a16="http://schemas.microsoft.com/office/drawing/2014/main" id="{713822F4-DB95-4178-B2BF-22A67F5F461F}"/>
                </a:ext>
              </a:extLst>
            </p:cNvPr>
            <p:cNvSpPr>
              <a:spLocks noChangeArrowheads="1"/>
            </p:cNvSpPr>
            <p:nvPr/>
          </p:nvSpPr>
          <p:spPr bwMode="auto">
            <a:xfrm>
              <a:off x="4577" y="1750"/>
              <a:ext cx="29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23" name="Rectangle 121">
              <a:extLst>
                <a:ext uri="{FF2B5EF4-FFF2-40B4-BE49-F238E27FC236}">
                  <a16:creationId xmlns:a16="http://schemas.microsoft.com/office/drawing/2014/main" id="{A2F47155-37E6-459D-8D44-207774BAB4FC}"/>
                </a:ext>
              </a:extLst>
            </p:cNvPr>
            <p:cNvSpPr>
              <a:spLocks noChangeArrowheads="1"/>
            </p:cNvSpPr>
            <p:nvPr/>
          </p:nvSpPr>
          <p:spPr bwMode="auto">
            <a:xfrm>
              <a:off x="4563" y="1268"/>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Bertie</a:t>
              </a:r>
            </a:p>
          </p:txBody>
        </p:sp>
        <p:sp>
          <p:nvSpPr>
            <p:cNvPr id="124" name="Rectangle 122">
              <a:extLst>
                <a:ext uri="{FF2B5EF4-FFF2-40B4-BE49-F238E27FC236}">
                  <a16:creationId xmlns:a16="http://schemas.microsoft.com/office/drawing/2014/main" id="{F5C85037-C7A5-4154-B2A9-EECEAD1A9F0D}"/>
                </a:ext>
              </a:extLst>
            </p:cNvPr>
            <p:cNvSpPr>
              <a:spLocks noChangeArrowheads="1"/>
            </p:cNvSpPr>
            <p:nvPr/>
          </p:nvSpPr>
          <p:spPr bwMode="auto">
            <a:xfrm>
              <a:off x="3657" y="2459"/>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Bladen</a:t>
              </a:r>
            </a:p>
          </p:txBody>
        </p:sp>
        <p:sp>
          <p:nvSpPr>
            <p:cNvPr id="125" name="Rectangle 123">
              <a:extLst>
                <a:ext uri="{FF2B5EF4-FFF2-40B4-BE49-F238E27FC236}">
                  <a16:creationId xmlns:a16="http://schemas.microsoft.com/office/drawing/2014/main" id="{7D04D91E-3D6C-437D-85CE-44D8FB61017A}"/>
                </a:ext>
              </a:extLst>
            </p:cNvPr>
            <p:cNvSpPr>
              <a:spLocks noChangeArrowheads="1"/>
            </p:cNvSpPr>
            <p:nvPr/>
          </p:nvSpPr>
          <p:spPr bwMode="auto">
            <a:xfrm>
              <a:off x="3791" y="2885"/>
              <a:ext cx="2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Brunswick</a:t>
              </a:r>
            </a:p>
          </p:txBody>
        </p:sp>
        <p:sp>
          <p:nvSpPr>
            <p:cNvPr id="126" name="Rectangle 124">
              <a:extLst>
                <a:ext uri="{FF2B5EF4-FFF2-40B4-BE49-F238E27FC236}">
                  <a16:creationId xmlns:a16="http://schemas.microsoft.com/office/drawing/2014/main" id="{897276BF-65E8-4D1F-8F7D-56257CDF44DA}"/>
                </a:ext>
              </a:extLst>
            </p:cNvPr>
            <p:cNvSpPr>
              <a:spLocks noChangeArrowheads="1"/>
            </p:cNvSpPr>
            <p:nvPr/>
          </p:nvSpPr>
          <p:spPr bwMode="auto">
            <a:xfrm>
              <a:off x="1296" y="1638"/>
              <a:ext cx="332"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Buncombe</a:t>
              </a:r>
            </a:p>
          </p:txBody>
        </p:sp>
        <p:sp>
          <p:nvSpPr>
            <p:cNvPr id="127" name="Rectangle 125">
              <a:extLst>
                <a:ext uri="{FF2B5EF4-FFF2-40B4-BE49-F238E27FC236}">
                  <a16:creationId xmlns:a16="http://schemas.microsoft.com/office/drawing/2014/main" id="{A786335E-9FDE-4EC4-8C22-146250DAA8C2}"/>
                </a:ext>
              </a:extLst>
            </p:cNvPr>
            <p:cNvSpPr>
              <a:spLocks noChangeArrowheads="1"/>
            </p:cNvSpPr>
            <p:nvPr/>
          </p:nvSpPr>
          <p:spPr bwMode="auto">
            <a:xfrm>
              <a:off x="1817" y="1540"/>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Burke</a:t>
              </a:r>
            </a:p>
          </p:txBody>
        </p:sp>
        <p:sp>
          <p:nvSpPr>
            <p:cNvPr id="128" name="Rectangle 126">
              <a:extLst>
                <a:ext uri="{FF2B5EF4-FFF2-40B4-BE49-F238E27FC236}">
                  <a16:creationId xmlns:a16="http://schemas.microsoft.com/office/drawing/2014/main" id="{ECEFD79A-3517-4E40-81F0-A0A85E0A1044}"/>
                </a:ext>
              </a:extLst>
            </p:cNvPr>
            <p:cNvSpPr>
              <a:spLocks noChangeArrowheads="1"/>
            </p:cNvSpPr>
            <p:nvPr/>
          </p:nvSpPr>
          <p:spPr bwMode="auto">
            <a:xfrm>
              <a:off x="2463" y="1827"/>
              <a:ext cx="280"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Cabarrus</a:t>
              </a:r>
            </a:p>
          </p:txBody>
        </p:sp>
        <p:sp>
          <p:nvSpPr>
            <p:cNvPr id="129" name="Rectangle 127">
              <a:extLst>
                <a:ext uri="{FF2B5EF4-FFF2-40B4-BE49-F238E27FC236}">
                  <a16:creationId xmlns:a16="http://schemas.microsoft.com/office/drawing/2014/main" id="{0F3E93E9-EEDF-467C-92D8-DCECD22AF3B2}"/>
                </a:ext>
              </a:extLst>
            </p:cNvPr>
            <p:cNvSpPr>
              <a:spLocks noChangeArrowheads="1"/>
            </p:cNvSpPr>
            <p:nvPr/>
          </p:nvSpPr>
          <p:spPr bwMode="auto">
            <a:xfrm>
              <a:off x="1899" y="1370"/>
              <a:ext cx="2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Caldwell</a:t>
              </a:r>
            </a:p>
          </p:txBody>
        </p:sp>
        <p:sp>
          <p:nvSpPr>
            <p:cNvPr id="130" name="Rectangle 128">
              <a:extLst>
                <a:ext uri="{FF2B5EF4-FFF2-40B4-BE49-F238E27FC236}">
                  <a16:creationId xmlns:a16="http://schemas.microsoft.com/office/drawing/2014/main" id="{DCA1808B-6083-4151-B037-78C3D570FA27}"/>
                </a:ext>
              </a:extLst>
            </p:cNvPr>
            <p:cNvSpPr>
              <a:spLocks noChangeArrowheads="1"/>
            </p:cNvSpPr>
            <p:nvPr/>
          </p:nvSpPr>
          <p:spPr bwMode="auto">
            <a:xfrm>
              <a:off x="5009" y="1022"/>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Camden</a:t>
              </a:r>
            </a:p>
          </p:txBody>
        </p:sp>
        <p:sp>
          <p:nvSpPr>
            <p:cNvPr id="131" name="Rectangle 129">
              <a:extLst>
                <a:ext uri="{FF2B5EF4-FFF2-40B4-BE49-F238E27FC236}">
                  <a16:creationId xmlns:a16="http://schemas.microsoft.com/office/drawing/2014/main" id="{30AAB03C-E7EF-493C-9E1C-7F29EC201493}"/>
                </a:ext>
              </a:extLst>
            </p:cNvPr>
            <p:cNvSpPr>
              <a:spLocks noChangeArrowheads="1"/>
            </p:cNvSpPr>
            <p:nvPr/>
          </p:nvSpPr>
          <p:spPr bwMode="auto">
            <a:xfrm>
              <a:off x="4758" y="2278"/>
              <a:ext cx="29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32" name="Rectangle 130">
              <a:extLst>
                <a:ext uri="{FF2B5EF4-FFF2-40B4-BE49-F238E27FC236}">
                  <a16:creationId xmlns:a16="http://schemas.microsoft.com/office/drawing/2014/main" id="{F7151620-52E4-4CAF-A9D2-CC862B91D878}"/>
                </a:ext>
              </a:extLst>
            </p:cNvPr>
            <p:cNvSpPr>
              <a:spLocks noChangeArrowheads="1"/>
            </p:cNvSpPr>
            <p:nvPr/>
          </p:nvSpPr>
          <p:spPr bwMode="auto">
            <a:xfrm>
              <a:off x="3188" y="1022"/>
              <a:ext cx="2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Caswell</a:t>
              </a:r>
            </a:p>
          </p:txBody>
        </p:sp>
        <p:sp>
          <p:nvSpPr>
            <p:cNvPr id="133" name="Rectangle 131">
              <a:extLst>
                <a:ext uri="{FF2B5EF4-FFF2-40B4-BE49-F238E27FC236}">
                  <a16:creationId xmlns:a16="http://schemas.microsoft.com/office/drawing/2014/main" id="{D591B928-1930-4552-B396-CEF793716DCD}"/>
                </a:ext>
              </a:extLst>
            </p:cNvPr>
            <p:cNvSpPr>
              <a:spLocks noChangeArrowheads="1"/>
            </p:cNvSpPr>
            <p:nvPr/>
          </p:nvSpPr>
          <p:spPr bwMode="auto">
            <a:xfrm>
              <a:off x="2100" y="1606"/>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Catawba</a:t>
              </a:r>
            </a:p>
          </p:txBody>
        </p:sp>
        <p:sp>
          <p:nvSpPr>
            <p:cNvPr id="134" name="Rectangle 132">
              <a:extLst>
                <a:ext uri="{FF2B5EF4-FFF2-40B4-BE49-F238E27FC236}">
                  <a16:creationId xmlns:a16="http://schemas.microsoft.com/office/drawing/2014/main" id="{7E173E18-089B-49D3-98C5-D7BDCAD4AD9F}"/>
                </a:ext>
              </a:extLst>
            </p:cNvPr>
            <p:cNvSpPr>
              <a:spLocks noChangeArrowheads="1"/>
            </p:cNvSpPr>
            <p:nvPr/>
          </p:nvSpPr>
          <p:spPr bwMode="auto">
            <a:xfrm>
              <a:off x="3245" y="1572"/>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Chatham</a:t>
              </a:r>
            </a:p>
          </p:txBody>
        </p:sp>
        <p:sp>
          <p:nvSpPr>
            <p:cNvPr id="135" name="Rectangle 133">
              <a:extLst>
                <a:ext uri="{FF2B5EF4-FFF2-40B4-BE49-F238E27FC236}">
                  <a16:creationId xmlns:a16="http://schemas.microsoft.com/office/drawing/2014/main" id="{212DB65B-AF4A-4DEB-A39F-732A88EAC389}"/>
                </a:ext>
              </a:extLst>
            </p:cNvPr>
            <p:cNvSpPr>
              <a:spLocks noChangeArrowheads="1"/>
            </p:cNvSpPr>
            <p:nvPr/>
          </p:nvSpPr>
          <p:spPr bwMode="auto">
            <a:xfrm>
              <a:off x="452" y="2032"/>
              <a:ext cx="25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Cherokee</a:t>
              </a:r>
            </a:p>
          </p:txBody>
        </p:sp>
        <p:sp>
          <p:nvSpPr>
            <p:cNvPr id="136" name="Rectangle 134">
              <a:extLst>
                <a:ext uri="{FF2B5EF4-FFF2-40B4-BE49-F238E27FC236}">
                  <a16:creationId xmlns:a16="http://schemas.microsoft.com/office/drawing/2014/main" id="{6C1BE492-6B94-484C-8EA3-17B47D8114DB}"/>
                </a:ext>
              </a:extLst>
            </p:cNvPr>
            <p:cNvSpPr>
              <a:spLocks noChangeArrowheads="1"/>
            </p:cNvSpPr>
            <p:nvPr/>
          </p:nvSpPr>
          <p:spPr bwMode="auto">
            <a:xfrm>
              <a:off x="4746" y="122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Chowan</a:t>
              </a:r>
            </a:p>
          </p:txBody>
        </p:sp>
        <p:sp>
          <p:nvSpPr>
            <p:cNvPr id="137" name="Rectangle 135">
              <a:extLst>
                <a:ext uri="{FF2B5EF4-FFF2-40B4-BE49-F238E27FC236}">
                  <a16:creationId xmlns:a16="http://schemas.microsoft.com/office/drawing/2014/main" id="{E9FD2DD4-71E2-402C-BAB9-5F214E1A66F1}"/>
                </a:ext>
              </a:extLst>
            </p:cNvPr>
            <p:cNvSpPr>
              <a:spLocks noChangeArrowheads="1"/>
            </p:cNvSpPr>
            <p:nvPr/>
          </p:nvSpPr>
          <p:spPr bwMode="auto">
            <a:xfrm>
              <a:off x="646" y="2099"/>
              <a:ext cx="17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Clay</a:t>
              </a:r>
            </a:p>
          </p:txBody>
        </p:sp>
        <p:sp>
          <p:nvSpPr>
            <p:cNvPr id="138" name="Rectangle 136">
              <a:extLst>
                <a:ext uri="{FF2B5EF4-FFF2-40B4-BE49-F238E27FC236}">
                  <a16:creationId xmlns:a16="http://schemas.microsoft.com/office/drawing/2014/main" id="{5BA24ACE-BE3D-40E1-9E0D-AA4B248C23E8}"/>
                </a:ext>
              </a:extLst>
            </p:cNvPr>
            <p:cNvSpPr>
              <a:spLocks noChangeArrowheads="1"/>
            </p:cNvSpPr>
            <p:nvPr/>
          </p:nvSpPr>
          <p:spPr bwMode="auto">
            <a:xfrm>
              <a:off x="1888" y="1864"/>
              <a:ext cx="26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p>
          </p:txBody>
        </p:sp>
        <p:sp>
          <p:nvSpPr>
            <p:cNvPr id="139" name="Rectangle 137">
              <a:extLst>
                <a:ext uri="{FF2B5EF4-FFF2-40B4-BE49-F238E27FC236}">
                  <a16:creationId xmlns:a16="http://schemas.microsoft.com/office/drawing/2014/main" id="{1E2BBB69-8949-438E-9A1A-4F04B2DCDE9D}"/>
                </a:ext>
              </a:extLst>
            </p:cNvPr>
            <p:cNvSpPr>
              <a:spLocks noChangeArrowheads="1"/>
            </p:cNvSpPr>
            <p:nvPr/>
          </p:nvSpPr>
          <p:spPr bwMode="auto">
            <a:xfrm>
              <a:off x="3551" y="2740"/>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Columbus</a:t>
              </a:r>
            </a:p>
          </p:txBody>
        </p:sp>
        <p:sp>
          <p:nvSpPr>
            <p:cNvPr id="140" name="Rectangle 138">
              <a:extLst>
                <a:ext uri="{FF2B5EF4-FFF2-40B4-BE49-F238E27FC236}">
                  <a16:creationId xmlns:a16="http://schemas.microsoft.com/office/drawing/2014/main" id="{3A3D74AC-273D-4586-B93A-367D484E5CAD}"/>
                </a:ext>
              </a:extLst>
            </p:cNvPr>
            <p:cNvSpPr>
              <a:spLocks noChangeArrowheads="1"/>
            </p:cNvSpPr>
            <p:nvPr/>
          </p:nvSpPr>
          <p:spPr bwMode="auto">
            <a:xfrm>
              <a:off x="4453" y="1999"/>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Craven</a:t>
              </a:r>
            </a:p>
          </p:txBody>
        </p:sp>
        <p:sp>
          <p:nvSpPr>
            <p:cNvPr id="141" name="Rectangle 139">
              <a:extLst>
                <a:ext uri="{FF2B5EF4-FFF2-40B4-BE49-F238E27FC236}">
                  <a16:creationId xmlns:a16="http://schemas.microsoft.com/office/drawing/2014/main" id="{349365D4-E26C-4A2E-BBB2-5A9EA832081D}"/>
                </a:ext>
              </a:extLst>
            </p:cNvPr>
            <p:cNvSpPr>
              <a:spLocks noChangeArrowheads="1"/>
            </p:cNvSpPr>
            <p:nvPr/>
          </p:nvSpPr>
          <p:spPr bwMode="auto">
            <a:xfrm>
              <a:off x="3453" y="2110"/>
              <a:ext cx="29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Cumberland</a:t>
              </a:r>
            </a:p>
          </p:txBody>
        </p:sp>
        <p:sp>
          <p:nvSpPr>
            <p:cNvPr id="142" name="Rectangle 140">
              <a:extLst>
                <a:ext uri="{FF2B5EF4-FFF2-40B4-BE49-F238E27FC236}">
                  <a16:creationId xmlns:a16="http://schemas.microsoft.com/office/drawing/2014/main" id="{A6DF9C26-0AA7-453E-BC2F-B68B290E5A6C}"/>
                </a:ext>
              </a:extLst>
            </p:cNvPr>
            <p:cNvSpPr>
              <a:spLocks noChangeArrowheads="1"/>
            </p:cNvSpPr>
            <p:nvPr/>
          </p:nvSpPr>
          <p:spPr bwMode="auto">
            <a:xfrm>
              <a:off x="5106" y="1022"/>
              <a:ext cx="2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Currituck</a:t>
              </a:r>
            </a:p>
          </p:txBody>
        </p:sp>
        <p:sp>
          <p:nvSpPr>
            <p:cNvPr id="143" name="Rectangle 141">
              <a:extLst>
                <a:ext uri="{FF2B5EF4-FFF2-40B4-BE49-F238E27FC236}">
                  <a16:creationId xmlns:a16="http://schemas.microsoft.com/office/drawing/2014/main" id="{C1C34385-1F67-4266-A9A3-A81FB4E055E2}"/>
                </a:ext>
              </a:extLst>
            </p:cNvPr>
            <p:cNvSpPr>
              <a:spLocks noChangeArrowheads="1"/>
            </p:cNvSpPr>
            <p:nvPr/>
          </p:nvSpPr>
          <p:spPr bwMode="auto">
            <a:xfrm>
              <a:off x="5282" y="1572"/>
              <a:ext cx="18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Dare</a:t>
              </a:r>
            </a:p>
          </p:txBody>
        </p:sp>
        <p:sp>
          <p:nvSpPr>
            <p:cNvPr id="144" name="Rectangle 142">
              <a:extLst>
                <a:ext uri="{FF2B5EF4-FFF2-40B4-BE49-F238E27FC236}">
                  <a16:creationId xmlns:a16="http://schemas.microsoft.com/office/drawing/2014/main" id="{B4ACC728-EBBF-4D04-9063-0E5167F8B837}"/>
                </a:ext>
              </a:extLst>
            </p:cNvPr>
            <p:cNvSpPr>
              <a:spLocks noChangeArrowheads="1"/>
            </p:cNvSpPr>
            <p:nvPr/>
          </p:nvSpPr>
          <p:spPr bwMode="auto">
            <a:xfrm>
              <a:off x="2668" y="1505"/>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Davidson</a:t>
              </a:r>
            </a:p>
          </p:txBody>
        </p:sp>
        <p:sp>
          <p:nvSpPr>
            <p:cNvPr id="145" name="Rectangle 143">
              <a:extLst>
                <a:ext uri="{FF2B5EF4-FFF2-40B4-BE49-F238E27FC236}">
                  <a16:creationId xmlns:a16="http://schemas.microsoft.com/office/drawing/2014/main" id="{718C0B2F-E6A8-4D76-8C0B-9CAA53AC7029}"/>
                </a:ext>
              </a:extLst>
            </p:cNvPr>
            <p:cNvSpPr>
              <a:spLocks noChangeArrowheads="1"/>
            </p:cNvSpPr>
            <p:nvPr/>
          </p:nvSpPr>
          <p:spPr bwMode="auto">
            <a:xfrm>
              <a:off x="2496" y="1393"/>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Davie</a:t>
              </a:r>
            </a:p>
          </p:txBody>
        </p:sp>
        <p:sp>
          <p:nvSpPr>
            <p:cNvPr id="146" name="Rectangle 144">
              <a:extLst>
                <a:ext uri="{FF2B5EF4-FFF2-40B4-BE49-F238E27FC236}">
                  <a16:creationId xmlns:a16="http://schemas.microsoft.com/office/drawing/2014/main" id="{2C5D2745-1336-4FF4-964C-63099243C4D0}"/>
                </a:ext>
              </a:extLst>
            </p:cNvPr>
            <p:cNvSpPr>
              <a:spLocks noChangeArrowheads="1"/>
            </p:cNvSpPr>
            <p:nvPr/>
          </p:nvSpPr>
          <p:spPr bwMode="auto">
            <a:xfrm>
              <a:off x="4013" y="2173"/>
              <a:ext cx="248"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Duplin</a:t>
              </a:r>
            </a:p>
          </p:txBody>
        </p:sp>
        <p:sp>
          <p:nvSpPr>
            <p:cNvPr id="147" name="Rectangle 145">
              <a:extLst>
                <a:ext uri="{FF2B5EF4-FFF2-40B4-BE49-F238E27FC236}">
                  <a16:creationId xmlns:a16="http://schemas.microsoft.com/office/drawing/2014/main" id="{7E6FCB72-9F7E-40D4-AD9B-42A3CC8AAA67}"/>
                </a:ext>
              </a:extLst>
            </p:cNvPr>
            <p:cNvSpPr>
              <a:spLocks noChangeArrowheads="1"/>
            </p:cNvSpPr>
            <p:nvPr/>
          </p:nvSpPr>
          <p:spPr bwMode="auto">
            <a:xfrm>
              <a:off x="3456" y="1313"/>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Durham</a:t>
              </a:r>
            </a:p>
          </p:txBody>
        </p:sp>
        <p:sp>
          <p:nvSpPr>
            <p:cNvPr id="148" name="Rectangle 146">
              <a:extLst>
                <a:ext uri="{FF2B5EF4-FFF2-40B4-BE49-F238E27FC236}">
                  <a16:creationId xmlns:a16="http://schemas.microsoft.com/office/drawing/2014/main" id="{ECAC6216-F095-4C8B-98B6-ED36D9532AB0}"/>
                </a:ext>
              </a:extLst>
            </p:cNvPr>
            <p:cNvSpPr>
              <a:spLocks noChangeArrowheads="1"/>
            </p:cNvSpPr>
            <p:nvPr/>
          </p:nvSpPr>
          <p:spPr bwMode="auto">
            <a:xfrm>
              <a:off x="4167" y="1404"/>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Edgecombe</a:t>
              </a:r>
            </a:p>
          </p:txBody>
        </p:sp>
        <p:sp>
          <p:nvSpPr>
            <p:cNvPr id="149" name="Rectangle 147">
              <a:extLst>
                <a:ext uri="{FF2B5EF4-FFF2-40B4-BE49-F238E27FC236}">
                  <a16:creationId xmlns:a16="http://schemas.microsoft.com/office/drawing/2014/main" id="{B2663D34-C4A6-430C-B36A-406D0C2F2119}"/>
                </a:ext>
              </a:extLst>
            </p:cNvPr>
            <p:cNvSpPr>
              <a:spLocks noChangeArrowheads="1"/>
            </p:cNvSpPr>
            <p:nvPr/>
          </p:nvSpPr>
          <p:spPr bwMode="auto">
            <a:xfrm>
              <a:off x="2667" y="1235"/>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Forsyth</a:t>
              </a:r>
            </a:p>
          </p:txBody>
        </p:sp>
        <p:sp>
          <p:nvSpPr>
            <p:cNvPr id="150" name="Rectangle 148">
              <a:extLst>
                <a:ext uri="{FF2B5EF4-FFF2-40B4-BE49-F238E27FC236}">
                  <a16:creationId xmlns:a16="http://schemas.microsoft.com/office/drawing/2014/main" id="{A86F06DB-3F42-4410-B45C-CC160DA26AD5}"/>
                </a:ext>
              </a:extLst>
            </p:cNvPr>
            <p:cNvSpPr>
              <a:spLocks noChangeArrowheads="1"/>
            </p:cNvSpPr>
            <p:nvPr/>
          </p:nvSpPr>
          <p:spPr bwMode="auto">
            <a:xfrm>
              <a:off x="3802" y="1257"/>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Franklin</a:t>
              </a:r>
            </a:p>
          </p:txBody>
        </p:sp>
        <p:sp>
          <p:nvSpPr>
            <p:cNvPr id="151" name="Rectangle 149">
              <a:extLst>
                <a:ext uri="{FF2B5EF4-FFF2-40B4-BE49-F238E27FC236}">
                  <a16:creationId xmlns:a16="http://schemas.microsoft.com/office/drawing/2014/main" id="{85B58983-BE08-4EDD-A390-30FE0D6FA365}"/>
                </a:ext>
              </a:extLst>
            </p:cNvPr>
            <p:cNvSpPr>
              <a:spLocks noChangeArrowheads="1"/>
            </p:cNvSpPr>
            <p:nvPr/>
          </p:nvSpPr>
          <p:spPr bwMode="auto">
            <a:xfrm>
              <a:off x="2120" y="1920"/>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Gaston</a:t>
              </a:r>
            </a:p>
          </p:txBody>
        </p:sp>
        <p:sp>
          <p:nvSpPr>
            <p:cNvPr id="152" name="Rectangle 150">
              <a:extLst>
                <a:ext uri="{FF2B5EF4-FFF2-40B4-BE49-F238E27FC236}">
                  <a16:creationId xmlns:a16="http://schemas.microsoft.com/office/drawing/2014/main" id="{BF6D033A-FE2F-4BCA-A858-D0BD95DEF80A}"/>
                </a:ext>
              </a:extLst>
            </p:cNvPr>
            <p:cNvSpPr>
              <a:spLocks noChangeArrowheads="1"/>
            </p:cNvSpPr>
            <p:nvPr/>
          </p:nvSpPr>
          <p:spPr bwMode="auto">
            <a:xfrm>
              <a:off x="4731" y="999"/>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Gates</a:t>
              </a:r>
            </a:p>
          </p:txBody>
        </p:sp>
        <p:sp>
          <p:nvSpPr>
            <p:cNvPr id="153" name="Rectangle 151">
              <a:extLst>
                <a:ext uri="{FF2B5EF4-FFF2-40B4-BE49-F238E27FC236}">
                  <a16:creationId xmlns:a16="http://schemas.microsoft.com/office/drawing/2014/main" id="{A151293F-04BC-417B-B542-CB5DB1C65A38}"/>
                </a:ext>
              </a:extLst>
            </p:cNvPr>
            <p:cNvSpPr>
              <a:spLocks noChangeArrowheads="1"/>
            </p:cNvSpPr>
            <p:nvPr/>
          </p:nvSpPr>
          <p:spPr bwMode="auto">
            <a:xfrm>
              <a:off x="596" y="1875"/>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Graham</a:t>
              </a:r>
            </a:p>
          </p:txBody>
        </p:sp>
        <p:sp>
          <p:nvSpPr>
            <p:cNvPr id="154" name="Rectangle 152">
              <a:extLst>
                <a:ext uri="{FF2B5EF4-FFF2-40B4-BE49-F238E27FC236}">
                  <a16:creationId xmlns:a16="http://schemas.microsoft.com/office/drawing/2014/main" id="{6B79F9AE-17F7-4C1E-8F2B-EEAA59FDE044}"/>
                </a:ext>
              </a:extLst>
            </p:cNvPr>
            <p:cNvSpPr>
              <a:spLocks noChangeArrowheads="1"/>
            </p:cNvSpPr>
            <p:nvPr/>
          </p:nvSpPr>
          <p:spPr bwMode="auto">
            <a:xfrm>
              <a:off x="3593" y="1100"/>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Granville</a:t>
              </a:r>
            </a:p>
          </p:txBody>
        </p:sp>
        <p:sp>
          <p:nvSpPr>
            <p:cNvPr id="155" name="Rectangle 153">
              <a:extLst>
                <a:ext uri="{FF2B5EF4-FFF2-40B4-BE49-F238E27FC236}">
                  <a16:creationId xmlns:a16="http://schemas.microsoft.com/office/drawing/2014/main" id="{0C670A61-6433-4E4C-B291-D58605DD0BB1}"/>
                </a:ext>
              </a:extLst>
            </p:cNvPr>
            <p:cNvSpPr>
              <a:spLocks noChangeArrowheads="1"/>
            </p:cNvSpPr>
            <p:nvPr/>
          </p:nvSpPr>
          <p:spPr bwMode="auto">
            <a:xfrm>
              <a:off x="4145" y="175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Greene</a:t>
              </a:r>
            </a:p>
          </p:txBody>
        </p:sp>
        <p:sp>
          <p:nvSpPr>
            <p:cNvPr id="156" name="Rectangle 154">
              <a:extLst>
                <a:ext uri="{FF2B5EF4-FFF2-40B4-BE49-F238E27FC236}">
                  <a16:creationId xmlns:a16="http://schemas.microsoft.com/office/drawing/2014/main" id="{937A94D1-B1D7-4661-BBA8-BD55F0A8F8A5}"/>
                </a:ext>
              </a:extLst>
            </p:cNvPr>
            <p:cNvSpPr>
              <a:spLocks noChangeArrowheads="1"/>
            </p:cNvSpPr>
            <p:nvPr/>
          </p:nvSpPr>
          <p:spPr bwMode="auto">
            <a:xfrm>
              <a:off x="2924" y="1279"/>
              <a:ext cx="22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Guilford</a:t>
              </a:r>
            </a:p>
          </p:txBody>
        </p:sp>
        <p:sp>
          <p:nvSpPr>
            <p:cNvPr id="157" name="Rectangle 155">
              <a:extLst>
                <a:ext uri="{FF2B5EF4-FFF2-40B4-BE49-F238E27FC236}">
                  <a16:creationId xmlns:a16="http://schemas.microsoft.com/office/drawing/2014/main" id="{118F67A5-6406-4A63-9E7D-90AF6D79B643}"/>
                </a:ext>
              </a:extLst>
            </p:cNvPr>
            <p:cNvSpPr>
              <a:spLocks noChangeArrowheads="1"/>
            </p:cNvSpPr>
            <p:nvPr/>
          </p:nvSpPr>
          <p:spPr bwMode="auto">
            <a:xfrm>
              <a:off x="4192" y="1133"/>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Halifax</a:t>
              </a:r>
            </a:p>
          </p:txBody>
        </p:sp>
        <p:sp>
          <p:nvSpPr>
            <p:cNvPr id="158" name="Rectangle 156">
              <a:extLst>
                <a:ext uri="{FF2B5EF4-FFF2-40B4-BE49-F238E27FC236}">
                  <a16:creationId xmlns:a16="http://schemas.microsoft.com/office/drawing/2014/main" id="{3A546D5E-0586-4BE1-AE76-6980D32104E9}"/>
                </a:ext>
              </a:extLst>
            </p:cNvPr>
            <p:cNvSpPr>
              <a:spLocks noChangeArrowheads="1"/>
            </p:cNvSpPr>
            <p:nvPr/>
          </p:nvSpPr>
          <p:spPr bwMode="auto">
            <a:xfrm>
              <a:off x="3469" y="1830"/>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Harnett</a:t>
              </a:r>
            </a:p>
          </p:txBody>
        </p:sp>
        <p:sp>
          <p:nvSpPr>
            <p:cNvPr id="159" name="Rectangle 157">
              <a:extLst>
                <a:ext uri="{FF2B5EF4-FFF2-40B4-BE49-F238E27FC236}">
                  <a16:creationId xmlns:a16="http://schemas.microsoft.com/office/drawing/2014/main" id="{095B333F-C6D0-44FD-A82E-CC87A99FAED1}"/>
                </a:ext>
              </a:extLst>
            </p:cNvPr>
            <p:cNvSpPr>
              <a:spLocks noChangeArrowheads="1"/>
            </p:cNvSpPr>
            <p:nvPr/>
          </p:nvSpPr>
          <p:spPr bwMode="auto">
            <a:xfrm>
              <a:off x="1045" y="1707"/>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Haywood</a:t>
              </a:r>
            </a:p>
          </p:txBody>
        </p:sp>
        <p:sp>
          <p:nvSpPr>
            <p:cNvPr id="160" name="Rectangle 158">
              <a:extLst>
                <a:ext uri="{FF2B5EF4-FFF2-40B4-BE49-F238E27FC236}">
                  <a16:creationId xmlns:a16="http://schemas.microsoft.com/office/drawing/2014/main" id="{103FB24C-97E9-431A-9985-8746C7EE0EDB}"/>
                </a:ext>
              </a:extLst>
            </p:cNvPr>
            <p:cNvSpPr>
              <a:spLocks noChangeArrowheads="1"/>
            </p:cNvSpPr>
            <p:nvPr/>
          </p:nvSpPr>
          <p:spPr bwMode="auto">
            <a:xfrm>
              <a:off x="1348" y="1875"/>
              <a:ext cx="27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Henderson</a:t>
              </a:r>
            </a:p>
          </p:txBody>
        </p:sp>
        <p:sp>
          <p:nvSpPr>
            <p:cNvPr id="161" name="Rectangle 159">
              <a:extLst>
                <a:ext uri="{FF2B5EF4-FFF2-40B4-BE49-F238E27FC236}">
                  <a16:creationId xmlns:a16="http://schemas.microsoft.com/office/drawing/2014/main" id="{FA14BE8A-346B-42AF-8427-8E7113E40401}"/>
                </a:ext>
              </a:extLst>
            </p:cNvPr>
            <p:cNvSpPr>
              <a:spLocks noChangeArrowheads="1"/>
            </p:cNvSpPr>
            <p:nvPr/>
          </p:nvSpPr>
          <p:spPr bwMode="auto">
            <a:xfrm>
              <a:off x="4539" y="1043"/>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Hertford</a:t>
              </a:r>
            </a:p>
          </p:txBody>
        </p:sp>
        <p:sp>
          <p:nvSpPr>
            <p:cNvPr id="162" name="Rectangle 160">
              <a:extLst>
                <a:ext uri="{FF2B5EF4-FFF2-40B4-BE49-F238E27FC236}">
                  <a16:creationId xmlns:a16="http://schemas.microsoft.com/office/drawing/2014/main" id="{CDED0D32-2E0E-4457-9F62-08AC65DA5C65}"/>
                </a:ext>
              </a:extLst>
            </p:cNvPr>
            <p:cNvSpPr>
              <a:spLocks noChangeArrowheads="1"/>
            </p:cNvSpPr>
            <p:nvPr/>
          </p:nvSpPr>
          <p:spPr bwMode="auto">
            <a:xfrm>
              <a:off x="3279" y="2147"/>
              <a:ext cx="187"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Hoke</a:t>
              </a:r>
            </a:p>
          </p:txBody>
        </p:sp>
        <p:sp>
          <p:nvSpPr>
            <p:cNvPr id="163" name="Rectangle 161">
              <a:extLst>
                <a:ext uri="{FF2B5EF4-FFF2-40B4-BE49-F238E27FC236}">
                  <a16:creationId xmlns:a16="http://schemas.microsoft.com/office/drawing/2014/main" id="{0F3DC09B-1F3F-4AD0-820A-70E066D12051}"/>
                </a:ext>
              </a:extLst>
            </p:cNvPr>
            <p:cNvSpPr>
              <a:spLocks noChangeArrowheads="1"/>
            </p:cNvSpPr>
            <p:nvPr/>
          </p:nvSpPr>
          <p:spPr bwMode="auto">
            <a:xfrm>
              <a:off x="5011" y="1764"/>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Hyde</a:t>
              </a:r>
            </a:p>
          </p:txBody>
        </p:sp>
        <p:sp>
          <p:nvSpPr>
            <p:cNvPr id="164" name="Rectangle 162">
              <a:extLst>
                <a:ext uri="{FF2B5EF4-FFF2-40B4-BE49-F238E27FC236}">
                  <a16:creationId xmlns:a16="http://schemas.microsoft.com/office/drawing/2014/main" id="{BACBA43A-EECA-4996-A7B3-9EA4D93A3EDB}"/>
                </a:ext>
              </a:extLst>
            </p:cNvPr>
            <p:cNvSpPr>
              <a:spLocks noChangeArrowheads="1"/>
            </p:cNvSpPr>
            <p:nvPr/>
          </p:nvSpPr>
          <p:spPr bwMode="auto">
            <a:xfrm>
              <a:off x="2314" y="1470"/>
              <a:ext cx="20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Iredell</a:t>
              </a:r>
            </a:p>
          </p:txBody>
        </p:sp>
        <p:sp>
          <p:nvSpPr>
            <p:cNvPr id="165" name="Rectangle 163">
              <a:extLst>
                <a:ext uri="{FF2B5EF4-FFF2-40B4-BE49-F238E27FC236}">
                  <a16:creationId xmlns:a16="http://schemas.microsoft.com/office/drawing/2014/main" id="{4E892FB8-1C9E-4063-BE78-8F79956BAB76}"/>
                </a:ext>
              </a:extLst>
            </p:cNvPr>
            <p:cNvSpPr>
              <a:spLocks noChangeArrowheads="1"/>
            </p:cNvSpPr>
            <p:nvPr/>
          </p:nvSpPr>
          <p:spPr bwMode="auto">
            <a:xfrm>
              <a:off x="982" y="194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Jackson</a:t>
              </a:r>
            </a:p>
          </p:txBody>
        </p:sp>
        <p:sp>
          <p:nvSpPr>
            <p:cNvPr id="166" name="Rectangle 164">
              <a:extLst>
                <a:ext uri="{FF2B5EF4-FFF2-40B4-BE49-F238E27FC236}">
                  <a16:creationId xmlns:a16="http://schemas.microsoft.com/office/drawing/2014/main" id="{3347672C-8EAA-4950-92DB-EA0800B94028}"/>
                </a:ext>
              </a:extLst>
            </p:cNvPr>
            <p:cNvSpPr>
              <a:spLocks noChangeArrowheads="1"/>
            </p:cNvSpPr>
            <p:nvPr/>
          </p:nvSpPr>
          <p:spPr bwMode="auto">
            <a:xfrm>
              <a:off x="3722" y="1728"/>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Johnston</a:t>
              </a:r>
            </a:p>
          </p:txBody>
        </p:sp>
        <p:sp>
          <p:nvSpPr>
            <p:cNvPr id="167" name="Rectangle 165">
              <a:extLst>
                <a:ext uri="{FF2B5EF4-FFF2-40B4-BE49-F238E27FC236}">
                  <a16:creationId xmlns:a16="http://schemas.microsoft.com/office/drawing/2014/main" id="{04388A27-C8FA-40AB-A260-09601C4B5E36}"/>
                </a:ext>
              </a:extLst>
            </p:cNvPr>
            <p:cNvSpPr>
              <a:spLocks noChangeArrowheads="1"/>
            </p:cNvSpPr>
            <p:nvPr/>
          </p:nvSpPr>
          <p:spPr bwMode="auto">
            <a:xfrm>
              <a:off x="4351" y="2123"/>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Jones</a:t>
              </a:r>
            </a:p>
          </p:txBody>
        </p:sp>
        <p:sp>
          <p:nvSpPr>
            <p:cNvPr id="168" name="Rectangle 166">
              <a:extLst>
                <a:ext uri="{FF2B5EF4-FFF2-40B4-BE49-F238E27FC236}">
                  <a16:creationId xmlns:a16="http://schemas.microsoft.com/office/drawing/2014/main" id="{6AEF9D3A-C1A7-4D15-99AA-5E6CB4863268}"/>
                </a:ext>
              </a:extLst>
            </p:cNvPr>
            <p:cNvSpPr>
              <a:spLocks noChangeArrowheads="1"/>
            </p:cNvSpPr>
            <p:nvPr/>
          </p:nvSpPr>
          <p:spPr bwMode="auto">
            <a:xfrm>
              <a:off x="3319" y="1785"/>
              <a:ext cx="16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Lee</a:t>
              </a:r>
            </a:p>
          </p:txBody>
        </p:sp>
        <p:sp>
          <p:nvSpPr>
            <p:cNvPr id="169" name="Rectangle 167">
              <a:extLst>
                <a:ext uri="{FF2B5EF4-FFF2-40B4-BE49-F238E27FC236}">
                  <a16:creationId xmlns:a16="http://schemas.microsoft.com/office/drawing/2014/main" id="{69539A69-DC35-41E7-8371-A673A46C0411}"/>
                </a:ext>
              </a:extLst>
            </p:cNvPr>
            <p:cNvSpPr>
              <a:spLocks noChangeArrowheads="1"/>
            </p:cNvSpPr>
            <p:nvPr/>
          </p:nvSpPr>
          <p:spPr bwMode="auto">
            <a:xfrm>
              <a:off x="4180" y="1965"/>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Lenoir</a:t>
              </a:r>
            </a:p>
          </p:txBody>
        </p:sp>
        <p:sp>
          <p:nvSpPr>
            <p:cNvPr id="170" name="Rectangle 168">
              <a:extLst>
                <a:ext uri="{FF2B5EF4-FFF2-40B4-BE49-F238E27FC236}">
                  <a16:creationId xmlns:a16="http://schemas.microsoft.com/office/drawing/2014/main" id="{C4915D57-72F9-48B4-9FB4-30A9608D31B6}"/>
                </a:ext>
              </a:extLst>
            </p:cNvPr>
            <p:cNvSpPr>
              <a:spLocks noChangeArrowheads="1"/>
            </p:cNvSpPr>
            <p:nvPr/>
          </p:nvSpPr>
          <p:spPr bwMode="auto">
            <a:xfrm>
              <a:off x="2129" y="1764"/>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Lincoln</a:t>
              </a:r>
            </a:p>
          </p:txBody>
        </p:sp>
        <p:sp>
          <p:nvSpPr>
            <p:cNvPr id="171" name="Rectangle 169">
              <a:extLst>
                <a:ext uri="{FF2B5EF4-FFF2-40B4-BE49-F238E27FC236}">
                  <a16:creationId xmlns:a16="http://schemas.microsoft.com/office/drawing/2014/main" id="{FB4799D1-07F6-4E0B-8923-A57B6E16E345}"/>
                </a:ext>
              </a:extLst>
            </p:cNvPr>
            <p:cNvSpPr>
              <a:spLocks noChangeArrowheads="1"/>
            </p:cNvSpPr>
            <p:nvPr/>
          </p:nvSpPr>
          <p:spPr bwMode="auto">
            <a:xfrm>
              <a:off x="1585" y="1583"/>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Mcdowell</a:t>
              </a:r>
            </a:p>
          </p:txBody>
        </p:sp>
        <p:sp>
          <p:nvSpPr>
            <p:cNvPr id="172" name="Rectangle 170">
              <a:extLst>
                <a:ext uri="{FF2B5EF4-FFF2-40B4-BE49-F238E27FC236}">
                  <a16:creationId xmlns:a16="http://schemas.microsoft.com/office/drawing/2014/main" id="{F28809A7-818C-46F8-A6CD-12C57424556D}"/>
                </a:ext>
              </a:extLst>
            </p:cNvPr>
            <p:cNvSpPr>
              <a:spLocks noChangeArrowheads="1"/>
            </p:cNvSpPr>
            <p:nvPr/>
          </p:nvSpPr>
          <p:spPr bwMode="auto">
            <a:xfrm>
              <a:off x="822" y="2020"/>
              <a:ext cx="2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Macon</a:t>
              </a:r>
            </a:p>
          </p:txBody>
        </p:sp>
        <p:sp>
          <p:nvSpPr>
            <p:cNvPr id="173" name="Rectangle 171">
              <a:extLst>
                <a:ext uri="{FF2B5EF4-FFF2-40B4-BE49-F238E27FC236}">
                  <a16:creationId xmlns:a16="http://schemas.microsoft.com/office/drawing/2014/main" id="{FC5C96A7-7C53-4BAD-9B1D-33E9D4E210C6}"/>
                </a:ext>
              </a:extLst>
            </p:cNvPr>
            <p:cNvSpPr>
              <a:spLocks noChangeArrowheads="1"/>
            </p:cNvSpPr>
            <p:nvPr/>
          </p:nvSpPr>
          <p:spPr bwMode="auto">
            <a:xfrm>
              <a:off x="1237" y="1437"/>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Madison</a:t>
              </a:r>
            </a:p>
          </p:txBody>
        </p:sp>
        <p:sp>
          <p:nvSpPr>
            <p:cNvPr id="174" name="Rectangle 172">
              <a:extLst>
                <a:ext uri="{FF2B5EF4-FFF2-40B4-BE49-F238E27FC236}">
                  <a16:creationId xmlns:a16="http://schemas.microsoft.com/office/drawing/2014/main" id="{2AE20BFA-23F9-4973-BDAA-08102EAFAC59}"/>
                </a:ext>
              </a:extLst>
            </p:cNvPr>
            <p:cNvSpPr>
              <a:spLocks noChangeArrowheads="1"/>
            </p:cNvSpPr>
            <p:nvPr/>
          </p:nvSpPr>
          <p:spPr bwMode="auto">
            <a:xfrm>
              <a:off x="4487" y="1481"/>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Martin</a:t>
              </a:r>
            </a:p>
          </p:txBody>
        </p:sp>
        <p:sp>
          <p:nvSpPr>
            <p:cNvPr id="175" name="Rectangle 173">
              <a:extLst>
                <a:ext uri="{FF2B5EF4-FFF2-40B4-BE49-F238E27FC236}">
                  <a16:creationId xmlns:a16="http://schemas.microsoft.com/office/drawing/2014/main" id="{FD0ED38D-7054-4FAB-AB54-CD060C4C293B}"/>
                </a:ext>
              </a:extLst>
            </p:cNvPr>
            <p:cNvSpPr>
              <a:spLocks noChangeArrowheads="1"/>
            </p:cNvSpPr>
            <p:nvPr/>
          </p:nvSpPr>
          <p:spPr bwMode="auto">
            <a:xfrm>
              <a:off x="2302" y="1943"/>
              <a:ext cx="3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Mecklenburg</a:t>
              </a:r>
            </a:p>
          </p:txBody>
        </p:sp>
        <p:sp>
          <p:nvSpPr>
            <p:cNvPr id="176" name="Rectangle 174">
              <a:extLst>
                <a:ext uri="{FF2B5EF4-FFF2-40B4-BE49-F238E27FC236}">
                  <a16:creationId xmlns:a16="http://schemas.microsoft.com/office/drawing/2014/main" id="{CAB00144-2497-438B-9AE8-406759836103}"/>
                </a:ext>
              </a:extLst>
            </p:cNvPr>
            <p:cNvSpPr>
              <a:spLocks noChangeArrowheads="1"/>
            </p:cNvSpPr>
            <p:nvPr/>
          </p:nvSpPr>
          <p:spPr bwMode="auto">
            <a:xfrm>
              <a:off x="1560" y="1313"/>
              <a:ext cx="22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Mitchell</a:t>
              </a:r>
            </a:p>
          </p:txBody>
        </p:sp>
        <p:sp>
          <p:nvSpPr>
            <p:cNvPr id="177" name="Rectangle 175">
              <a:extLst>
                <a:ext uri="{FF2B5EF4-FFF2-40B4-BE49-F238E27FC236}">
                  <a16:creationId xmlns:a16="http://schemas.microsoft.com/office/drawing/2014/main" id="{1EA6C9B4-764A-4525-BEB1-FA6E8072B95D}"/>
                </a:ext>
              </a:extLst>
            </p:cNvPr>
            <p:cNvSpPr>
              <a:spLocks noChangeArrowheads="1"/>
            </p:cNvSpPr>
            <p:nvPr/>
          </p:nvSpPr>
          <p:spPr bwMode="auto">
            <a:xfrm>
              <a:off x="2821" y="1875"/>
              <a:ext cx="3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Montgomery</a:t>
              </a:r>
            </a:p>
          </p:txBody>
        </p:sp>
        <p:sp>
          <p:nvSpPr>
            <p:cNvPr id="178" name="Rectangle 176">
              <a:extLst>
                <a:ext uri="{FF2B5EF4-FFF2-40B4-BE49-F238E27FC236}">
                  <a16:creationId xmlns:a16="http://schemas.microsoft.com/office/drawing/2014/main" id="{9EDB572A-26B5-43A4-8A35-B47E7C69EC14}"/>
                </a:ext>
              </a:extLst>
            </p:cNvPr>
            <p:cNvSpPr>
              <a:spLocks noChangeArrowheads="1"/>
            </p:cNvSpPr>
            <p:nvPr/>
          </p:nvSpPr>
          <p:spPr bwMode="auto">
            <a:xfrm>
              <a:off x="3120" y="1897"/>
              <a:ext cx="20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Moore</a:t>
              </a:r>
            </a:p>
          </p:txBody>
        </p:sp>
        <p:sp>
          <p:nvSpPr>
            <p:cNvPr id="179" name="Rectangle 177">
              <a:extLst>
                <a:ext uri="{FF2B5EF4-FFF2-40B4-BE49-F238E27FC236}">
                  <a16:creationId xmlns:a16="http://schemas.microsoft.com/office/drawing/2014/main" id="{626EF385-2A48-464B-ACFF-FD562ABBA503}"/>
                </a:ext>
              </a:extLst>
            </p:cNvPr>
            <p:cNvSpPr>
              <a:spLocks noChangeArrowheads="1"/>
            </p:cNvSpPr>
            <p:nvPr/>
          </p:nvSpPr>
          <p:spPr bwMode="auto">
            <a:xfrm>
              <a:off x="4002" y="1359"/>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Nash</a:t>
              </a:r>
            </a:p>
          </p:txBody>
        </p:sp>
        <p:sp>
          <p:nvSpPr>
            <p:cNvPr id="180" name="Rectangle 178">
              <a:extLst>
                <a:ext uri="{FF2B5EF4-FFF2-40B4-BE49-F238E27FC236}">
                  <a16:creationId xmlns:a16="http://schemas.microsoft.com/office/drawing/2014/main" id="{EA7C7F6E-AE6D-41D6-B9E5-163B076DA489}"/>
                </a:ext>
              </a:extLst>
            </p:cNvPr>
            <p:cNvSpPr>
              <a:spLocks noChangeArrowheads="1"/>
            </p:cNvSpPr>
            <p:nvPr/>
          </p:nvSpPr>
          <p:spPr bwMode="auto">
            <a:xfrm>
              <a:off x="3983" y="2740"/>
              <a:ext cx="3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Hanover</a:t>
              </a:r>
            </a:p>
          </p:txBody>
        </p:sp>
        <p:sp>
          <p:nvSpPr>
            <p:cNvPr id="181" name="Rectangle 179">
              <a:extLst>
                <a:ext uri="{FF2B5EF4-FFF2-40B4-BE49-F238E27FC236}">
                  <a16:creationId xmlns:a16="http://schemas.microsoft.com/office/drawing/2014/main" id="{3D9C9589-CF48-49B6-8F9A-3A9BCF5C9F4E}"/>
                </a:ext>
              </a:extLst>
            </p:cNvPr>
            <p:cNvSpPr>
              <a:spLocks noChangeArrowheads="1"/>
            </p:cNvSpPr>
            <p:nvPr/>
          </p:nvSpPr>
          <p:spPr bwMode="auto">
            <a:xfrm>
              <a:off x="4303" y="966"/>
              <a:ext cx="3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Northampton</a:t>
              </a:r>
            </a:p>
          </p:txBody>
        </p:sp>
        <p:sp>
          <p:nvSpPr>
            <p:cNvPr id="182" name="Rectangle 180">
              <a:extLst>
                <a:ext uri="{FF2B5EF4-FFF2-40B4-BE49-F238E27FC236}">
                  <a16:creationId xmlns:a16="http://schemas.microsoft.com/office/drawing/2014/main" id="{E8BC692B-BB45-4324-8253-F58BC8B2926C}"/>
                </a:ext>
              </a:extLst>
            </p:cNvPr>
            <p:cNvSpPr>
              <a:spLocks noChangeArrowheads="1"/>
            </p:cNvSpPr>
            <p:nvPr/>
          </p:nvSpPr>
          <p:spPr bwMode="auto">
            <a:xfrm>
              <a:off x="4258" y="2323"/>
              <a:ext cx="223"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Onslow</a:t>
              </a:r>
            </a:p>
          </p:txBody>
        </p:sp>
        <p:sp>
          <p:nvSpPr>
            <p:cNvPr id="183" name="Rectangle 181">
              <a:extLst>
                <a:ext uri="{FF2B5EF4-FFF2-40B4-BE49-F238E27FC236}">
                  <a16:creationId xmlns:a16="http://schemas.microsoft.com/office/drawing/2014/main" id="{293520D6-BDCE-4454-8D39-A0C63F09E4C5}"/>
                </a:ext>
              </a:extLst>
            </p:cNvPr>
            <p:cNvSpPr>
              <a:spLocks noChangeArrowheads="1"/>
            </p:cNvSpPr>
            <p:nvPr/>
          </p:nvSpPr>
          <p:spPr bwMode="auto">
            <a:xfrm>
              <a:off x="3322" y="129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Orange</a:t>
              </a:r>
            </a:p>
          </p:txBody>
        </p:sp>
        <p:sp>
          <p:nvSpPr>
            <p:cNvPr id="184" name="Rectangle 182">
              <a:extLst>
                <a:ext uri="{FF2B5EF4-FFF2-40B4-BE49-F238E27FC236}">
                  <a16:creationId xmlns:a16="http://schemas.microsoft.com/office/drawing/2014/main" id="{63393F5A-D209-4792-B91D-BE31BB0D7679}"/>
                </a:ext>
              </a:extLst>
            </p:cNvPr>
            <p:cNvSpPr>
              <a:spLocks noChangeArrowheads="1"/>
            </p:cNvSpPr>
            <p:nvPr/>
          </p:nvSpPr>
          <p:spPr bwMode="auto">
            <a:xfrm>
              <a:off x="4649" y="2065"/>
              <a:ext cx="23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Pamlico</a:t>
              </a:r>
            </a:p>
          </p:txBody>
        </p:sp>
        <p:sp>
          <p:nvSpPr>
            <p:cNvPr id="185" name="Rectangle 183">
              <a:extLst>
                <a:ext uri="{FF2B5EF4-FFF2-40B4-BE49-F238E27FC236}">
                  <a16:creationId xmlns:a16="http://schemas.microsoft.com/office/drawing/2014/main" id="{BF247BA1-11A2-4341-8528-C5B54C3AF3DD}"/>
                </a:ext>
              </a:extLst>
            </p:cNvPr>
            <p:cNvSpPr>
              <a:spLocks noChangeArrowheads="1"/>
            </p:cNvSpPr>
            <p:nvPr/>
          </p:nvSpPr>
          <p:spPr bwMode="auto">
            <a:xfrm>
              <a:off x="4911" y="1088"/>
              <a:ext cx="29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Pasquotank</a:t>
              </a:r>
            </a:p>
          </p:txBody>
        </p:sp>
        <p:sp>
          <p:nvSpPr>
            <p:cNvPr id="186" name="Rectangle 184">
              <a:extLst>
                <a:ext uri="{FF2B5EF4-FFF2-40B4-BE49-F238E27FC236}">
                  <a16:creationId xmlns:a16="http://schemas.microsoft.com/office/drawing/2014/main" id="{6030B5F5-E318-4477-8301-8C674E3300C9}"/>
                </a:ext>
              </a:extLst>
            </p:cNvPr>
            <p:cNvSpPr>
              <a:spLocks noChangeArrowheads="1"/>
            </p:cNvSpPr>
            <p:nvPr/>
          </p:nvSpPr>
          <p:spPr bwMode="auto">
            <a:xfrm>
              <a:off x="4017" y="2537"/>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Pender</a:t>
              </a:r>
            </a:p>
          </p:txBody>
        </p:sp>
        <p:sp>
          <p:nvSpPr>
            <p:cNvPr id="187" name="Rectangle 185">
              <a:extLst>
                <a:ext uri="{FF2B5EF4-FFF2-40B4-BE49-F238E27FC236}">
                  <a16:creationId xmlns:a16="http://schemas.microsoft.com/office/drawing/2014/main" id="{F2712852-05FA-4AC8-9D00-D58660694357}"/>
                </a:ext>
              </a:extLst>
            </p:cNvPr>
            <p:cNvSpPr>
              <a:spLocks noChangeArrowheads="1"/>
            </p:cNvSpPr>
            <p:nvPr/>
          </p:nvSpPr>
          <p:spPr bwMode="auto">
            <a:xfrm>
              <a:off x="4821" y="1167"/>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Perquimans</a:t>
              </a:r>
            </a:p>
          </p:txBody>
        </p:sp>
        <p:sp>
          <p:nvSpPr>
            <p:cNvPr id="188" name="Rectangle 186">
              <a:extLst>
                <a:ext uri="{FF2B5EF4-FFF2-40B4-BE49-F238E27FC236}">
                  <a16:creationId xmlns:a16="http://schemas.microsoft.com/office/drawing/2014/main" id="{8B8D57D8-D03C-4079-B238-B48C5B99FDF7}"/>
                </a:ext>
              </a:extLst>
            </p:cNvPr>
            <p:cNvSpPr>
              <a:spLocks noChangeArrowheads="1"/>
            </p:cNvSpPr>
            <p:nvPr/>
          </p:nvSpPr>
          <p:spPr bwMode="auto">
            <a:xfrm>
              <a:off x="3405" y="1022"/>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Person</a:t>
              </a:r>
            </a:p>
          </p:txBody>
        </p:sp>
        <p:sp>
          <p:nvSpPr>
            <p:cNvPr id="189" name="Rectangle 187">
              <a:extLst>
                <a:ext uri="{FF2B5EF4-FFF2-40B4-BE49-F238E27FC236}">
                  <a16:creationId xmlns:a16="http://schemas.microsoft.com/office/drawing/2014/main" id="{9ADF012E-22B6-4734-A923-21FE3A55701E}"/>
                </a:ext>
              </a:extLst>
            </p:cNvPr>
            <p:cNvSpPr>
              <a:spLocks noChangeArrowheads="1"/>
            </p:cNvSpPr>
            <p:nvPr/>
          </p:nvSpPr>
          <p:spPr bwMode="auto">
            <a:xfrm>
              <a:off x="4372" y="1662"/>
              <a:ext cx="15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Pitt</a:t>
              </a:r>
            </a:p>
          </p:txBody>
        </p:sp>
        <p:sp>
          <p:nvSpPr>
            <p:cNvPr id="190" name="Rectangle 188">
              <a:extLst>
                <a:ext uri="{FF2B5EF4-FFF2-40B4-BE49-F238E27FC236}">
                  <a16:creationId xmlns:a16="http://schemas.microsoft.com/office/drawing/2014/main" id="{41B80FD0-7DA4-40FE-92D6-B09304DC3517}"/>
                </a:ext>
              </a:extLst>
            </p:cNvPr>
            <p:cNvSpPr>
              <a:spLocks noChangeArrowheads="1"/>
            </p:cNvSpPr>
            <p:nvPr/>
          </p:nvSpPr>
          <p:spPr bwMode="auto">
            <a:xfrm>
              <a:off x="1576" y="1908"/>
              <a:ext cx="1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Polk</a:t>
              </a:r>
            </a:p>
          </p:txBody>
        </p:sp>
        <p:sp>
          <p:nvSpPr>
            <p:cNvPr id="191" name="Rectangle 189">
              <a:extLst>
                <a:ext uri="{FF2B5EF4-FFF2-40B4-BE49-F238E27FC236}">
                  <a16:creationId xmlns:a16="http://schemas.microsoft.com/office/drawing/2014/main" id="{F1D42C5A-92FF-4563-A039-E8743E5697E8}"/>
                </a:ext>
              </a:extLst>
            </p:cNvPr>
            <p:cNvSpPr>
              <a:spLocks noChangeArrowheads="1"/>
            </p:cNvSpPr>
            <p:nvPr/>
          </p:nvSpPr>
          <p:spPr bwMode="auto">
            <a:xfrm>
              <a:off x="2910" y="1572"/>
              <a:ext cx="25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Randolph</a:t>
              </a:r>
            </a:p>
          </p:txBody>
        </p:sp>
        <p:sp>
          <p:nvSpPr>
            <p:cNvPr id="192" name="Rectangle 190">
              <a:extLst>
                <a:ext uri="{FF2B5EF4-FFF2-40B4-BE49-F238E27FC236}">
                  <a16:creationId xmlns:a16="http://schemas.microsoft.com/office/drawing/2014/main" id="{1022EBAE-59D5-44E8-851B-5FFBAC8CAD84}"/>
                </a:ext>
              </a:extLst>
            </p:cNvPr>
            <p:cNvSpPr>
              <a:spLocks noChangeArrowheads="1"/>
            </p:cNvSpPr>
            <p:nvPr/>
          </p:nvSpPr>
          <p:spPr bwMode="auto">
            <a:xfrm>
              <a:off x="2945" y="2146"/>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Richmond</a:t>
              </a:r>
            </a:p>
          </p:txBody>
        </p:sp>
        <p:sp>
          <p:nvSpPr>
            <p:cNvPr id="193" name="Rectangle 191">
              <a:extLst>
                <a:ext uri="{FF2B5EF4-FFF2-40B4-BE49-F238E27FC236}">
                  <a16:creationId xmlns:a16="http://schemas.microsoft.com/office/drawing/2014/main" id="{CB5641DC-6803-43FA-9A87-E4A9EAA68653}"/>
                </a:ext>
              </a:extLst>
            </p:cNvPr>
            <p:cNvSpPr>
              <a:spLocks noChangeArrowheads="1"/>
            </p:cNvSpPr>
            <p:nvPr/>
          </p:nvSpPr>
          <p:spPr bwMode="auto">
            <a:xfrm>
              <a:off x="3310" y="2436"/>
              <a:ext cx="246"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Robeson</a:t>
              </a:r>
            </a:p>
          </p:txBody>
        </p:sp>
        <p:sp>
          <p:nvSpPr>
            <p:cNvPr id="194" name="Rectangle 192">
              <a:extLst>
                <a:ext uri="{FF2B5EF4-FFF2-40B4-BE49-F238E27FC236}">
                  <a16:creationId xmlns:a16="http://schemas.microsoft.com/office/drawing/2014/main" id="{128E1509-D602-41BF-B35A-5575A060D81C}"/>
                </a:ext>
              </a:extLst>
            </p:cNvPr>
            <p:cNvSpPr>
              <a:spLocks noChangeArrowheads="1"/>
            </p:cNvSpPr>
            <p:nvPr/>
          </p:nvSpPr>
          <p:spPr bwMode="auto">
            <a:xfrm>
              <a:off x="2902" y="1022"/>
              <a:ext cx="3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Rockingham</a:t>
              </a:r>
            </a:p>
          </p:txBody>
        </p:sp>
        <p:sp>
          <p:nvSpPr>
            <p:cNvPr id="195" name="Rectangle 193">
              <a:extLst>
                <a:ext uri="{FF2B5EF4-FFF2-40B4-BE49-F238E27FC236}">
                  <a16:creationId xmlns:a16="http://schemas.microsoft.com/office/drawing/2014/main" id="{9E1B3DE4-4905-48A5-A097-F928EA8C84FD}"/>
                </a:ext>
              </a:extLst>
            </p:cNvPr>
            <p:cNvSpPr>
              <a:spLocks noChangeArrowheads="1"/>
            </p:cNvSpPr>
            <p:nvPr/>
          </p:nvSpPr>
          <p:spPr bwMode="auto">
            <a:xfrm>
              <a:off x="2478" y="1638"/>
              <a:ext cx="21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Rowan</a:t>
              </a:r>
            </a:p>
          </p:txBody>
        </p:sp>
        <p:sp>
          <p:nvSpPr>
            <p:cNvPr id="196" name="Rectangle 194">
              <a:extLst>
                <a:ext uri="{FF2B5EF4-FFF2-40B4-BE49-F238E27FC236}">
                  <a16:creationId xmlns:a16="http://schemas.microsoft.com/office/drawing/2014/main" id="{CC14BA12-5CA3-4596-93D2-091C063C2C82}"/>
                </a:ext>
              </a:extLst>
            </p:cNvPr>
            <p:cNvSpPr>
              <a:spLocks noChangeArrowheads="1"/>
            </p:cNvSpPr>
            <p:nvPr/>
          </p:nvSpPr>
          <p:spPr bwMode="auto">
            <a:xfrm>
              <a:off x="1674" y="1819"/>
              <a:ext cx="27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Rutherford</a:t>
              </a:r>
            </a:p>
          </p:txBody>
        </p:sp>
        <p:sp>
          <p:nvSpPr>
            <p:cNvPr id="197" name="Rectangle 195">
              <a:extLst>
                <a:ext uri="{FF2B5EF4-FFF2-40B4-BE49-F238E27FC236}">
                  <a16:creationId xmlns:a16="http://schemas.microsoft.com/office/drawing/2014/main" id="{0CF6E7A4-F73C-4A3F-B303-3C3A4F79FE9D}"/>
                </a:ext>
              </a:extLst>
            </p:cNvPr>
            <p:cNvSpPr>
              <a:spLocks noChangeArrowheads="1"/>
            </p:cNvSpPr>
            <p:nvPr/>
          </p:nvSpPr>
          <p:spPr bwMode="auto">
            <a:xfrm>
              <a:off x="3734" y="2156"/>
              <a:ext cx="25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Sampson</a:t>
              </a:r>
            </a:p>
          </p:txBody>
        </p:sp>
        <p:sp>
          <p:nvSpPr>
            <p:cNvPr id="198" name="Rectangle 196">
              <a:extLst>
                <a:ext uri="{FF2B5EF4-FFF2-40B4-BE49-F238E27FC236}">
                  <a16:creationId xmlns:a16="http://schemas.microsoft.com/office/drawing/2014/main" id="{B8BDDD10-EB49-48D8-AA0B-411A250FE64B}"/>
                </a:ext>
              </a:extLst>
            </p:cNvPr>
            <p:cNvSpPr>
              <a:spLocks noChangeArrowheads="1"/>
            </p:cNvSpPr>
            <p:nvPr/>
          </p:nvSpPr>
          <p:spPr bwMode="auto">
            <a:xfrm>
              <a:off x="3098" y="2252"/>
              <a:ext cx="286"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Scotland</a:t>
              </a:r>
            </a:p>
          </p:txBody>
        </p:sp>
        <p:sp>
          <p:nvSpPr>
            <p:cNvPr id="199" name="Rectangle 197">
              <a:extLst>
                <a:ext uri="{FF2B5EF4-FFF2-40B4-BE49-F238E27FC236}">
                  <a16:creationId xmlns:a16="http://schemas.microsoft.com/office/drawing/2014/main" id="{3F0A993A-9620-4942-82B1-7C081DDBDE62}"/>
                </a:ext>
              </a:extLst>
            </p:cNvPr>
            <p:cNvSpPr>
              <a:spLocks noChangeArrowheads="1"/>
            </p:cNvSpPr>
            <p:nvPr/>
          </p:nvSpPr>
          <p:spPr bwMode="auto">
            <a:xfrm>
              <a:off x="2685" y="1875"/>
              <a:ext cx="2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Stanly</a:t>
              </a:r>
            </a:p>
          </p:txBody>
        </p:sp>
        <p:sp>
          <p:nvSpPr>
            <p:cNvPr id="200" name="Rectangle 198">
              <a:extLst>
                <a:ext uri="{FF2B5EF4-FFF2-40B4-BE49-F238E27FC236}">
                  <a16:creationId xmlns:a16="http://schemas.microsoft.com/office/drawing/2014/main" id="{E8A095DB-89E5-4BD8-9801-DF2FFF459C1F}"/>
                </a:ext>
              </a:extLst>
            </p:cNvPr>
            <p:cNvSpPr>
              <a:spLocks noChangeArrowheads="1"/>
            </p:cNvSpPr>
            <p:nvPr/>
          </p:nvSpPr>
          <p:spPr bwMode="auto">
            <a:xfrm>
              <a:off x="2681" y="999"/>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Stokes</a:t>
              </a:r>
            </a:p>
          </p:txBody>
        </p:sp>
        <p:sp>
          <p:nvSpPr>
            <p:cNvPr id="201" name="Rectangle 199">
              <a:extLst>
                <a:ext uri="{FF2B5EF4-FFF2-40B4-BE49-F238E27FC236}">
                  <a16:creationId xmlns:a16="http://schemas.microsoft.com/office/drawing/2014/main" id="{A8B45F03-C122-45CD-A1E9-AB3C4F0947B2}"/>
                </a:ext>
              </a:extLst>
            </p:cNvPr>
            <p:cNvSpPr>
              <a:spLocks noChangeArrowheads="1"/>
            </p:cNvSpPr>
            <p:nvPr/>
          </p:nvSpPr>
          <p:spPr bwMode="auto">
            <a:xfrm>
              <a:off x="2433" y="999"/>
              <a:ext cx="1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Surry</a:t>
              </a:r>
            </a:p>
          </p:txBody>
        </p:sp>
        <p:sp>
          <p:nvSpPr>
            <p:cNvPr id="202" name="Rectangle 200">
              <a:extLst>
                <a:ext uri="{FF2B5EF4-FFF2-40B4-BE49-F238E27FC236}">
                  <a16:creationId xmlns:a16="http://schemas.microsoft.com/office/drawing/2014/main" id="{F4E0C9DD-63FB-4AF1-AD6D-C018C047093F}"/>
                </a:ext>
              </a:extLst>
            </p:cNvPr>
            <p:cNvSpPr>
              <a:spLocks noChangeArrowheads="1"/>
            </p:cNvSpPr>
            <p:nvPr/>
          </p:nvSpPr>
          <p:spPr bwMode="auto">
            <a:xfrm>
              <a:off x="788" y="1764"/>
              <a:ext cx="2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Swain</a:t>
              </a:r>
            </a:p>
          </p:txBody>
        </p:sp>
        <p:sp>
          <p:nvSpPr>
            <p:cNvPr id="203" name="Rectangle 201">
              <a:extLst>
                <a:ext uri="{FF2B5EF4-FFF2-40B4-BE49-F238E27FC236}">
                  <a16:creationId xmlns:a16="http://schemas.microsoft.com/office/drawing/2014/main" id="{79D99E9D-7BBE-419B-81FD-FF3274813D4F}"/>
                </a:ext>
              </a:extLst>
            </p:cNvPr>
            <p:cNvSpPr>
              <a:spLocks noChangeArrowheads="1"/>
            </p:cNvSpPr>
            <p:nvPr/>
          </p:nvSpPr>
          <p:spPr bwMode="auto">
            <a:xfrm>
              <a:off x="1140" y="1976"/>
              <a:ext cx="30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Transylvania</a:t>
              </a:r>
            </a:p>
          </p:txBody>
        </p:sp>
        <p:sp>
          <p:nvSpPr>
            <p:cNvPr id="204" name="Rectangle 202">
              <a:extLst>
                <a:ext uri="{FF2B5EF4-FFF2-40B4-BE49-F238E27FC236}">
                  <a16:creationId xmlns:a16="http://schemas.microsoft.com/office/drawing/2014/main" id="{AF9834D0-3900-4FBA-A2A0-BAECE37E1133}"/>
                </a:ext>
              </a:extLst>
            </p:cNvPr>
            <p:cNvSpPr>
              <a:spLocks noChangeArrowheads="1"/>
            </p:cNvSpPr>
            <p:nvPr/>
          </p:nvSpPr>
          <p:spPr bwMode="auto">
            <a:xfrm>
              <a:off x="5008" y="1515"/>
              <a:ext cx="25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Tyrrell</a:t>
              </a:r>
            </a:p>
          </p:txBody>
        </p:sp>
        <p:sp>
          <p:nvSpPr>
            <p:cNvPr id="205" name="Rectangle 203">
              <a:extLst>
                <a:ext uri="{FF2B5EF4-FFF2-40B4-BE49-F238E27FC236}">
                  <a16:creationId xmlns:a16="http://schemas.microsoft.com/office/drawing/2014/main" id="{4464EDE3-0488-4313-B286-C0F3299B072F}"/>
                </a:ext>
              </a:extLst>
            </p:cNvPr>
            <p:cNvSpPr>
              <a:spLocks noChangeArrowheads="1"/>
            </p:cNvSpPr>
            <p:nvPr/>
          </p:nvSpPr>
          <p:spPr bwMode="auto">
            <a:xfrm>
              <a:off x="2521" y="2146"/>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Union</a:t>
              </a:r>
            </a:p>
          </p:txBody>
        </p:sp>
        <p:sp>
          <p:nvSpPr>
            <p:cNvPr id="206" name="Rectangle 204">
              <a:extLst>
                <a:ext uri="{FF2B5EF4-FFF2-40B4-BE49-F238E27FC236}">
                  <a16:creationId xmlns:a16="http://schemas.microsoft.com/office/drawing/2014/main" id="{DA97E1F8-6BE4-4797-88BD-B6092695AF4F}"/>
                </a:ext>
              </a:extLst>
            </p:cNvPr>
            <p:cNvSpPr>
              <a:spLocks noChangeArrowheads="1"/>
            </p:cNvSpPr>
            <p:nvPr/>
          </p:nvSpPr>
          <p:spPr bwMode="auto">
            <a:xfrm>
              <a:off x="3743" y="1033"/>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Vance</a:t>
              </a:r>
            </a:p>
          </p:txBody>
        </p:sp>
        <p:sp>
          <p:nvSpPr>
            <p:cNvPr id="207" name="Rectangle 205">
              <a:extLst>
                <a:ext uri="{FF2B5EF4-FFF2-40B4-BE49-F238E27FC236}">
                  <a16:creationId xmlns:a16="http://schemas.microsoft.com/office/drawing/2014/main" id="{1EB2A2EA-BA87-4288-A4E4-27D1D54573CE}"/>
                </a:ext>
              </a:extLst>
            </p:cNvPr>
            <p:cNvSpPr>
              <a:spLocks noChangeArrowheads="1"/>
            </p:cNvSpPr>
            <p:nvPr/>
          </p:nvSpPr>
          <p:spPr bwMode="auto">
            <a:xfrm>
              <a:off x="3610" y="1505"/>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Wake</a:t>
              </a:r>
            </a:p>
          </p:txBody>
        </p:sp>
        <p:sp>
          <p:nvSpPr>
            <p:cNvPr id="208" name="Rectangle 206">
              <a:extLst>
                <a:ext uri="{FF2B5EF4-FFF2-40B4-BE49-F238E27FC236}">
                  <a16:creationId xmlns:a16="http://schemas.microsoft.com/office/drawing/2014/main" id="{843CFA2B-F400-4C88-8134-9C129C34CABD}"/>
                </a:ext>
              </a:extLst>
            </p:cNvPr>
            <p:cNvSpPr>
              <a:spLocks noChangeArrowheads="1"/>
            </p:cNvSpPr>
            <p:nvPr/>
          </p:nvSpPr>
          <p:spPr bwMode="auto">
            <a:xfrm>
              <a:off x="3903" y="988"/>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Warren</a:t>
              </a:r>
            </a:p>
          </p:txBody>
        </p:sp>
        <p:sp>
          <p:nvSpPr>
            <p:cNvPr id="209" name="Rectangle 207">
              <a:extLst>
                <a:ext uri="{FF2B5EF4-FFF2-40B4-BE49-F238E27FC236}">
                  <a16:creationId xmlns:a16="http://schemas.microsoft.com/office/drawing/2014/main" id="{D1ADD94E-8400-422B-B0BF-1225D3A0C90F}"/>
                </a:ext>
              </a:extLst>
            </p:cNvPr>
            <p:cNvSpPr>
              <a:spLocks noChangeArrowheads="1"/>
            </p:cNvSpPr>
            <p:nvPr/>
          </p:nvSpPr>
          <p:spPr bwMode="auto">
            <a:xfrm>
              <a:off x="4756" y="1503"/>
              <a:ext cx="32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Washington</a:t>
              </a:r>
            </a:p>
          </p:txBody>
        </p:sp>
        <p:sp>
          <p:nvSpPr>
            <p:cNvPr id="210" name="Rectangle 208">
              <a:extLst>
                <a:ext uri="{FF2B5EF4-FFF2-40B4-BE49-F238E27FC236}">
                  <a16:creationId xmlns:a16="http://schemas.microsoft.com/office/drawing/2014/main" id="{35053479-7734-4FB9-97C8-7997F00FF916}"/>
                </a:ext>
              </a:extLst>
            </p:cNvPr>
            <p:cNvSpPr>
              <a:spLocks noChangeArrowheads="1"/>
            </p:cNvSpPr>
            <p:nvPr/>
          </p:nvSpPr>
          <p:spPr bwMode="auto">
            <a:xfrm>
              <a:off x="1807" y="1133"/>
              <a:ext cx="246"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Watauga</a:t>
              </a:r>
            </a:p>
          </p:txBody>
        </p:sp>
        <p:sp>
          <p:nvSpPr>
            <p:cNvPr id="211" name="Rectangle 209">
              <a:extLst>
                <a:ext uri="{FF2B5EF4-FFF2-40B4-BE49-F238E27FC236}">
                  <a16:creationId xmlns:a16="http://schemas.microsoft.com/office/drawing/2014/main" id="{8E600053-530E-4E3D-B2EE-46CC82C60CE9}"/>
                </a:ext>
              </a:extLst>
            </p:cNvPr>
            <p:cNvSpPr>
              <a:spLocks noChangeArrowheads="1"/>
            </p:cNvSpPr>
            <p:nvPr/>
          </p:nvSpPr>
          <p:spPr bwMode="auto">
            <a:xfrm>
              <a:off x="3964" y="1852"/>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Wayne</a:t>
              </a:r>
            </a:p>
          </p:txBody>
        </p:sp>
        <p:sp>
          <p:nvSpPr>
            <p:cNvPr id="212" name="Rectangle 210">
              <a:extLst>
                <a:ext uri="{FF2B5EF4-FFF2-40B4-BE49-F238E27FC236}">
                  <a16:creationId xmlns:a16="http://schemas.microsoft.com/office/drawing/2014/main" id="{579D1A2D-A287-47DB-B99C-DB809A11F506}"/>
                </a:ext>
              </a:extLst>
            </p:cNvPr>
            <p:cNvSpPr>
              <a:spLocks noChangeArrowheads="1"/>
            </p:cNvSpPr>
            <p:nvPr/>
          </p:nvSpPr>
          <p:spPr bwMode="auto">
            <a:xfrm>
              <a:off x="2141" y="1144"/>
              <a:ext cx="20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Wilkes</a:t>
              </a:r>
            </a:p>
          </p:txBody>
        </p:sp>
        <p:sp>
          <p:nvSpPr>
            <p:cNvPr id="213" name="Rectangle 211">
              <a:extLst>
                <a:ext uri="{FF2B5EF4-FFF2-40B4-BE49-F238E27FC236}">
                  <a16:creationId xmlns:a16="http://schemas.microsoft.com/office/drawing/2014/main" id="{6F4EBD6D-A3CB-4A40-9E44-CC90674CF9F4}"/>
                </a:ext>
              </a:extLst>
            </p:cNvPr>
            <p:cNvSpPr>
              <a:spLocks noChangeArrowheads="1"/>
            </p:cNvSpPr>
            <p:nvPr/>
          </p:nvSpPr>
          <p:spPr bwMode="auto">
            <a:xfrm>
              <a:off x="4020" y="1572"/>
              <a:ext cx="211"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Wilson</a:t>
              </a:r>
            </a:p>
          </p:txBody>
        </p:sp>
        <p:sp>
          <p:nvSpPr>
            <p:cNvPr id="214" name="Rectangle 212">
              <a:extLst>
                <a:ext uri="{FF2B5EF4-FFF2-40B4-BE49-F238E27FC236}">
                  <a16:creationId xmlns:a16="http://schemas.microsoft.com/office/drawing/2014/main" id="{1F580F16-2FA4-4187-A35A-851F076B0553}"/>
                </a:ext>
              </a:extLst>
            </p:cNvPr>
            <p:cNvSpPr>
              <a:spLocks noChangeArrowheads="1"/>
            </p:cNvSpPr>
            <p:nvPr/>
          </p:nvSpPr>
          <p:spPr bwMode="auto">
            <a:xfrm>
              <a:off x="2421" y="1212"/>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Yadkin</a:t>
              </a:r>
            </a:p>
          </p:txBody>
        </p:sp>
        <p:sp>
          <p:nvSpPr>
            <p:cNvPr id="215" name="Rectangle 213">
              <a:extLst>
                <a:ext uri="{FF2B5EF4-FFF2-40B4-BE49-F238E27FC236}">
                  <a16:creationId xmlns:a16="http://schemas.microsoft.com/office/drawing/2014/main" id="{A7AB2BE1-48F0-4D1C-B87D-440BCE3010FB}"/>
                </a:ext>
              </a:extLst>
            </p:cNvPr>
            <p:cNvSpPr>
              <a:spLocks noChangeArrowheads="1"/>
            </p:cNvSpPr>
            <p:nvPr/>
          </p:nvSpPr>
          <p:spPr bwMode="auto">
            <a:xfrm>
              <a:off x="1471" y="1415"/>
              <a:ext cx="2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Yancey</a:t>
              </a:r>
            </a:p>
          </p:txBody>
        </p:sp>
      </p:grpSp>
      <p:sp>
        <p:nvSpPr>
          <p:cNvPr id="2" name="Rectangle 1">
            <a:extLst>
              <a:ext uri="{FF2B5EF4-FFF2-40B4-BE49-F238E27FC236}">
                <a16:creationId xmlns:a16="http://schemas.microsoft.com/office/drawing/2014/main" id="{1E5413E6-D94C-4968-AFB0-B2D365A63D04}"/>
              </a:ext>
            </a:extLst>
          </p:cNvPr>
          <p:cNvSpPr/>
          <p:nvPr/>
        </p:nvSpPr>
        <p:spPr>
          <a:xfrm>
            <a:off x="3333971" y="120192"/>
            <a:ext cx="62167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Teen Courts/ Restorative Justice Expansion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99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FY2020-21 (2</a:t>
            </a:r>
            <a:r>
              <a:rPr kumimoji="0" lang="en-US" sz="2400" b="1" i="0" u="none" strike="noStrike" kern="1200" cap="none" spc="0" normalizeH="0" baseline="30000" noProof="0" dirty="0">
                <a:ln>
                  <a:noFill/>
                </a:ln>
                <a:solidFill>
                  <a:srgbClr val="39639D"/>
                </a:solidFill>
                <a:effectLst/>
                <a:uLnTx/>
                <a:uFillTx/>
                <a:latin typeface="Calibri"/>
                <a:ea typeface="+mn-ea"/>
                <a:cs typeface="+mn-cs"/>
              </a:rPr>
              <a:t>nd</a:t>
            </a:r>
            <a:r>
              <a:rPr kumimoji="0" lang="en-US" sz="2400" b="1" i="0" u="none" strike="noStrike" kern="1200" cap="none" spc="0" normalizeH="0" baseline="0" noProof="0" dirty="0">
                <a:ln>
                  <a:noFill/>
                </a:ln>
                <a:solidFill>
                  <a:srgbClr val="39639D"/>
                </a:solidFill>
                <a:effectLst/>
                <a:uLnTx/>
                <a:uFillTx/>
                <a:latin typeface="Calibri"/>
                <a:ea typeface="+mn-ea"/>
                <a:cs typeface="+mn-cs"/>
              </a:rPr>
              <a:t> Year RtA Expansion) </a:t>
            </a:r>
          </a:p>
        </p:txBody>
      </p:sp>
      <p:sp>
        <p:nvSpPr>
          <p:cNvPr id="217" name="Rectangle 216">
            <a:extLst>
              <a:ext uri="{FF2B5EF4-FFF2-40B4-BE49-F238E27FC236}">
                <a16:creationId xmlns:a16="http://schemas.microsoft.com/office/drawing/2014/main" id="{23C10954-AF9D-4FB0-92FD-94AB50F19008}"/>
              </a:ext>
            </a:extLst>
          </p:cNvPr>
          <p:cNvSpPr/>
          <p:nvPr/>
        </p:nvSpPr>
        <p:spPr>
          <a:xfrm>
            <a:off x="8929776" y="5691351"/>
            <a:ext cx="125413" cy="904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8" name="TextBox 217">
            <a:extLst>
              <a:ext uri="{FF2B5EF4-FFF2-40B4-BE49-F238E27FC236}">
                <a16:creationId xmlns:a16="http://schemas.microsoft.com/office/drawing/2014/main" id="{EF44416D-D0B0-475D-8A11-5DC631DAACC4}"/>
              </a:ext>
            </a:extLst>
          </p:cNvPr>
          <p:cNvSpPr txBox="1"/>
          <p:nvPr/>
        </p:nvSpPr>
        <p:spPr>
          <a:xfrm>
            <a:off x="9117106" y="5577323"/>
            <a:ext cx="14851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639D"/>
                </a:solidFill>
                <a:effectLst/>
                <a:uLnTx/>
                <a:uFillTx/>
                <a:latin typeface="Calibri"/>
                <a:ea typeface="+mn-ea"/>
                <a:cs typeface="+mn-cs"/>
              </a:rPr>
              <a:t>Funded by other sources</a:t>
            </a:r>
          </a:p>
        </p:txBody>
      </p:sp>
      <p:sp>
        <p:nvSpPr>
          <p:cNvPr id="219" name="Rectangle 218">
            <a:extLst>
              <a:ext uri="{FF2B5EF4-FFF2-40B4-BE49-F238E27FC236}">
                <a16:creationId xmlns:a16="http://schemas.microsoft.com/office/drawing/2014/main" id="{C9A7110F-5176-4EB8-B23E-AF0064E7C2E6}"/>
              </a:ext>
            </a:extLst>
          </p:cNvPr>
          <p:cNvSpPr/>
          <p:nvPr/>
        </p:nvSpPr>
        <p:spPr>
          <a:xfrm>
            <a:off x="8925525" y="5877336"/>
            <a:ext cx="125413" cy="9048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TextBox 219">
            <a:extLst>
              <a:ext uri="{FF2B5EF4-FFF2-40B4-BE49-F238E27FC236}">
                <a16:creationId xmlns:a16="http://schemas.microsoft.com/office/drawing/2014/main" id="{F7222747-F600-4579-85E9-FE85FDBB51D4}"/>
              </a:ext>
            </a:extLst>
          </p:cNvPr>
          <p:cNvSpPr txBox="1"/>
          <p:nvPr/>
        </p:nvSpPr>
        <p:spPr>
          <a:xfrm>
            <a:off x="9159987" y="5754226"/>
            <a:ext cx="17967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639D"/>
                </a:solidFill>
                <a:effectLst/>
                <a:uLnTx/>
                <a:uFillTx/>
                <a:latin typeface="Calibri"/>
                <a:ea typeface="+mn-ea"/>
                <a:cs typeface="+mn-cs"/>
              </a:rPr>
              <a:t>Teen Court/ Restorative Justice Program Expansion</a:t>
            </a:r>
          </a:p>
        </p:txBody>
      </p:sp>
    </p:spTree>
    <p:extLst>
      <p:ext uri="{BB962C8B-B14F-4D97-AF65-F5344CB8AC3E}">
        <p14:creationId xmlns:p14="http://schemas.microsoft.com/office/powerpoint/2010/main" val="266043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C1636-BC6B-4CD5-9ED0-9636DECA52FD}"/>
              </a:ext>
            </a:extLst>
          </p:cNvPr>
          <p:cNvSpPr>
            <a:spLocks noGrp="1"/>
          </p:cNvSpPr>
          <p:nvPr>
            <p:ph type="dt" sz="half" idx="10"/>
          </p:nvPr>
        </p:nvSpPr>
        <p:spPr/>
        <p:txBody>
          <a:bodyPr/>
          <a:lstStyle/>
          <a:p>
            <a:fld id="{C62FC392-F9A8-498C-A3EA-45B35AC97E75}" type="datetime1">
              <a:rPr lang="en-US" smtClean="0"/>
              <a:t>7/15/2021</a:t>
            </a:fld>
            <a:endParaRPr lang="en-US" dirty="0"/>
          </a:p>
        </p:txBody>
      </p:sp>
      <p:sp>
        <p:nvSpPr>
          <p:cNvPr id="3" name="Footer Placeholder 2">
            <a:extLst>
              <a:ext uri="{FF2B5EF4-FFF2-40B4-BE49-F238E27FC236}">
                <a16:creationId xmlns:a16="http://schemas.microsoft.com/office/drawing/2014/main" id="{B1AA59A7-4041-4128-82B3-A2D8838A9E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113830-E79E-411C-BB83-0F91D3C28CD0}"/>
              </a:ext>
            </a:extLst>
          </p:cNvPr>
          <p:cNvSpPr>
            <a:spLocks noGrp="1"/>
          </p:cNvSpPr>
          <p:nvPr>
            <p:ph type="sldNum" sz="quarter" idx="12"/>
          </p:nvPr>
        </p:nvSpPr>
        <p:spPr/>
        <p:txBody>
          <a:bodyPr/>
          <a:lstStyle/>
          <a:p>
            <a:fld id="{5217D969-FAF6-4667-9EED-A6C98B22320E}" type="slidenum">
              <a:rPr lang="en-US" smtClean="0"/>
              <a:pPr/>
              <a:t>12</a:t>
            </a:fld>
            <a:endParaRPr lang="en-US" dirty="0"/>
          </a:p>
        </p:txBody>
      </p:sp>
      <p:sp>
        <p:nvSpPr>
          <p:cNvPr id="5" name="Title 4">
            <a:extLst>
              <a:ext uri="{FF2B5EF4-FFF2-40B4-BE49-F238E27FC236}">
                <a16:creationId xmlns:a16="http://schemas.microsoft.com/office/drawing/2014/main" id="{DDE9B1E0-9BCE-41DC-A13A-E87648924916}"/>
              </a:ext>
            </a:extLst>
          </p:cNvPr>
          <p:cNvSpPr>
            <a:spLocks noGrp="1"/>
          </p:cNvSpPr>
          <p:nvPr>
            <p:ph type="title"/>
          </p:nvPr>
        </p:nvSpPr>
        <p:spPr>
          <a:xfrm>
            <a:off x="390698" y="274638"/>
            <a:ext cx="11191702" cy="1143000"/>
          </a:xfrm>
        </p:spPr>
        <p:txBody>
          <a:bodyPr>
            <a:normAutofit fontScale="90000"/>
          </a:bodyPr>
          <a:lstStyle/>
          <a:p>
            <a:pPr algn="ctr"/>
            <a:r>
              <a:rPr lang="en-US" dirty="0"/>
              <a:t>Overall Increase in Community Programs</a:t>
            </a:r>
            <a:br>
              <a:rPr lang="en-US" dirty="0"/>
            </a:br>
            <a:r>
              <a:rPr lang="en-US" dirty="0"/>
              <a:t>16 and 17 Yr Old </a:t>
            </a:r>
            <a:r>
              <a:rPr lang="en-US" dirty="0">
                <a:solidFill>
                  <a:srgbClr val="FF0000"/>
                </a:solidFill>
              </a:rPr>
              <a:t>Court-Involved Juvenile Admissions</a:t>
            </a:r>
          </a:p>
        </p:txBody>
      </p:sp>
      <p:graphicFrame>
        <p:nvGraphicFramePr>
          <p:cNvPr id="7" name="Chart 6">
            <a:extLst>
              <a:ext uri="{FF2B5EF4-FFF2-40B4-BE49-F238E27FC236}">
                <a16:creationId xmlns:a16="http://schemas.microsoft.com/office/drawing/2014/main" id="{120FC236-E2E6-43D6-83A4-3E3E8C9023A3}"/>
              </a:ext>
            </a:extLst>
          </p:cNvPr>
          <p:cNvGraphicFramePr>
            <a:graphicFrameLocks/>
          </p:cNvGraphicFramePr>
          <p:nvPr>
            <p:extLst>
              <p:ext uri="{D42A27DB-BD31-4B8C-83A1-F6EECF244321}">
                <p14:modId xmlns:p14="http://schemas.microsoft.com/office/powerpoint/2010/main" val="3105477334"/>
              </p:ext>
            </p:extLst>
          </p:nvPr>
        </p:nvGraphicFramePr>
        <p:xfrm>
          <a:off x="609600" y="1300163"/>
          <a:ext cx="10771762" cy="46239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925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4F6D-6DFA-4198-8AF4-ECC935721136}"/>
              </a:ext>
            </a:extLst>
          </p:cNvPr>
          <p:cNvSpPr>
            <a:spLocks noGrp="1"/>
          </p:cNvSpPr>
          <p:nvPr>
            <p:ph type="ctrTitle"/>
          </p:nvPr>
        </p:nvSpPr>
        <p:spPr>
          <a:xfrm>
            <a:off x="914400" y="1752602"/>
            <a:ext cx="10363200" cy="1829761"/>
          </a:xfrm>
        </p:spPr>
        <p:txBody>
          <a:bodyPr>
            <a:normAutofit fontScale="90000"/>
          </a:bodyPr>
          <a:lstStyle/>
          <a:p>
            <a:r>
              <a:rPr lang="en-US" dirty="0"/>
              <a:t>RtA State-Level Contracts </a:t>
            </a:r>
            <a:br>
              <a:rPr lang="en-US" dirty="0"/>
            </a:br>
            <a:r>
              <a:rPr lang="en-US" dirty="0"/>
              <a:t>and </a:t>
            </a:r>
            <a:br>
              <a:rPr lang="en-US" dirty="0"/>
            </a:br>
            <a:r>
              <a:rPr lang="en-US" dirty="0"/>
              <a:t>Residential Expansion</a:t>
            </a:r>
          </a:p>
        </p:txBody>
      </p:sp>
      <p:sp>
        <p:nvSpPr>
          <p:cNvPr id="4" name="Date Placeholder 3">
            <a:extLst>
              <a:ext uri="{FF2B5EF4-FFF2-40B4-BE49-F238E27FC236}">
                <a16:creationId xmlns:a16="http://schemas.microsoft.com/office/drawing/2014/main" id="{BE49C1DB-3E2B-4C54-856F-4DCEDDB83598}"/>
              </a:ext>
            </a:extLst>
          </p:cNvPr>
          <p:cNvSpPr>
            <a:spLocks noGrp="1"/>
          </p:cNvSpPr>
          <p:nvPr>
            <p:ph type="dt" sz="half" idx="10"/>
          </p:nvPr>
        </p:nvSpPr>
        <p:spPr/>
        <p:txBody>
          <a:bodyPr/>
          <a:lstStyle/>
          <a:p>
            <a:fld id="{E1671EEF-5380-486B-AFB6-8E467F3363B4}" type="datetime1">
              <a:rPr lang="en-US" smtClean="0"/>
              <a:t>7/15/2021</a:t>
            </a:fld>
            <a:endParaRPr lang="en-US" dirty="0"/>
          </a:p>
        </p:txBody>
      </p:sp>
      <p:sp>
        <p:nvSpPr>
          <p:cNvPr id="5" name="Footer Placeholder 4">
            <a:extLst>
              <a:ext uri="{FF2B5EF4-FFF2-40B4-BE49-F238E27FC236}">
                <a16:creationId xmlns:a16="http://schemas.microsoft.com/office/drawing/2014/main" id="{DB269CCF-84F7-4D7B-BF66-62495D5D17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003233-4426-4E24-B092-7ABDE1EDD618}"/>
              </a:ext>
            </a:extLst>
          </p:cNvPr>
          <p:cNvSpPr>
            <a:spLocks noGrp="1"/>
          </p:cNvSpPr>
          <p:nvPr>
            <p:ph type="sldNum" sz="quarter" idx="12"/>
          </p:nvPr>
        </p:nvSpPr>
        <p:spPr/>
        <p:txBody>
          <a:bodyPr/>
          <a:lstStyle/>
          <a:p>
            <a:fld id="{5217D969-FAF6-4667-9EED-A6C98B22320E}" type="slidenum">
              <a:rPr lang="en-US" smtClean="0"/>
              <a:pPr/>
              <a:t>13</a:t>
            </a:fld>
            <a:endParaRPr lang="en-US" dirty="0"/>
          </a:p>
        </p:txBody>
      </p:sp>
    </p:spTree>
    <p:extLst>
      <p:ext uri="{BB962C8B-B14F-4D97-AF65-F5344CB8AC3E}">
        <p14:creationId xmlns:p14="http://schemas.microsoft.com/office/powerpoint/2010/main" val="37967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C3B3A23-CEC7-4FDC-8F11-78D9068251F3}"/>
              </a:ext>
            </a:extLst>
          </p:cNvPr>
          <p:cNvSpPr>
            <a:spLocks noGrp="1"/>
          </p:cNvSpPr>
          <p:nvPr>
            <p:ph idx="1"/>
          </p:nvPr>
        </p:nvSpPr>
        <p:spPr/>
        <p:txBody>
          <a:bodyPr>
            <a:normAutofit/>
          </a:bodyPr>
          <a:lstStyle/>
          <a:p>
            <a:r>
              <a:rPr lang="en-US" dirty="0"/>
              <a:t>Residential Programming Expansion</a:t>
            </a:r>
          </a:p>
          <a:p>
            <a:pPr lvl="1"/>
            <a:r>
              <a:rPr lang="en-US" dirty="0"/>
              <a:t>RtA data supported a projected need of 66 Beds</a:t>
            </a:r>
          </a:p>
          <a:p>
            <a:pPr marL="393192" lvl="1" indent="0">
              <a:buNone/>
            </a:pPr>
            <a:endParaRPr lang="en-US" dirty="0"/>
          </a:p>
          <a:p>
            <a:r>
              <a:rPr lang="en-US" dirty="0"/>
              <a:t>Expansion of Community-based FFT Contract</a:t>
            </a:r>
          </a:p>
          <a:p>
            <a:pPr lvl="1"/>
            <a:r>
              <a:rPr lang="en-US" dirty="0"/>
              <a:t>Access in 100 counties</a:t>
            </a:r>
          </a:p>
          <a:p>
            <a:pPr marL="393192" lvl="1" indent="0">
              <a:buNone/>
            </a:pPr>
            <a:endParaRPr lang="en-US" dirty="0"/>
          </a:p>
          <a:p>
            <a:r>
              <a:rPr lang="en-US" dirty="0"/>
              <a:t>Expansion of Crisis and Assessment Center for eastern area access</a:t>
            </a:r>
          </a:p>
          <a:p>
            <a:pPr marL="109728" indent="0">
              <a:buNone/>
            </a:pPr>
            <a:endParaRPr lang="en-US" dirty="0"/>
          </a:p>
          <a:p>
            <a:r>
              <a:rPr lang="en-US" dirty="0"/>
              <a:t>Telepresence enhancements at all residential sites</a:t>
            </a:r>
          </a:p>
          <a:p>
            <a:pPr lvl="1"/>
            <a:endParaRPr lang="en-US" dirty="0"/>
          </a:p>
          <a:p>
            <a:pPr lvl="1"/>
            <a:endParaRPr lang="en-US" dirty="0"/>
          </a:p>
          <a:p>
            <a:pPr lvl="2"/>
            <a:endParaRPr lang="en-US" dirty="0"/>
          </a:p>
          <a:p>
            <a:pPr lvl="1"/>
            <a:endParaRPr lang="en-US" dirty="0"/>
          </a:p>
          <a:p>
            <a:pPr marL="393192" lvl="1" indent="0">
              <a:buNone/>
            </a:pPr>
            <a:endParaRPr lang="en-US" dirty="0"/>
          </a:p>
        </p:txBody>
      </p:sp>
      <p:sp>
        <p:nvSpPr>
          <p:cNvPr id="2" name="Date Placeholder 1">
            <a:extLst>
              <a:ext uri="{FF2B5EF4-FFF2-40B4-BE49-F238E27FC236}">
                <a16:creationId xmlns:a16="http://schemas.microsoft.com/office/drawing/2014/main" id="{5D3F27A3-9D94-49EA-882A-D823CE62220F}"/>
              </a:ext>
            </a:extLst>
          </p:cNvPr>
          <p:cNvSpPr>
            <a:spLocks noGrp="1"/>
          </p:cNvSpPr>
          <p:nvPr>
            <p:ph type="dt" sz="half" idx="10"/>
          </p:nvPr>
        </p:nvSpPr>
        <p:spPr/>
        <p:txBody>
          <a:bodyPr/>
          <a:lstStyle/>
          <a:p>
            <a:fld id="{67BEC72F-DFC7-434B-BE82-1E30C729FADE}" type="datetime1">
              <a:rPr lang="en-US" smtClean="0"/>
              <a:t>7/15/2021</a:t>
            </a:fld>
            <a:endParaRPr lang="en-US" dirty="0"/>
          </a:p>
        </p:txBody>
      </p:sp>
      <p:sp>
        <p:nvSpPr>
          <p:cNvPr id="3" name="Footer Placeholder 2">
            <a:extLst>
              <a:ext uri="{FF2B5EF4-FFF2-40B4-BE49-F238E27FC236}">
                <a16:creationId xmlns:a16="http://schemas.microsoft.com/office/drawing/2014/main" id="{234564D9-875A-43EC-8176-5F42075B3F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0E9DC0-DC0F-4233-B377-1B89709170C3}"/>
              </a:ext>
            </a:extLst>
          </p:cNvPr>
          <p:cNvSpPr>
            <a:spLocks noGrp="1"/>
          </p:cNvSpPr>
          <p:nvPr>
            <p:ph type="sldNum" sz="quarter" idx="12"/>
          </p:nvPr>
        </p:nvSpPr>
        <p:spPr/>
        <p:txBody>
          <a:bodyPr/>
          <a:lstStyle/>
          <a:p>
            <a:fld id="{5217D969-FAF6-4667-9EED-A6C98B22320E}" type="slidenum">
              <a:rPr lang="en-US" smtClean="0"/>
              <a:t>14</a:t>
            </a:fld>
            <a:endParaRPr lang="en-US" dirty="0"/>
          </a:p>
        </p:txBody>
      </p:sp>
      <p:sp>
        <p:nvSpPr>
          <p:cNvPr id="5" name="Title 4">
            <a:extLst>
              <a:ext uri="{FF2B5EF4-FFF2-40B4-BE49-F238E27FC236}">
                <a16:creationId xmlns:a16="http://schemas.microsoft.com/office/drawing/2014/main" id="{C52A4E9F-E174-48D1-A482-A62519EA94BF}"/>
              </a:ext>
            </a:extLst>
          </p:cNvPr>
          <p:cNvSpPr>
            <a:spLocks noGrp="1"/>
          </p:cNvSpPr>
          <p:nvPr>
            <p:ph type="title"/>
          </p:nvPr>
        </p:nvSpPr>
        <p:spPr/>
        <p:txBody>
          <a:bodyPr/>
          <a:lstStyle/>
          <a:p>
            <a:r>
              <a:rPr lang="en-US" dirty="0"/>
              <a:t>RtA State Contract Expansion Strategies</a:t>
            </a:r>
          </a:p>
        </p:txBody>
      </p:sp>
      <p:pic>
        <p:nvPicPr>
          <p:cNvPr id="7" name="Picture 6">
            <a:extLst>
              <a:ext uri="{FF2B5EF4-FFF2-40B4-BE49-F238E27FC236}">
                <a16:creationId xmlns:a16="http://schemas.microsoft.com/office/drawing/2014/main" id="{119CFBA0-A67E-4A2C-AE7A-A79595257764}"/>
              </a:ext>
            </a:extLst>
          </p:cNvPr>
          <p:cNvPicPr>
            <a:picLocks noChangeAspect="1"/>
          </p:cNvPicPr>
          <p:nvPr/>
        </p:nvPicPr>
        <p:blipFill>
          <a:blip r:embed="rId3"/>
          <a:stretch>
            <a:fillRect/>
          </a:stretch>
        </p:blipFill>
        <p:spPr>
          <a:xfrm>
            <a:off x="8359856" y="1185321"/>
            <a:ext cx="3222544" cy="2830497"/>
          </a:xfrm>
          <a:prstGeom prst="rect">
            <a:avLst/>
          </a:prstGeom>
        </p:spPr>
      </p:pic>
    </p:spTree>
    <p:extLst>
      <p:ext uri="{BB962C8B-B14F-4D97-AF65-F5344CB8AC3E}">
        <p14:creationId xmlns:p14="http://schemas.microsoft.com/office/powerpoint/2010/main" val="333929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C5A5C-9711-48A0-A8AF-0A66302509A7}"/>
              </a:ext>
            </a:extLst>
          </p:cNvPr>
          <p:cNvSpPr>
            <a:spLocks noGrp="1"/>
          </p:cNvSpPr>
          <p:nvPr>
            <p:ph type="dt" sz="half" idx="10"/>
          </p:nvPr>
        </p:nvSpPr>
        <p:spPr/>
        <p:txBody>
          <a:bodyPr/>
          <a:lstStyle/>
          <a:p>
            <a:fld id="{C62FC392-F9A8-498C-A3EA-45B35AC97E75}" type="datetime1">
              <a:rPr lang="en-US" smtClean="0"/>
              <a:t>7/15/2021</a:t>
            </a:fld>
            <a:endParaRPr lang="en-US" dirty="0"/>
          </a:p>
        </p:txBody>
      </p:sp>
      <p:sp>
        <p:nvSpPr>
          <p:cNvPr id="3" name="Footer Placeholder 2">
            <a:extLst>
              <a:ext uri="{FF2B5EF4-FFF2-40B4-BE49-F238E27FC236}">
                <a16:creationId xmlns:a16="http://schemas.microsoft.com/office/drawing/2014/main" id="{7F8FB2EA-43C4-46B8-9281-7E9455C4C4E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97724E-A8FF-4A0E-8222-A6BFCEDF1EBE}"/>
              </a:ext>
            </a:extLst>
          </p:cNvPr>
          <p:cNvSpPr>
            <a:spLocks noGrp="1"/>
          </p:cNvSpPr>
          <p:nvPr>
            <p:ph type="sldNum" sz="quarter" idx="12"/>
          </p:nvPr>
        </p:nvSpPr>
        <p:spPr/>
        <p:txBody>
          <a:bodyPr/>
          <a:lstStyle/>
          <a:p>
            <a:fld id="{5217D969-FAF6-4667-9EED-A6C98B22320E}" type="slidenum">
              <a:rPr lang="en-US" smtClean="0"/>
              <a:pPr/>
              <a:t>15</a:t>
            </a:fld>
            <a:endParaRPr lang="en-US" dirty="0"/>
          </a:p>
        </p:txBody>
      </p:sp>
      <p:sp>
        <p:nvSpPr>
          <p:cNvPr id="5" name="Title 4">
            <a:extLst>
              <a:ext uri="{FF2B5EF4-FFF2-40B4-BE49-F238E27FC236}">
                <a16:creationId xmlns:a16="http://schemas.microsoft.com/office/drawing/2014/main" id="{86F79ED8-CA03-4920-9F54-8F2DB26AF13E}"/>
              </a:ext>
            </a:extLst>
          </p:cNvPr>
          <p:cNvSpPr>
            <a:spLocks noGrp="1"/>
          </p:cNvSpPr>
          <p:nvPr>
            <p:ph type="title"/>
          </p:nvPr>
        </p:nvSpPr>
        <p:spPr>
          <a:xfrm>
            <a:off x="634736" y="84296"/>
            <a:ext cx="11315307" cy="1143000"/>
          </a:xfrm>
        </p:spPr>
        <p:txBody>
          <a:bodyPr>
            <a:normAutofit fontScale="90000"/>
          </a:bodyPr>
          <a:lstStyle/>
          <a:p>
            <a:pPr algn="ctr"/>
            <a:r>
              <a:rPr lang="en-US" dirty="0"/>
              <a:t>RtA Admissions </a:t>
            </a:r>
            <a:br>
              <a:rPr lang="en-US" dirty="0"/>
            </a:br>
            <a:r>
              <a:rPr lang="en-US" dirty="0"/>
              <a:t>Intensive Intervention Programs </a:t>
            </a:r>
            <a:br>
              <a:rPr lang="en-US" dirty="0"/>
            </a:br>
            <a:r>
              <a:rPr lang="en-US" sz="2700" dirty="0"/>
              <a:t>(Regional, Community-Based, and State Contracted Residential)</a:t>
            </a:r>
          </a:p>
        </p:txBody>
      </p:sp>
      <p:graphicFrame>
        <p:nvGraphicFramePr>
          <p:cNvPr id="6" name="Chart 5">
            <a:extLst>
              <a:ext uri="{FF2B5EF4-FFF2-40B4-BE49-F238E27FC236}">
                <a16:creationId xmlns:a16="http://schemas.microsoft.com/office/drawing/2014/main" id="{2BFCA7C0-6F50-4730-88B4-FD8C76334A25}"/>
              </a:ext>
            </a:extLst>
          </p:cNvPr>
          <p:cNvGraphicFramePr>
            <a:graphicFrameLocks/>
          </p:cNvGraphicFramePr>
          <p:nvPr>
            <p:extLst>
              <p:ext uri="{D42A27DB-BD31-4B8C-83A1-F6EECF244321}">
                <p14:modId xmlns:p14="http://schemas.microsoft.com/office/powerpoint/2010/main" val="4210763376"/>
              </p:ext>
            </p:extLst>
          </p:nvPr>
        </p:nvGraphicFramePr>
        <p:xfrm>
          <a:off x="848411" y="1206231"/>
          <a:ext cx="10887959" cy="46195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954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0CFEB69-BA7A-4895-B7C1-10246F2F0598}"/>
              </a:ext>
            </a:extLst>
          </p:cNvPr>
          <p:cNvSpPr>
            <a:spLocks noGrp="1"/>
          </p:cNvSpPr>
          <p:nvPr>
            <p:ph sz="half" idx="2"/>
          </p:nvPr>
        </p:nvSpPr>
        <p:spPr>
          <a:xfrm>
            <a:off x="8146472" y="1481329"/>
            <a:ext cx="3435927" cy="4525963"/>
          </a:xfrm>
        </p:spPr>
        <p:txBody>
          <a:bodyPr/>
          <a:lstStyle/>
          <a:p>
            <a:r>
              <a:rPr lang="en-US" dirty="0"/>
              <a:t>Exploring additional residential sites and models</a:t>
            </a:r>
          </a:p>
          <a:p>
            <a:pPr lvl="1"/>
            <a:r>
              <a:rPr lang="en-US" dirty="0"/>
              <a:t>Development in Guilford/Forsyth County area</a:t>
            </a:r>
          </a:p>
          <a:p>
            <a:pPr lvl="1"/>
            <a:r>
              <a:rPr lang="en-US" dirty="0"/>
              <a:t>Independent Living Models</a:t>
            </a:r>
          </a:p>
          <a:p>
            <a:endParaRPr lang="en-US" dirty="0"/>
          </a:p>
        </p:txBody>
      </p:sp>
      <p:sp>
        <p:nvSpPr>
          <p:cNvPr id="3" name="Date Placeholder 2">
            <a:extLst>
              <a:ext uri="{FF2B5EF4-FFF2-40B4-BE49-F238E27FC236}">
                <a16:creationId xmlns:a16="http://schemas.microsoft.com/office/drawing/2014/main" id="{8D9F0BD2-EA16-4569-A0C1-497585C84AF8}"/>
              </a:ext>
            </a:extLst>
          </p:cNvPr>
          <p:cNvSpPr>
            <a:spLocks noGrp="1"/>
          </p:cNvSpPr>
          <p:nvPr>
            <p:ph type="dt" sz="half" idx="10"/>
          </p:nvPr>
        </p:nvSpPr>
        <p:spPr/>
        <p:txBody>
          <a:bodyPr/>
          <a:lstStyle/>
          <a:p>
            <a:fld id="{4B6E77EE-5059-4652-87B5-90132B6E248D}" type="datetime1">
              <a:rPr lang="en-US" smtClean="0"/>
              <a:t>7/15/2021</a:t>
            </a:fld>
            <a:endParaRPr lang="en-US" dirty="0"/>
          </a:p>
        </p:txBody>
      </p:sp>
      <p:sp>
        <p:nvSpPr>
          <p:cNvPr id="4" name="Footer Placeholder 3">
            <a:extLst>
              <a:ext uri="{FF2B5EF4-FFF2-40B4-BE49-F238E27FC236}">
                <a16:creationId xmlns:a16="http://schemas.microsoft.com/office/drawing/2014/main" id="{5B2FB0FC-B9DF-4D0D-9A8C-1BF2D3D3D3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8856A0-2068-4298-8D2C-9A1ECE3D3CD5}"/>
              </a:ext>
            </a:extLst>
          </p:cNvPr>
          <p:cNvSpPr>
            <a:spLocks noGrp="1"/>
          </p:cNvSpPr>
          <p:nvPr>
            <p:ph type="sldNum" sz="quarter" idx="12"/>
          </p:nvPr>
        </p:nvSpPr>
        <p:spPr/>
        <p:txBody>
          <a:bodyPr/>
          <a:lstStyle/>
          <a:p>
            <a:fld id="{5217D969-FAF6-4667-9EED-A6C98B22320E}" type="slidenum">
              <a:rPr lang="en-US" smtClean="0"/>
              <a:t>16</a:t>
            </a:fld>
            <a:endParaRPr lang="en-US" dirty="0"/>
          </a:p>
        </p:txBody>
      </p:sp>
      <p:sp>
        <p:nvSpPr>
          <p:cNvPr id="8" name="Title 7">
            <a:extLst>
              <a:ext uri="{FF2B5EF4-FFF2-40B4-BE49-F238E27FC236}">
                <a16:creationId xmlns:a16="http://schemas.microsoft.com/office/drawing/2014/main" id="{E1DDFFA6-B172-4F7D-9CDF-BA8B3A77A2F7}"/>
              </a:ext>
            </a:extLst>
          </p:cNvPr>
          <p:cNvSpPr>
            <a:spLocks noGrp="1"/>
          </p:cNvSpPr>
          <p:nvPr>
            <p:ph type="title"/>
          </p:nvPr>
        </p:nvSpPr>
        <p:spPr>
          <a:xfrm>
            <a:off x="609600" y="105966"/>
            <a:ext cx="10972800" cy="1143000"/>
          </a:xfrm>
        </p:spPr>
        <p:txBody>
          <a:bodyPr/>
          <a:lstStyle/>
          <a:p>
            <a:pPr algn="ctr"/>
            <a:r>
              <a:rPr lang="en-US" dirty="0"/>
              <a:t>RtA RESIDENTIAL EXPANSION</a:t>
            </a:r>
          </a:p>
        </p:txBody>
      </p:sp>
      <p:graphicFrame>
        <p:nvGraphicFramePr>
          <p:cNvPr id="11" name="Content Placeholder 10">
            <a:extLst>
              <a:ext uri="{FF2B5EF4-FFF2-40B4-BE49-F238E27FC236}">
                <a16:creationId xmlns:a16="http://schemas.microsoft.com/office/drawing/2014/main" id="{0E821E03-5604-4BF9-B6C3-95314BBF80E6}"/>
              </a:ext>
            </a:extLst>
          </p:cNvPr>
          <p:cNvGraphicFramePr>
            <a:graphicFrameLocks noGrp="1"/>
          </p:cNvGraphicFramePr>
          <p:nvPr>
            <p:ph sz="half" idx="1"/>
            <p:extLst>
              <p:ext uri="{D42A27DB-BD31-4B8C-83A1-F6EECF244321}">
                <p14:modId xmlns:p14="http://schemas.microsoft.com/office/powerpoint/2010/main" val="3690734434"/>
              </p:ext>
            </p:extLst>
          </p:nvPr>
        </p:nvGraphicFramePr>
        <p:xfrm>
          <a:off x="498763" y="1080675"/>
          <a:ext cx="7789025" cy="5082789"/>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5D8AAE87-9DE6-400C-BD5F-DD90AE309732}"/>
              </a:ext>
            </a:extLst>
          </p:cNvPr>
          <p:cNvPicPr>
            <a:picLocks noChangeAspect="1"/>
          </p:cNvPicPr>
          <p:nvPr/>
        </p:nvPicPr>
        <p:blipFill>
          <a:blip r:embed="rId4"/>
          <a:stretch>
            <a:fillRect/>
          </a:stretch>
        </p:blipFill>
        <p:spPr>
          <a:xfrm>
            <a:off x="7512398" y="1034800"/>
            <a:ext cx="1402202" cy="523220"/>
          </a:xfrm>
          <a:prstGeom prst="rect">
            <a:avLst/>
          </a:prstGeom>
        </p:spPr>
      </p:pic>
      <p:sp>
        <p:nvSpPr>
          <p:cNvPr id="15" name="TextBox 14">
            <a:extLst>
              <a:ext uri="{FF2B5EF4-FFF2-40B4-BE49-F238E27FC236}">
                <a16:creationId xmlns:a16="http://schemas.microsoft.com/office/drawing/2014/main" id="{AAB6060D-613B-4C03-A563-C214C4CB38EE}"/>
              </a:ext>
            </a:extLst>
          </p:cNvPr>
          <p:cNvSpPr txBox="1"/>
          <p:nvPr/>
        </p:nvSpPr>
        <p:spPr>
          <a:xfrm>
            <a:off x="6595354" y="1128119"/>
            <a:ext cx="924306" cy="584775"/>
          </a:xfrm>
          <a:prstGeom prst="rect">
            <a:avLst/>
          </a:prstGeom>
          <a:noFill/>
        </p:spPr>
        <p:txBody>
          <a:bodyPr wrap="square" rtlCol="0">
            <a:spAutoFit/>
          </a:bodyPr>
          <a:lstStyle/>
          <a:p>
            <a:pPr algn="ctr"/>
            <a:r>
              <a:rPr lang="en-US" sz="3200" b="1" dirty="0">
                <a:solidFill>
                  <a:schemeClr val="accent5"/>
                </a:solidFill>
              </a:rPr>
              <a:t>217</a:t>
            </a:r>
          </a:p>
        </p:txBody>
      </p:sp>
      <p:sp>
        <p:nvSpPr>
          <p:cNvPr id="16" name="TextBox 15">
            <a:extLst>
              <a:ext uri="{FF2B5EF4-FFF2-40B4-BE49-F238E27FC236}">
                <a16:creationId xmlns:a16="http://schemas.microsoft.com/office/drawing/2014/main" id="{7F8A6295-BEBE-46B8-AB1B-9CF9F14E0448}"/>
              </a:ext>
            </a:extLst>
          </p:cNvPr>
          <p:cNvSpPr txBox="1"/>
          <p:nvPr/>
        </p:nvSpPr>
        <p:spPr>
          <a:xfrm>
            <a:off x="1463039" y="1512021"/>
            <a:ext cx="1072342" cy="954107"/>
          </a:xfrm>
          <a:prstGeom prst="rect">
            <a:avLst/>
          </a:prstGeom>
          <a:noFill/>
        </p:spPr>
        <p:txBody>
          <a:bodyPr wrap="square" rtlCol="0">
            <a:spAutoFit/>
          </a:bodyPr>
          <a:lstStyle/>
          <a:p>
            <a:r>
              <a:rPr lang="en-US" sz="2800" dirty="0">
                <a:solidFill>
                  <a:srgbClr val="002060"/>
                </a:solidFill>
              </a:rPr>
              <a:t>151 Beds</a:t>
            </a:r>
          </a:p>
        </p:txBody>
      </p:sp>
      <p:sp>
        <p:nvSpPr>
          <p:cNvPr id="17" name="Arrow: Down 16">
            <a:extLst>
              <a:ext uri="{FF2B5EF4-FFF2-40B4-BE49-F238E27FC236}">
                <a16:creationId xmlns:a16="http://schemas.microsoft.com/office/drawing/2014/main" id="{052BDED1-9873-445B-8FBF-911A2F8268D9}"/>
              </a:ext>
            </a:extLst>
          </p:cNvPr>
          <p:cNvSpPr/>
          <p:nvPr/>
        </p:nvSpPr>
        <p:spPr>
          <a:xfrm>
            <a:off x="1783079" y="2493035"/>
            <a:ext cx="216131" cy="307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663C3C02-6E0E-4D34-AC60-73C62A13D8CB}"/>
              </a:ext>
            </a:extLst>
          </p:cNvPr>
          <p:cNvSpPr/>
          <p:nvPr/>
        </p:nvSpPr>
        <p:spPr>
          <a:xfrm>
            <a:off x="1886989" y="1746251"/>
            <a:ext cx="5428211" cy="1105014"/>
          </a:xfrm>
          <a:custGeom>
            <a:avLst/>
            <a:gdLst>
              <a:gd name="connsiteX0" fmla="*/ 0 w 5616012"/>
              <a:gd name="connsiteY0" fmla="*/ 1120679 h 1120679"/>
              <a:gd name="connsiteX1" fmla="*/ 1812175 w 5616012"/>
              <a:gd name="connsiteY1" fmla="*/ 854672 h 1120679"/>
              <a:gd name="connsiteX2" fmla="*/ 3665913 w 5616012"/>
              <a:gd name="connsiteY2" fmla="*/ 197967 h 1120679"/>
              <a:gd name="connsiteX3" fmla="*/ 5444836 w 5616012"/>
              <a:gd name="connsiteY3" fmla="*/ 15087 h 1120679"/>
              <a:gd name="connsiteX4" fmla="*/ 5444836 w 5616012"/>
              <a:gd name="connsiteY4" fmla="*/ 23399 h 112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6012" h="1120679">
                <a:moveTo>
                  <a:pt x="0" y="1120679"/>
                </a:moveTo>
                <a:cubicBezTo>
                  <a:pt x="600595" y="1064568"/>
                  <a:pt x="1201190" y="1008457"/>
                  <a:pt x="1812175" y="854672"/>
                </a:cubicBezTo>
                <a:cubicBezTo>
                  <a:pt x="2423160" y="700887"/>
                  <a:pt x="3060470" y="337898"/>
                  <a:pt x="3665913" y="197967"/>
                </a:cubicBezTo>
                <a:cubicBezTo>
                  <a:pt x="4271356" y="58036"/>
                  <a:pt x="5444836" y="15087"/>
                  <a:pt x="5444836" y="15087"/>
                </a:cubicBezTo>
                <a:cubicBezTo>
                  <a:pt x="5741323" y="-14008"/>
                  <a:pt x="5593079" y="4695"/>
                  <a:pt x="5444836" y="233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130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94B284-03C9-429A-B5C8-7E4F68FCA04D}"/>
              </a:ext>
            </a:extLst>
          </p:cNvPr>
          <p:cNvSpPr>
            <a:spLocks noGrp="1"/>
          </p:cNvSpPr>
          <p:nvPr>
            <p:ph sz="half" idx="2"/>
          </p:nvPr>
        </p:nvSpPr>
        <p:spPr>
          <a:xfrm>
            <a:off x="7684851" y="1481329"/>
            <a:ext cx="3897548" cy="4525963"/>
          </a:xfrm>
        </p:spPr>
        <p:txBody>
          <a:bodyPr>
            <a:normAutofit lnSpcReduction="10000"/>
          </a:bodyPr>
          <a:lstStyle/>
          <a:p>
            <a:r>
              <a:rPr lang="en-US" dirty="0"/>
              <a:t>Renovations in progress at Dobbs Campus (former Green Cottage) slated to be completed in spring of 2022.</a:t>
            </a:r>
          </a:p>
          <a:p>
            <a:r>
              <a:rPr lang="en-US" dirty="0"/>
              <a:t>Eastern Area Crisis and Assessment Center  will allow expansion of up to 12 additional beds.</a:t>
            </a:r>
          </a:p>
        </p:txBody>
      </p:sp>
      <p:sp>
        <p:nvSpPr>
          <p:cNvPr id="2" name="Date Placeholder 1">
            <a:extLst>
              <a:ext uri="{FF2B5EF4-FFF2-40B4-BE49-F238E27FC236}">
                <a16:creationId xmlns:a16="http://schemas.microsoft.com/office/drawing/2014/main" id="{5F8BDE21-6644-4D4B-9696-490582C96490}"/>
              </a:ext>
            </a:extLst>
          </p:cNvPr>
          <p:cNvSpPr>
            <a:spLocks noGrp="1"/>
          </p:cNvSpPr>
          <p:nvPr>
            <p:ph type="dt" sz="half" idx="10"/>
          </p:nvPr>
        </p:nvSpPr>
        <p:spPr/>
        <p:txBody>
          <a:bodyPr/>
          <a:lstStyle/>
          <a:p>
            <a:fld id="{67BEC72F-DFC7-434B-BE82-1E30C729FADE}" type="datetime1">
              <a:rPr lang="en-US" smtClean="0"/>
              <a:t>7/15/2021</a:t>
            </a:fld>
            <a:endParaRPr lang="en-US" dirty="0"/>
          </a:p>
        </p:txBody>
      </p:sp>
      <p:sp>
        <p:nvSpPr>
          <p:cNvPr id="3" name="Footer Placeholder 2">
            <a:extLst>
              <a:ext uri="{FF2B5EF4-FFF2-40B4-BE49-F238E27FC236}">
                <a16:creationId xmlns:a16="http://schemas.microsoft.com/office/drawing/2014/main" id="{C1618635-DF09-40EF-8946-7602F10B4C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BE7313-37E8-4CBF-ADCA-1846E073C5D8}"/>
              </a:ext>
            </a:extLst>
          </p:cNvPr>
          <p:cNvSpPr>
            <a:spLocks noGrp="1"/>
          </p:cNvSpPr>
          <p:nvPr>
            <p:ph type="sldNum" sz="quarter" idx="12"/>
          </p:nvPr>
        </p:nvSpPr>
        <p:spPr/>
        <p:txBody>
          <a:bodyPr/>
          <a:lstStyle/>
          <a:p>
            <a:fld id="{5217D969-FAF6-4667-9EED-A6C98B22320E}" type="slidenum">
              <a:rPr lang="en-US" smtClean="0"/>
              <a:t>17</a:t>
            </a:fld>
            <a:endParaRPr lang="en-US" dirty="0"/>
          </a:p>
        </p:txBody>
      </p:sp>
      <p:sp>
        <p:nvSpPr>
          <p:cNvPr id="5" name="Title 4">
            <a:extLst>
              <a:ext uri="{FF2B5EF4-FFF2-40B4-BE49-F238E27FC236}">
                <a16:creationId xmlns:a16="http://schemas.microsoft.com/office/drawing/2014/main" id="{9A0E6D59-C104-4544-96BC-B4DBCC075189}"/>
              </a:ext>
            </a:extLst>
          </p:cNvPr>
          <p:cNvSpPr>
            <a:spLocks noGrp="1"/>
          </p:cNvSpPr>
          <p:nvPr>
            <p:ph type="title"/>
          </p:nvPr>
        </p:nvSpPr>
        <p:spPr/>
        <p:txBody>
          <a:bodyPr/>
          <a:lstStyle/>
          <a:p>
            <a:pPr algn="ctr"/>
            <a:r>
              <a:rPr lang="en-US" dirty="0"/>
              <a:t>RtA Crisis and Assessment Center Expansion</a:t>
            </a:r>
          </a:p>
        </p:txBody>
      </p:sp>
      <p:graphicFrame>
        <p:nvGraphicFramePr>
          <p:cNvPr id="9" name="Content Placeholder 8">
            <a:extLst>
              <a:ext uri="{FF2B5EF4-FFF2-40B4-BE49-F238E27FC236}">
                <a16:creationId xmlns:a16="http://schemas.microsoft.com/office/drawing/2014/main" id="{962E8067-A72A-4919-A2DA-ADF16FA521E5}"/>
              </a:ext>
            </a:extLst>
          </p:cNvPr>
          <p:cNvGraphicFramePr>
            <a:graphicFrameLocks noGrp="1"/>
          </p:cNvGraphicFramePr>
          <p:nvPr>
            <p:ph sz="half" idx="1"/>
            <p:extLst>
              <p:ext uri="{D42A27DB-BD31-4B8C-83A1-F6EECF244321}">
                <p14:modId xmlns:p14="http://schemas.microsoft.com/office/powerpoint/2010/main" val="3278071570"/>
              </p:ext>
            </p:extLst>
          </p:nvPr>
        </p:nvGraphicFramePr>
        <p:xfrm>
          <a:off x="447472" y="1001949"/>
          <a:ext cx="7354111" cy="5252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754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71ABEAA-5E48-4C39-8DBB-1910643FF904}"/>
              </a:ext>
            </a:extLst>
          </p:cNvPr>
          <p:cNvPicPr>
            <a:picLocks noGrp="1" noChangeAspect="1"/>
          </p:cNvPicPr>
          <p:nvPr>
            <p:ph sz="half" idx="1"/>
          </p:nvPr>
        </p:nvPicPr>
        <p:blipFill>
          <a:blip r:embed="rId3"/>
          <a:stretch>
            <a:fillRect/>
          </a:stretch>
        </p:blipFill>
        <p:spPr>
          <a:xfrm>
            <a:off x="543612" y="1264934"/>
            <a:ext cx="5384800" cy="3839208"/>
          </a:xfrm>
          <a:prstGeom prst="rect">
            <a:avLst/>
          </a:prstGeom>
        </p:spPr>
      </p:pic>
      <p:sp>
        <p:nvSpPr>
          <p:cNvPr id="11" name="Content Placeholder 10">
            <a:extLst>
              <a:ext uri="{FF2B5EF4-FFF2-40B4-BE49-F238E27FC236}">
                <a16:creationId xmlns:a16="http://schemas.microsoft.com/office/drawing/2014/main" id="{458198B4-1D46-4A10-A89C-C6ADFCB4D63A}"/>
              </a:ext>
            </a:extLst>
          </p:cNvPr>
          <p:cNvSpPr>
            <a:spLocks noGrp="1"/>
          </p:cNvSpPr>
          <p:nvPr>
            <p:ph sz="half" idx="2"/>
          </p:nvPr>
        </p:nvSpPr>
        <p:spPr>
          <a:xfrm>
            <a:off x="6496128" y="1481329"/>
            <a:ext cx="5086272" cy="4353863"/>
          </a:xfrm>
        </p:spPr>
        <p:txBody>
          <a:bodyPr>
            <a:normAutofit lnSpcReduction="10000"/>
          </a:bodyPr>
          <a:lstStyle/>
          <a:p>
            <a:r>
              <a:rPr lang="en-US" dirty="0"/>
              <a:t>Established in partnership with Union County Government (DSS)</a:t>
            </a:r>
          </a:p>
          <a:p>
            <a:r>
              <a:rPr lang="en-US" dirty="0"/>
              <a:t>Blended Model-MPGH/Transitional Living Model</a:t>
            </a:r>
          </a:p>
          <a:p>
            <a:r>
              <a:rPr lang="en-US" dirty="0"/>
              <a:t>10 Beds</a:t>
            </a:r>
          </a:p>
          <a:p>
            <a:pPr lvl="1"/>
            <a:r>
              <a:rPr lang="en-US" dirty="0"/>
              <a:t>2 Transitional Beds</a:t>
            </a:r>
          </a:p>
          <a:p>
            <a:pPr lvl="1"/>
            <a:r>
              <a:rPr lang="en-US" dirty="0"/>
              <a:t>7 MPGH Beds</a:t>
            </a:r>
          </a:p>
          <a:p>
            <a:pPr lvl="1"/>
            <a:r>
              <a:rPr lang="en-US" dirty="0"/>
              <a:t>1 DSS Bed</a:t>
            </a:r>
          </a:p>
          <a:p>
            <a:endParaRPr lang="en-US" dirty="0"/>
          </a:p>
        </p:txBody>
      </p:sp>
      <p:sp>
        <p:nvSpPr>
          <p:cNvPr id="3" name="Date Placeholder 2">
            <a:extLst>
              <a:ext uri="{FF2B5EF4-FFF2-40B4-BE49-F238E27FC236}">
                <a16:creationId xmlns:a16="http://schemas.microsoft.com/office/drawing/2014/main" id="{E7177E7C-DE7C-477B-A05C-9B289E6EAD63}"/>
              </a:ext>
            </a:extLst>
          </p:cNvPr>
          <p:cNvSpPr>
            <a:spLocks noGrp="1"/>
          </p:cNvSpPr>
          <p:nvPr>
            <p:ph type="dt" sz="half" idx="10"/>
          </p:nvPr>
        </p:nvSpPr>
        <p:spPr/>
        <p:txBody>
          <a:bodyPr/>
          <a:lstStyle/>
          <a:p>
            <a:fld id="{4B6E77EE-5059-4652-87B5-90132B6E248D}" type="datetime1">
              <a:rPr lang="en-US" smtClean="0"/>
              <a:t>7/15/2021</a:t>
            </a:fld>
            <a:endParaRPr lang="en-US" dirty="0"/>
          </a:p>
        </p:txBody>
      </p:sp>
      <p:sp>
        <p:nvSpPr>
          <p:cNvPr id="4" name="Footer Placeholder 3">
            <a:extLst>
              <a:ext uri="{FF2B5EF4-FFF2-40B4-BE49-F238E27FC236}">
                <a16:creationId xmlns:a16="http://schemas.microsoft.com/office/drawing/2014/main" id="{FE5BE035-CF6F-4C39-ABC6-B1016829839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E9F68BA-161E-4B0F-843E-F48F68B8A0AB}"/>
              </a:ext>
            </a:extLst>
          </p:cNvPr>
          <p:cNvSpPr>
            <a:spLocks noGrp="1"/>
          </p:cNvSpPr>
          <p:nvPr>
            <p:ph type="sldNum" sz="quarter" idx="12"/>
          </p:nvPr>
        </p:nvSpPr>
        <p:spPr/>
        <p:txBody>
          <a:bodyPr/>
          <a:lstStyle/>
          <a:p>
            <a:fld id="{5217D969-FAF6-4667-9EED-A6C98B22320E}" type="slidenum">
              <a:rPr lang="en-US" smtClean="0"/>
              <a:t>18</a:t>
            </a:fld>
            <a:endParaRPr lang="en-US" dirty="0"/>
          </a:p>
        </p:txBody>
      </p:sp>
      <p:sp>
        <p:nvSpPr>
          <p:cNvPr id="6" name="Title 5">
            <a:extLst>
              <a:ext uri="{FF2B5EF4-FFF2-40B4-BE49-F238E27FC236}">
                <a16:creationId xmlns:a16="http://schemas.microsoft.com/office/drawing/2014/main" id="{65893723-AD42-451D-9A12-BE178F72BD72}"/>
              </a:ext>
            </a:extLst>
          </p:cNvPr>
          <p:cNvSpPr>
            <a:spLocks noGrp="1"/>
          </p:cNvSpPr>
          <p:nvPr>
            <p:ph type="title"/>
          </p:nvPr>
        </p:nvSpPr>
        <p:spPr/>
        <p:txBody>
          <a:bodyPr/>
          <a:lstStyle/>
          <a:p>
            <a:r>
              <a:rPr lang="en-US" dirty="0"/>
              <a:t>Union County MPGH</a:t>
            </a:r>
          </a:p>
        </p:txBody>
      </p:sp>
      <p:pic>
        <p:nvPicPr>
          <p:cNvPr id="9" name="Picture 8">
            <a:extLst>
              <a:ext uri="{FF2B5EF4-FFF2-40B4-BE49-F238E27FC236}">
                <a16:creationId xmlns:a16="http://schemas.microsoft.com/office/drawing/2014/main" id="{5C86A22E-FA5E-41AC-9BCF-E52A602C0CDF}"/>
              </a:ext>
            </a:extLst>
          </p:cNvPr>
          <p:cNvPicPr>
            <a:picLocks noChangeAspect="1"/>
          </p:cNvPicPr>
          <p:nvPr/>
        </p:nvPicPr>
        <p:blipFill>
          <a:blip r:embed="rId4"/>
          <a:stretch>
            <a:fillRect/>
          </a:stretch>
        </p:blipFill>
        <p:spPr>
          <a:xfrm>
            <a:off x="1262224" y="3621228"/>
            <a:ext cx="5086272" cy="2674825"/>
          </a:xfrm>
          <a:prstGeom prst="rect">
            <a:avLst/>
          </a:prstGeom>
        </p:spPr>
      </p:pic>
    </p:spTree>
    <p:extLst>
      <p:ext uri="{BB962C8B-B14F-4D97-AF65-F5344CB8AC3E}">
        <p14:creationId xmlns:p14="http://schemas.microsoft.com/office/powerpoint/2010/main" val="109598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80F6FC3-7141-4BBB-9450-BB8803A7E043}"/>
              </a:ext>
            </a:extLst>
          </p:cNvPr>
          <p:cNvSpPr>
            <a:spLocks noGrp="1"/>
          </p:cNvSpPr>
          <p:nvPr>
            <p:ph sz="half" idx="2"/>
          </p:nvPr>
        </p:nvSpPr>
        <p:spPr>
          <a:xfrm>
            <a:off x="5314950" y="1054678"/>
            <a:ext cx="6267450" cy="4306666"/>
          </a:xfrm>
        </p:spPr>
        <p:txBody>
          <a:bodyPr/>
          <a:lstStyle/>
          <a:p>
            <a:r>
              <a:rPr lang="en-US" dirty="0"/>
              <a:t>New Eckerd 40 (+) Bed Male Short-term Residential Facility in Yanceyville, NC</a:t>
            </a:r>
          </a:p>
          <a:p>
            <a:r>
              <a:rPr lang="en-US" dirty="0"/>
              <a:t>Admission ready date of Oct 1, 2021</a:t>
            </a:r>
          </a:p>
        </p:txBody>
      </p:sp>
      <p:sp>
        <p:nvSpPr>
          <p:cNvPr id="3" name="Date Placeholder 2">
            <a:extLst>
              <a:ext uri="{FF2B5EF4-FFF2-40B4-BE49-F238E27FC236}">
                <a16:creationId xmlns:a16="http://schemas.microsoft.com/office/drawing/2014/main" id="{3989B3AE-149C-4CE4-8179-C837F6BC95C3}"/>
              </a:ext>
            </a:extLst>
          </p:cNvPr>
          <p:cNvSpPr>
            <a:spLocks noGrp="1"/>
          </p:cNvSpPr>
          <p:nvPr>
            <p:ph type="dt" sz="half" idx="10"/>
          </p:nvPr>
        </p:nvSpPr>
        <p:spPr/>
        <p:txBody>
          <a:bodyPr/>
          <a:lstStyle/>
          <a:p>
            <a:fld id="{4B6E77EE-5059-4652-87B5-90132B6E248D}" type="datetime1">
              <a:rPr lang="en-US" smtClean="0"/>
              <a:t>7/15/2021</a:t>
            </a:fld>
            <a:endParaRPr lang="en-US" dirty="0"/>
          </a:p>
        </p:txBody>
      </p:sp>
      <p:sp>
        <p:nvSpPr>
          <p:cNvPr id="4" name="Footer Placeholder 3">
            <a:extLst>
              <a:ext uri="{FF2B5EF4-FFF2-40B4-BE49-F238E27FC236}">
                <a16:creationId xmlns:a16="http://schemas.microsoft.com/office/drawing/2014/main" id="{CE8602ED-5611-4BAE-A3FE-E23A6D8143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EED9C37-E8C1-4479-8574-0FDBF7F1B6BA}"/>
              </a:ext>
            </a:extLst>
          </p:cNvPr>
          <p:cNvSpPr>
            <a:spLocks noGrp="1"/>
          </p:cNvSpPr>
          <p:nvPr>
            <p:ph type="sldNum" sz="quarter" idx="12"/>
          </p:nvPr>
        </p:nvSpPr>
        <p:spPr/>
        <p:txBody>
          <a:bodyPr/>
          <a:lstStyle/>
          <a:p>
            <a:fld id="{5217D969-FAF6-4667-9EED-A6C98B22320E}" type="slidenum">
              <a:rPr lang="en-US" smtClean="0"/>
              <a:t>19</a:t>
            </a:fld>
            <a:endParaRPr lang="en-US" dirty="0"/>
          </a:p>
        </p:txBody>
      </p:sp>
      <p:sp>
        <p:nvSpPr>
          <p:cNvPr id="6" name="Title 5">
            <a:extLst>
              <a:ext uri="{FF2B5EF4-FFF2-40B4-BE49-F238E27FC236}">
                <a16:creationId xmlns:a16="http://schemas.microsoft.com/office/drawing/2014/main" id="{A372DCCB-D032-4D3B-8FD8-D4EC2C16C6F1}"/>
              </a:ext>
            </a:extLst>
          </p:cNvPr>
          <p:cNvSpPr>
            <a:spLocks noGrp="1"/>
          </p:cNvSpPr>
          <p:nvPr>
            <p:ph type="title"/>
          </p:nvPr>
        </p:nvSpPr>
        <p:spPr/>
        <p:txBody>
          <a:bodyPr/>
          <a:lstStyle/>
          <a:p>
            <a:r>
              <a:rPr lang="en-US" dirty="0"/>
              <a:t>New State-Corporate –County Partnership</a:t>
            </a:r>
          </a:p>
        </p:txBody>
      </p:sp>
      <p:pic>
        <p:nvPicPr>
          <p:cNvPr id="10" name="Picture 9">
            <a:extLst>
              <a:ext uri="{FF2B5EF4-FFF2-40B4-BE49-F238E27FC236}">
                <a16:creationId xmlns:a16="http://schemas.microsoft.com/office/drawing/2014/main" id="{69C39F1A-3745-4A25-82F0-8BF5565CF5A7}"/>
              </a:ext>
            </a:extLst>
          </p:cNvPr>
          <p:cNvPicPr>
            <a:picLocks noChangeAspect="1"/>
          </p:cNvPicPr>
          <p:nvPr/>
        </p:nvPicPr>
        <p:blipFill>
          <a:blip r:embed="rId3"/>
          <a:stretch>
            <a:fillRect/>
          </a:stretch>
        </p:blipFill>
        <p:spPr>
          <a:xfrm>
            <a:off x="5594406" y="2860525"/>
            <a:ext cx="4937760" cy="3308190"/>
          </a:xfrm>
          <a:prstGeom prst="rect">
            <a:avLst/>
          </a:prstGeom>
        </p:spPr>
      </p:pic>
      <p:pic>
        <p:nvPicPr>
          <p:cNvPr id="7" name="Content Placeholder 6">
            <a:extLst>
              <a:ext uri="{FF2B5EF4-FFF2-40B4-BE49-F238E27FC236}">
                <a16:creationId xmlns:a16="http://schemas.microsoft.com/office/drawing/2014/main" id="{227B7766-F364-415C-9E31-DC6D7B073366}"/>
              </a:ext>
            </a:extLst>
          </p:cNvPr>
          <p:cNvPicPr>
            <a:picLocks noGrp="1" noChangeAspect="1"/>
          </p:cNvPicPr>
          <p:nvPr>
            <p:ph sz="half" idx="1"/>
          </p:nvPr>
        </p:nvPicPr>
        <p:blipFill>
          <a:blip r:embed="rId4"/>
          <a:stretch>
            <a:fillRect/>
          </a:stretch>
        </p:blipFill>
        <p:spPr>
          <a:xfrm>
            <a:off x="272946" y="1145470"/>
            <a:ext cx="4573481" cy="3430111"/>
          </a:xfrm>
          <a:prstGeom prst="rect">
            <a:avLst/>
          </a:prstGeom>
        </p:spPr>
      </p:pic>
    </p:spTree>
    <p:extLst>
      <p:ext uri="{BB962C8B-B14F-4D97-AF65-F5344CB8AC3E}">
        <p14:creationId xmlns:p14="http://schemas.microsoft.com/office/powerpoint/2010/main" val="416618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BB3C2A6-95F8-4314-9B72-221A9C90DF88}"/>
              </a:ext>
            </a:extLst>
          </p:cNvPr>
          <p:cNvSpPr>
            <a:spLocks noGrp="1"/>
          </p:cNvSpPr>
          <p:nvPr>
            <p:ph sz="half" idx="1"/>
          </p:nvPr>
        </p:nvSpPr>
        <p:spPr>
          <a:xfrm>
            <a:off x="609600" y="1481329"/>
            <a:ext cx="4436225" cy="4525963"/>
          </a:xfrm>
        </p:spPr>
        <p:txBody>
          <a:bodyPr/>
          <a:lstStyle/>
          <a:p>
            <a:r>
              <a:rPr lang="en-US" dirty="0"/>
              <a:t>State government processes CAN move quickly!</a:t>
            </a:r>
          </a:p>
          <a:p>
            <a:r>
              <a:rPr lang="en-US" dirty="0"/>
              <a:t>Our innate “warrior” attributes CAN prove to be useful!</a:t>
            </a:r>
          </a:p>
          <a:p>
            <a:r>
              <a:rPr lang="en-US" dirty="0"/>
              <a:t>Partnership REALLY DOES mean PARTNERSHIP!</a:t>
            </a:r>
          </a:p>
          <a:p>
            <a:pPr marL="109728" indent="0">
              <a:buNone/>
            </a:pPr>
            <a:endParaRPr lang="en-US" dirty="0"/>
          </a:p>
        </p:txBody>
      </p:sp>
      <p:pic>
        <p:nvPicPr>
          <p:cNvPr id="13" name="Content Placeholder 12">
            <a:extLst>
              <a:ext uri="{FF2B5EF4-FFF2-40B4-BE49-F238E27FC236}">
                <a16:creationId xmlns:a16="http://schemas.microsoft.com/office/drawing/2014/main" id="{3FF8C80D-06F1-48C8-9718-8DE7B7176407}"/>
              </a:ext>
            </a:extLst>
          </p:cNvPr>
          <p:cNvPicPr>
            <a:picLocks noGrp="1" noChangeAspect="1"/>
          </p:cNvPicPr>
          <p:nvPr>
            <p:ph sz="half" idx="2"/>
          </p:nvPr>
        </p:nvPicPr>
        <p:blipFill>
          <a:blip r:embed="rId3"/>
          <a:stretch>
            <a:fillRect/>
          </a:stretch>
        </p:blipFill>
        <p:spPr>
          <a:xfrm>
            <a:off x="9089395" y="3693365"/>
            <a:ext cx="2999492" cy="2510444"/>
          </a:xfrm>
          <a:prstGeom prst="rect">
            <a:avLst/>
          </a:prstGeom>
        </p:spPr>
      </p:pic>
      <p:sp>
        <p:nvSpPr>
          <p:cNvPr id="4" name="Date Placeholder 3">
            <a:extLst>
              <a:ext uri="{FF2B5EF4-FFF2-40B4-BE49-F238E27FC236}">
                <a16:creationId xmlns:a16="http://schemas.microsoft.com/office/drawing/2014/main" id="{7BAC5D06-CF13-4E3A-8273-C080E1F77C6E}"/>
              </a:ext>
            </a:extLst>
          </p:cNvPr>
          <p:cNvSpPr>
            <a:spLocks noGrp="1"/>
          </p:cNvSpPr>
          <p:nvPr>
            <p:ph type="dt" sz="half" idx="10"/>
          </p:nvPr>
        </p:nvSpPr>
        <p:spPr/>
        <p:txBody>
          <a:bodyPr/>
          <a:lstStyle/>
          <a:p>
            <a:fld id="{E1671EEF-5380-486B-AFB6-8E467F3363B4}" type="datetime1">
              <a:rPr lang="en-US" smtClean="0"/>
              <a:t>7/15/2021</a:t>
            </a:fld>
            <a:endParaRPr lang="en-US" dirty="0"/>
          </a:p>
        </p:txBody>
      </p:sp>
      <p:sp>
        <p:nvSpPr>
          <p:cNvPr id="5" name="Footer Placeholder 4">
            <a:extLst>
              <a:ext uri="{FF2B5EF4-FFF2-40B4-BE49-F238E27FC236}">
                <a16:creationId xmlns:a16="http://schemas.microsoft.com/office/drawing/2014/main" id="{370B8DCC-222A-4950-A19D-A1CA0911EB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7A8355-9CE9-451B-906A-D2AF62BF1737}"/>
              </a:ext>
            </a:extLst>
          </p:cNvPr>
          <p:cNvSpPr>
            <a:spLocks noGrp="1"/>
          </p:cNvSpPr>
          <p:nvPr>
            <p:ph type="sldNum" sz="quarter" idx="12"/>
          </p:nvPr>
        </p:nvSpPr>
        <p:spPr/>
        <p:txBody>
          <a:bodyPr/>
          <a:lstStyle/>
          <a:p>
            <a:fld id="{5217D969-FAF6-4667-9EED-A6C98B22320E}" type="slidenum">
              <a:rPr lang="en-US" smtClean="0"/>
              <a:pPr/>
              <a:t>2</a:t>
            </a:fld>
            <a:endParaRPr lang="en-US" dirty="0"/>
          </a:p>
        </p:txBody>
      </p:sp>
      <p:sp>
        <p:nvSpPr>
          <p:cNvPr id="7" name="Title 6">
            <a:extLst>
              <a:ext uri="{FF2B5EF4-FFF2-40B4-BE49-F238E27FC236}">
                <a16:creationId xmlns:a16="http://schemas.microsoft.com/office/drawing/2014/main" id="{F0747F01-3BB0-4916-8E1C-1E8E87A00027}"/>
              </a:ext>
            </a:extLst>
          </p:cNvPr>
          <p:cNvSpPr>
            <a:spLocks noGrp="1"/>
          </p:cNvSpPr>
          <p:nvPr>
            <p:ph type="title"/>
          </p:nvPr>
        </p:nvSpPr>
        <p:spPr>
          <a:xfrm>
            <a:off x="609600" y="274638"/>
            <a:ext cx="5300749" cy="1143000"/>
          </a:xfrm>
        </p:spPr>
        <p:txBody>
          <a:bodyPr>
            <a:normAutofit fontScale="90000"/>
          </a:bodyPr>
          <a:lstStyle/>
          <a:p>
            <a:r>
              <a:rPr lang="en-US" sz="4400" dirty="0"/>
              <a:t>Lessons Learned During a Pandemic</a:t>
            </a:r>
            <a:endParaRPr lang="en-US" dirty="0"/>
          </a:p>
        </p:txBody>
      </p:sp>
      <p:pic>
        <p:nvPicPr>
          <p:cNvPr id="11" name="Picture 10">
            <a:extLst>
              <a:ext uri="{FF2B5EF4-FFF2-40B4-BE49-F238E27FC236}">
                <a16:creationId xmlns:a16="http://schemas.microsoft.com/office/drawing/2014/main" id="{7B0D9F34-B28C-4B37-B68C-2163AACB5FE8}"/>
              </a:ext>
            </a:extLst>
          </p:cNvPr>
          <p:cNvPicPr>
            <a:picLocks noChangeAspect="1"/>
          </p:cNvPicPr>
          <p:nvPr/>
        </p:nvPicPr>
        <p:blipFill>
          <a:blip r:embed="rId4"/>
          <a:stretch>
            <a:fillRect/>
          </a:stretch>
        </p:blipFill>
        <p:spPr>
          <a:xfrm>
            <a:off x="6096000" y="84296"/>
            <a:ext cx="5968501" cy="3614868"/>
          </a:xfrm>
          <a:prstGeom prst="rect">
            <a:avLst/>
          </a:prstGeom>
        </p:spPr>
      </p:pic>
      <p:pic>
        <p:nvPicPr>
          <p:cNvPr id="12" name="Picture 11">
            <a:extLst>
              <a:ext uri="{FF2B5EF4-FFF2-40B4-BE49-F238E27FC236}">
                <a16:creationId xmlns:a16="http://schemas.microsoft.com/office/drawing/2014/main" id="{C13B9C21-493F-4895-9F3D-BEFA48901640}"/>
              </a:ext>
            </a:extLst>
          </p:cNvPr>
          <p:cNvPicPr>
            <a:picLocks noChangeAspect="1"/>
          </p:cNvPicPr>
          <p:nvPr/>
        </p:nvPicPr>
        <p:blipFill>
          <a:blip r:embed="rId5"/>
          <a:stretch>
            <a:fillRect/>
          </a:stretch>
        </p:blipFill>
        <p:spPr>
          <a:xfrm>
            <a:off x="6096000" y="3699164"/>
            <a:ext cx="2993395" cy="2510443"/>
          </a:xfrm>
          <a:prstGeom prst="rect">
            <a:avLst/>
          </a:prstGeom>
        </p:spPr>
      </p:pic>
    </p:spTree>
    <p:extLst>
      <p:ext uri="{BB962C8B-B14F-4D97-AF65-F5344CB8AC3E}">
        <p14:creationId xmlns:p14="http://schemas.microsoft.com/office/powerpoint/2010/main" val="299042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AABA01-1402-4AE9-964A-57240C1A7DAA}"/>
              </a:ext>
            </a:extLst>
          </p:cNvPr>
          <p:cNvSpPr>
            <a:spLocks noGrp="1"/>
          </p:cNvSpPr>
          <p:nvPr>
            <p:ph idx="1"/>
          </p:nvPr>
        </p:nvSpPr>
        <p:spPr/>
        <p:txBody>
          <a:bodyPr>
            <a:normAutofit lnSpcReduction="10000"/>
          </a:bodyPr>
          <a:lstStyle/>
          <a:p>
            <a:r>
              <a:rPr lang="en-US" u="sng" dirty="0">
                <a:hlinkClick r:id="rId3"/>
              </a:rPr>
              <a:t>All Programs</a:t>
            </a:r>
          </a:p>
          <a:p>
            <a:pPr lvl="1"/>
            <a:r>
              <a:rPr lang="en-US" u="sng" dirty="0">
                <a:hlinkClick r:id="rId3"/>
              </a:rPr>
              <a:t>https://www.youtube.com/watch?v=eL_LDuWsm80</a:t>
            </a:r>
            <a:r>
              <a:rPr lang="en-US" u="sng" dirty="0"/>
              <a:t>  </a:t>
            </a:r>
          </a:p>
          <a:p>
            <a:pPr marL="393192" lvl="1" indent="0">
              <a:buNone/>
            </a:pPr>
            <a:endParaRPr lang="en-US" u="sng" dirty="0"/>
          </a:p>
          <a:p>
            <a:r>
              <a:rPr lang="en-US" u="sng" dirty="0">
                <a:hlinkClick r:id="rId3"/>
              </a:rPr>
              <a:t>Boomer</a:t>
            </a:r>
          </a:p>
          <a:p>
            <a:pPr lvl="1"/>
            <a:r>
              <a:rPr lang="en-US" u="sng" dirty="0">
                <a:hlinkClick r:id="rId3"/>
              </a:rPr>
              <a:t>https://www.youtube.com/watch?v=eL_LDuWsm80</a:t>
            </a:r>
            <a:r>
              <a:rPr lang="en-US" u="sng" dirty="0"/>
              <a:t>  </a:t>
            </a:r>
          </a:p>
          <a:p>
            <a:pPr marL="393192" lvl="1" indent="0">
              <a:buNone/>
            </a:pPr>
            <a:endParaRPr lang="en-US" u="sng" dirty="0"/>
          </a:p>
          <a:p>
            <a:r>
              <a:rPr lang="en-US" u="sng" dirty="0">
                <a:hlinkClick r:id="rId4"/>
              </a:rPr>
              <a:t>Candor</a:t>
            </a:r>
          </a:p>
          <a:p>
            <a:pPr lvl="1"/>
            <a:r>
              <a:rPr lang="en-US" u="sng" dirty="0">
                <a:hlinkClick r:id="rId4"/>
              </a:rPr>
              <a:t>https://vimeo.com/546161986/bbcdfd446f</a:t>
            </a:r>
            <a:r>
              <a:rPr lang="en-US" u="sng" dirty="0"/>
              <a:t> </a:t>
            </a:r>
          </a:p>
          <a:p>
            <a:pPr lvl="1"/>
            <a:endParaRPr lang="en-US" u="sng" dirty="0"/>
          </a:p>
          <a:p>
            <a:r>
              <a:rPr lang="en-US" u="sng" dirty="0">
                <a:solidFill>
                  <a:schemeClr val="accent1"/>
                </a:solidFill>
              </a:rPr>
              <a:t>Eckerd Girls Academy At Kerr Lake</a:t>
            </a:r>
          </a:p>
          <a:p>
            <a:pPr lvl="1"/>
            <a:r>
              <a:rPr lang="en-US" u="sng" dirty="0">
                <a:hlinkClick r:id="rId5"/>
              </a:rPr>
              <a:t>https://youtu.be/tYHTa-sBxJI</a:t>
            </a:r>
            <a:endParaRPr lang="en-US" u="sng" dirty="0">
              <a:solidFill>
                <a:srgbClr val="FF0000"/>
              </a:solidFill>
            </a:endParaRPr>
          </a:p>
          <a:p>
            <a:pPr marL="393192" lvl="1" indent="0">
              <a:buNone/>
            </a:pPr>
            <a:endParaRPr lang="en-US" u="sng" dirty="0">
              <a:solidFill>
                <a:srgbClr val="FF0000"/>
              </a:solidFill>
            </a:endParaRPr>
          </a:p>
          <a:p>
            <a:pPr marL="109728" indent="0">
              <a:buNone/>
            </a:pPr>
            <a:endParaRPr lang="en-US" u="sng" dirty="0"/>
          </a:p>
        </p:txBody>
      </p:sp>
      <p:sp>
        <p:nvSpPr>
          <p:cNvPr id="3" name="Date Placeholder 2">
            <a:extLst>
              <a:ext uri="{FF2B5EF4-FFF2-40B4-BE49-F238E27FC236}">
                <a16:creationId xmlns:a16="http://schemas.microsoft.com/office/drawing/2014/main" id="{6DDEBC82-581A-4D5C-98C8-A08C2950F3DD}"/>
              </a:ext>
            </a:extLst>
          </p:cNvPr>
          <p:cNvSpPr>
            <a:spLocks noGrp="1"/>
          </p:cNvSpPr>
          <p:nvPr>
            <p:ph type="dt" sz="half" idx="10"/>
          </p:nvPr>
        </p:nvSpPr>
        <p:spPr/>
        <p:txBody>
          <a:bodyPr/>
          <a:lstStyle/>
          <a:p>
            <a:fld id="{4B6E77EE-5059-4652-87B5-90132B6E248D}" type="datetime1">
              <a:rPr lang="en-US" smtClean="0"/>
              <a:t>7/15/2021</a:t>
            </a:fld>
            <a:endParaRPr lang="en-US" dirty="0"/>
          </a:p>
        </p:txBody>
      </p:sp>
      <p:sp>
        <p:nvSpPr>
          <p:cNvPr id="4" name="Footer Placeholder 3">
            <a:extLst>
              <a:ext uri="{FF2B5EF4-FFF2-40B4-BE49-F238E27FC236}">
                <a16:creationId xmlns:a16="http://schemas.microsoft.com/office/drawing/2014/main" id="{341F7230-7F6B-43C9-BCF7-C3C2FE1B372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B72543-7E0B-4F25-8D89-F759F2080BDE}"/>
              </a:ext>
            </a:extLst>
          </p:cNvPr>
          <p:cNvSpPr>
            <a:spLocks noGrp="1"/>
          </p:cNvSpPr>
          <p:nvPr>
            <p:ph type="sldNum" sz="quarter" idx="12"/>
          </p:nvPr>
        </p:nvSpPr>
        <p:spPr/>
        <p:txBody>
          <a:bodyPr/>
          <a:lstStyle/>
          <a:p>
            <a:fld id="{5217D969-FAF6-4667-9EED-A6C98B22320E}" type="slidenum">
              <a:rPr lang="en-US" smtClean="0"/>
              <a:t>20</a:t>
            </a:fld>
            <a:endParaRPr lang="en-US" dirty="0"/>
          </a:p>
        </p:txBody>
      </p:sp>
      <p:sp>
        <p:nvSpPr>
          <p:cNvPr id="6" name="Title 5">
            <a:extLst>
              <a:ext uri="{FF2B5EF4-FFF2-40B4-BE49-F238E27FC236}">
                <a16:creationId xmlns:a16="http://schemas.microsoft.com/office/drawing/2014/main" id="{63777057-046C-4207-AD79-EAD220101E6C}"/>
              </a:ext>
            </a:extLst>
          </p:cNvPr>
          <p:cNvSpPr>
            <a:spLocks noGrp="1"/>
          </p:cNvSpPr>
          <p:nvPr>
            <p:ph type="title"/>
          </p:nvPr>
        </p:nvSpPr>
        <p:spPr/>
        <p:txBody>
          <a:bodyPr/>
          <a:lstStyle/>
          <a:p>
            <a:r>
              <a:rPr lang="en-US" dirty="0"/>
              <a:t>Eckerd Connects</a:t>
            </a:r>
          </a:p>
        </p:txBody>
      </p:sp>
    </p:spTree>
    <p:extLst>
      <p:ext uri="{BB962C8B-B14F-4D97-AF65-F5344CB8AC3E}">
        <p14:creationId xmlns:p14="http://schemas.microsoft.com/office/powerpoint/2010/main" val="2842673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F785F3A-4CAC-481B-8FD6-ECF962575476}"/>
              </a:ext>
            </a:extLst>
          </p:cNvPr>
          <p:cNvSpPr>
            <a:spLocks noGrp="1"/>
          </p:cNvSpPr>
          <p:nvPr>
            <p:ph type="ctrTitle"/>
          </p:nvPr>
        </p:nvSpPr>
        <p:spPr/>
        <p:txBody>
          <a:bodyPr/>
          <a:lstStyle/>
          <a:p>
            <a:endParaRPr lang="en-US" dirty="0"/>
          </a:p>
        </p:txBody>
      </p:sp>
      <p:sp>
        <p:nvSpPr>
          <p:cNvPr id="13" name="Subtitle 12">
            <a:extLst>
              <a:ext uri="{FF2B5EF4-FFF2-40B4-BE49-F238E27FC236}">
                <a16:creationId xmlns:a16="http://schemas.microsoft.com/office/drawing/2014/main" id="{FD947614-B570-4B06-BB1F-A2B5100BF4AB}"/>
              </a:ext>
            </a:extLst>
          </p:cNvPr>
          <p:cNvSpPr>
            <a:spLocks noGrp="1"/>
          </p:cNvSpPr>
          <p:nvPr>
            <p:ph type="subTitle" idx="1"/>
          </p:nvPr>
        </p:nvSpPr>
        <p:spPr/>
        <p:txBody>
          <a:bodyPr>
            <a:normAutofit fontScale="70000" lnSpcReduction="20000"/>
          </a:bodyPr>
          <a:lstStyle/>
          <a:p>
            <a:pPr algn="ctr"/>
            <a:r>
              <a:rPr lang="en-US" dirty="0"/>
              <a:t>Cindy Porterfield, Director</a:t>
            </a:r>
          </a:p>
          <a:p>
            <a:pPr algn="ctr"/>
            <a:r>
              <a:rPr lang="en-US" dirty="0"/>
              <a:t>Juvenile Community Programs</a:t>
            </a:r>
          </a:p>
          <a:p>
            <a:pPr algn="ctr"/>
            <a:r>
              <a:rPr lang="en-US" dirty="0">
                <a:hlinkClick r:id="rId3"/>
              </a:rPr>
              <a:t>Cindy.Porterfield@ncdps.gov</a:t>
            </a:r>
            <a:endParaRPr lang="en-US" dirty="0"/>
          </a:p>
          <a:p>
            <a:pPr algn="ctr"/>
            <a:r>
              <a:rPr lang="en-US" dirty="0"/>
              <a:t>919-324-6287</a:t>
            </a:r>
          </a:p>
        </p:txBody>
      </p:sp>
      <p:sp>
        <p:nvSpPr>
          <p:cNvPr id="4" name="Date Placeholder 3">
            <a:extLst>
              <a:ext uri="{FF2B5EF4-FFF2-40B4-BE49-F238E27FC236}">
                <a16:creationId xmlns:a16="http://schemas.microsoft.com/office/drawing/2014/main" id="{9A955631-CD51-4C07-B8BC-83BA0FEF488F}"/>
              </a:ext>
            </a:extLst>
          </p:cNvPr>
          <p:cNvSpPr>
            <a:spLocks noGrp="1"/>
          </p:cNvSpPr>
          <p:nvPr>
            <p:ph type="dt" sz="half" idx="10"/>
          </p:nvPr>
        </p:nvSpPr>
        <p:spPr/>
        <p:txBody>
          <a:bodyPr/>
          <a:lstStyle/>
          <a:p>
            <a:fld id="{6DB92383-9ED5-4CF8-A967-872801359B88}" type="datetime1">
              <a:rPr lang="en-US" smtClean="0"/>
              <a:t>7/15/2021</a:t>
            </a:fld>
            <a:endParaRPr lang="en-US" dirty="0"/>
          </a:p>
        </p:txBody>
      </p:sp>
      <p:sp>
        <p:nvSpPr>
          <p:cNvPr id="5" name="Footer Placeholder 4">
            <a:extLst>
              <a:ext uri="{FF2B5EF4-FFF2-40B4-BE49-F238E27FC236}">
                <a16:creationId xmlns:a16="http://schemas.microsoft.com/office/drawing/2014/main" id="{D0644A84-A2DF-4CF8-98FA-41B2B543D4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4B030E-3F8B-4A8A-87B9-C41EC25FAA2B}"/>
              </a:ext>
            </a:extLst>
          </p:cNvPr>
          <p:cNvSpPr>
            <a:spLocks noGrp="1"/>
          </p:cNvSpPr>
          <p:nvPr>
            <p:ph type="sldNum" sz="quarter" idx="12"/>
          </p:nvPr>
        </p:nvSpPr>
        <p:spPr/>
        <p:txBody>
          <a:bodyPr/>
          <a:lstStyle/>
          <a:p>
            <a:fld id="{5217D969-FAF6-4667-9EED-A6C98B22320E}" type="slidenum">
              <a:rPr lang="en-US" smtClean="0"/>
              <a:pPr/>
              <a:t>21</a:t>
            </a:fld>
            <a:endParaRPr lang="en-US" dirty="0"/>
          </a:p>
        </p:txBody>
      </p:sp>
    </p:spTree>
    <p:extLst>
      <p:ext uri="{BB962C8B-B14F-4D97-AF65-F5344CB8AC3E}">
        <p14:creationId xmlns:p14="http://schemas.microsoft.com/office/powerpoint/2010/main" val="390276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4484F5-6A82-4CDB-9FD2-581A9A03069B}"/>
              </a:ext>
            </a:extLst>
          </p:cNvPr>
          <p:cNvSpPr>
            <a:spLocks noGrp="1"/>
          </p:cNvSpPr>
          <p:nvPr>
            <p:ph idx="1"/>
          </p:nvPr>
        </p:nvSpPr>
        <p:spPr>
          <a:xfrm>
            <a:off x="1184564" y="1330036"/>
            <a:ext cx="8995184" cy="5312190"/>
          </a:xfrm>
        </p:spPr>
        <p:txBody>
          <a:bodyPr>
            <a:normAutofit/>
          </a:bodyPr>
          <a:lstStyle/>
          <a:p>
            <a:r>
              <a:rPr lang="en-US" sz="3300" dirty="0"/>
              <a:t>JCPC Program Expansion</a:t>
            </a:r>
          </a:p>
          <a:p>
            <a:pPr lvl="2"/>
            <a:r>
              <a:rPr lang="en-US" sz="2700" dirty="0"/>
              <a:t>Restorative Justice expansion initiative</a:t>
            </a:r>
          </a:p>
          <a:p>
            <a:r>
              <a:rPr lang="en-US" sz="3300" dirty="0"/>
              <a:t>State Level Residential and Community-based Contracts</a:t>
            </a:r>
          </a:p>
          <a:p>
            <a:pPr lvl="2"/>
            <a:r>
              <a:rPr lang="en-US" sz="2900" dirty="0"/>
              <a:t>Capacity expansion via Contract Amendments</a:t>
            </a:r>
          </a:p>
          <a:p>
            <a:pPr lvl="2"/>
            <a:r>
              <a:rPr lang="en-US" sz="2900" dirty="0"/>
              <a:t>New Contracts</a:t>
            </a:r>
          </a:p>
          <a:p>
            <a:pPr lvl="2"/>
            <a:r>
              <a:rPr lang="en-US" sz="2900" dirty="0"/>
              <a:t>Regionalized Programming </a:t>
            </a:r>
          </a:p>
          <a:p>
            <a:pPr lvl="2"/>
            <a:r>
              <a:rPr lang="en-US" sz="2900" dirty="0"/>
              <a:t>Development of unique Partnerships</a:t>
            </a:r>
          </a:p>
          <a:p>
            <a:pPr marL="630936" lvl="2" indent="0">
              <a:buNone/>
            </a:pPr>
            <a:endParaRPr lang="en-US" sz="2700" dirty="0"/>
          </a:p>
          <a:p>
            <a:pPr marL="6160" indent="0">
              <a:buNone/>
            </a:pPr>
            <a:endParaRPr lang="en-US" dirty="0"/>
          </a:p>
          <a:p>
            <a:endParaRPr lang="en-US" dirty="0"/>
          </a:p>
        </p:txBody>
      </p:sp>
      <p:sp>
        <p:nvSpPr>
          <p:cNvPr id="2" name="Title 1">
            <a:extLst>
              <a:ext uri="{FF2B5EF4-FFF2-40B4-BE49-F238E27FC236}">
                <a16:creationId xmlns:a16="http://schemas.microsoft.com/office/drawing/2014/main" id="{BFE72D1C-D9D7-48B1-A46E-1CAAA38A7CA3}"/>
              </a:ext>
            </a:extLst>
          </p:cNvPr>
          <p:cNvSpPr>
            <a:spLocks noGrp="1"/>
          </p:cNvSpPr>
          <p:nvPr>
            <p:ph type="title"/>
          </p:nvPr>
        </p:nvSpPr>
        <p:spPr>
          <a:xfrm>
            <a:off x="847899" y="382029"/>
            <a:ext cx="9616094" cy="1077229"/>
          </a:xfrm>
        </p:spPr>
        <p:txBody>
          <a:bodyPr/>
          <a:lstStyle/>
          <a:p>
            <a:r>
              <a:rPr lang="en-US" dirty="0"/>
              <a:t>Juvenile Community Highlights</a:t>
            </a:r>
          </a:p>
        </p:txBody>
      </p:sp>
    </p:spTree>
    <p:extLst>
      <p:ext uri="{BB962C8B-B14F-4D97-AF65-F5344CB8AC3E}">
        <p14:creationId xmlns:p14="http://schemas.microsoft.com/office/powerpoint/2010/main" val="1924421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7EACF7-543B-407F-A9A8-BCF4301EE87E}"/>
              </a:ext>
            </a:extLst>
          </p:cNvPr>
          <p:cNvPicPr>
            <a:picLocks noGrp="1" noChangeAspect="1"/>
          </p:cNvPicPr>
          <p:nvPr>
            <p:ph sz="half" idx="1"/>
          </p:nvPr>
        </p:nvPicPr>
        <p:blipFill>
          <a:blip r:embed="rId3"/>
          <a:stretch>
            <a:fillRect/>
          </a:stretch>
        </p:blipFill>
        <p:spPr>
          <a:xfrm>
            <a:off x="882650" y="2129631"/>
            <a:ext cx="4838700" cy="3228975"/>
          </a:xfrm>
          <a:prstGeom prst="rect">
            <a:avLst/>
          </a:prstGeom>
        </p:spPr>
      </p:pic>
      <p:sp>
        <p:nvSpPr>
          <p:cNvPr id="8" name="Content Placeholder 7">
            <a:extLst>
              <a:ext uri="{FF2B5EF4-FFF2-40B4-BE49-F238E27FC236}">
                <a16:creationId xmlns:a16="http://schemas.microsoft.com/office/drawing/2014/main" id="{2B5A94E2-8AE9-43CC-8257-5B1AE81E3DAE}"/>
              </a:ext>
            </a:extLst>
          </p:cNvPr>
          <p:cNvSpPr>
            <a:spLocks noGrp="1"/>
          </p:cNvSpPr>
          <p:nvPr>
            <p:ph sz="half" idx="2"/>
          </p:nvPr>
        </p:nvSpPr>
        <p:spPr/>
        <p:txBody>
          <a:bodyPr>
            <a:normAutofit fontScale="92500" lnSpcReduction="20000"/>
          </a:bodyPr>
          <a:lstStyle/>
          <a:p>
            <a:r>
              <a:rPr lang="en-US" dirty="0"/>
              <a:t>Use of evidence-based system reforms that are tried and true </a:t>
            </a:r>
            <a:r>
              <a:rPr lang="en-US" baseline="30000" dirty="0"/>
              <a:t>1</a:t>
            </a:r>
          </a:p>
          <a:p>
            <a:pPr lvl="1"/>
            <a:r>
              <a:rPr lang="en-US" dirty="0"/>
              <a:t>Expanding use of diversion</a:t>
            </a:r>
          </a:p>
          <a:p>
            <a:pPr lvl="1"/>
            <a:r>
              <a:rPr lang="en-US" dirty="0"/>
              <a:t>Making probation and aftercare approaches more effective</a:t>
            </a:r>
          </a:p>
          <a:p>
            <a:pPr lvl="1"/>
            <a:r>
              <a:rPr lang="en-US" dirty="0"/>
              <a:t>Addressing MH needs</a:t>
            </a:r>
          </a:p>
          <a:p>
            <a:pPr lvl="1"/>
            <a:r>
              <a:rPr lang="en-US" dirty="0"/>
              <a:t>Reduce use of pretrial detention</a:t>
            </a:r>
          </a:p>
          <a:p>
            <a:pPr lvl="1"/>
            <a:r>
              <a:rPr lang="en-US" dirty="0"/>
              <a:t>Reduce reliance on secure facilities, focusing on community-based approaches</a:t>
            </a:r>
          </a:p>
          <a:p>
            <a:pPr lvl="1"/>
            <a:r>
              <a:rPr lang="en-US" dirty="0"/>
              <a:t>Keep youth safe via PREA(Prison Rape Elimination Act) compliance</a:t>
            </a:r>
          </a:p>
          <a:p>
            <a:pPr lvl="1"/>
            <a:r>
              <a:rPr lang="en-US" dirty="0"/>
              <a:t>Improve JJ’s management of resources, serve youth more effectively</a:t>
            </a:r>
          </a:p>
        </p:txBody>
      </p:sp>
      <p:sp>
        <p:nvSpPr>
          <p:cNvPr id="3" name="Date Placeholder 2">
            <a:extLst>
              <a:ext uri="{FF2B5EF4-FFF2-40B4-BE49-F238E27FC236}">
                <a16:creationId xmlns:a16="http://schemas.microsoft.com/office/drawing/2014/main" id="{911FC3A5-6130-4ACA-AF34-B183B7261346}"/>
              </a:ext>
            </a:extLst>
          </p:cNvPr>
          <p:cNvSpPr>
            <a:spLocks noGrp="1"/>
          </p:cNvSpPr>
          <p:nvPr>
            <p:ph type="dt" sz="half" idx="10"/>
          </p:nvPr>
        </p:nvSpPr>
        <p:spPr>
          <a:xfrm>
            <a:off x="10598726" y="6407944"/>
            <a:ext cx="930969" cy="365760"/>
          </a:xfrm>
        </p:spPr>
        <p:txBody>
          <a:bodyPr/>
          <a:lstStyle/>
          <a:p>
            <a:fld id="{4B6E77EE-5059-4652-87B5-90132B6E248D}" type="datetime1">
              <a:rPr lang="en-US" smtClean="0"/>
              <a:t>7/15/2021</a:t>
            </a:fld>
            <a:endParaRPr lang="en-US" dirty="0"/>
          </a:p>
        </p:txBody>
      </p:sp>
      <p:sp>
        <p:nvSpPr>
          <p:cNvPr id="4" name="Footer Placeholder 3">
            <a:extLst>
              <a:ext uri="{FF2B5EF4-FFF2-40B4-BE49-F238E27FC236}">
                <a16:creationId xmlns:a16="http://schemas.microsoft.com/office/drawing/2014/main" id="{83949815-790B-4021-896D-A7131F7AA233}"/>
              </a:ext>
            </a:extLst>
          </p:cNvPr>
          <p:cNvSpPr>
            <a:spLocks noGrp="1"/>
          </p:cNvSpPr>
          <p:nvPr>
            <p:ph type="ftr" sz="quarter" idx="11"/>
          </p:nvPr>
        </p:nvSpPr>
        <p:spPr>
          <a:xfrm>
            <a:off x="3743441" y="5842492"/>
            <a:ext cx="8030095" cy="365125"/>
          </a:xfrm>
        </p:spPr>
        <p:txBody>
          <a:bodyPr/>
          <a:lstStyle/>
          <a:p>
            <a:pPr algn="l"/>
            <a:r>
              <a:rPr lang="en-US" dirty="0">
                <a:solidFill>
                  <a:schemeClr val="bg2"/>
                </a:solidFill>
              </a:rPr>
              <a:t>1 Mistrett, Marcy (2021) “Bringing Moore Teens Home: Raising the Age without Expanding Secure Confinement in the Youth Justice System.” </a:t>
            </a:r>
            <a:r>
              <a:rPr lang="en-US" dirty="0">
                <a:solidFill>
                  <a:schemeClr val="bg2"/>
                </a:solidFill>
                <a:hlinkClick r:id="rId4"/>
              </a:rPr>
              <a:t>https://www.sentencingproject.org/publications/bringing-more-teens-home-raising-the-age-without-expanding-secure-confinement-in-the-youth-justice-system/</a:t>
            </a:r>
            <a:r>
              <a:rPr lang="en-US" dirty="0">
                <a:solidFill>
                  <a:schemeClr val="bg2"/>
                </a:solidFill>
              </a:rPr>
              <a:t> and </a:t>
            </a:r>
            <a:r>
              <a:rPr lang="en-US" dirty="0">
                <a:solidFill>
                  <a:schemeClr val="bg2"/>
                </a:solidFill>
                <a:hlinkClick r:id="rId5"/>
              </a:rPr>
              <a:t>https://justicepolicy.org/wp-content/uploads/2021/06/raisetheage.fullreport.pdf</a:t>
            </a:r>
            <a:r>
              <a:rPr lang="en-US" dirty="0">
                <a:solidFill>
                  <a:schemeClr val="bg2"/>
                </a:solidFill>
              </a:rPr>
              <a:t> </a:t>
            </a:r>
          </a:p>
        </p:txBody>
      </p:sp>
      <p:sp>
        <p:nvSpPr>
          <p:cNvPr id="5" name="Slide Number Placeholder 4">
            <a:extLst>
              <a:ext uri="{FF2B5EF4-FFF2-40B4-BE49-F238E27FC236}">
                <a16:creationId xmlns:a16="http://schemas.microsoft.com/office/drawing/2014/main" id="{F9CAC937-2A93-4BAE-95E6-96C7DD9D85FD}"/>
              </a:ext>
            </a:extLst>
          </p:cNvPr>
          <p:cNvSpPr>
            <a:spLocks noGrp="1"/>
          </p:cNvSpPr>
          <p:nvPr>
            <p:ph type="sldNum" sz="quarter" idx="12"/>
          </p:nvPr>
        </p:nvSpPr>
        <p:spPr/>
        <p:txBody>
          <a:bodyPr/>
          <a:lstStyle/>
          <a:p>
            <a:fld id="{5217D969-FAF6-4667-9EED-A6C98B22320E}" type="slidenum">
              <a:rPr lang="en-US" smtClean="0"/>
              <a:t>4</a:t>
            </a:fld>
            <a:endParaRPr lang="en-US" dirty="0"/>
          </a:p>
        </p:txBody>
      </p:sp>
      <p:sp>
        <p:nvSpPr>
          <p:cNvPr id="6" name="Title 5">
            <a:extLst>
              <a:ext uri="{FF2B5EF4-FFF2-40B4-BE49-F238E27FC236}">
                <a16:creationId xmlns:a16="http://schemas.microsoft.com/office/drawing/2014/main" id="{8DEE70B7-1E6A-416F-82F3-F29313F3CE4C}"/>
              </a:ext>
            </a:extLst>
          </p:cNvPr>
          <p:cNvSpPr>
            <a:spLocks noGrp="1"/>
          </p:cNvSpPr>
          <p:nvPr>
            <p:ph type="title"/>
          </p:nvPr>
        </p:nvSpPr>
        <p:spPr/>
        <p:txBody>
          <a:bodyPr/>
          <a:lstStyle/>
          <a:p>
            <a:r>
              <a:rPr lang="en-US" dirty="0"/>
              <a:t>Roadmap to RtA System Implementation</a:t>
            </a:r>
          </a:p>
        </p:txBody>
      </p:sp>
    </p:spTree>
    <p:extLst>
      <p:ext uri="{BB962C8B-B14F-4D97-AF65-F5344CB8AC3E}">
        <p14:creationId xmlns:p14="http://schemas.microsoft.com/office/powerpoint/2010/main" val="190466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C3B3A23-CEC7-4FDC-8F11-78D9068251F3}"/>
              </a:ext>
            </a:extLst>
          </p:cNvPr>
          <p:cNvSpPr>
            <a:spLocks noGrp="1"/>
          </p:cNvSpPr>
          <p:nvPr>
            <p:ph idx="1"/>
          </p:nvPr>
        </p:nvSpPr>
        <p:spPr/>
        <p:txBody>
          <a:bodyPr>
            <a:normAutofit fontScale="92500" lnSpcReduction="10000"/>
          </a:bodyPr>
          <a:lstStyle/>
          <a:p>
            <a:r>
              <a:rPr lang="en-US" dirty="0"/>
              <a:t>JCPC Tiered Planning </a:t>
            </a:r>
          </a:p>
          <a:p>
            <a:pPr lvl="1"/>
            <a:r>
              <a:rPr lang="en-US" dirty="0"/>
              <a:t>Executed continuum building plans in preparation of RtA expansion funding-  JCPCs advance planning to execute local Program Agreements once budget allowed</a:t>
            </a:r>
          </a:p>
          <a:p>
            <a:pPr lvl="1"/>
            <a:r>
              <a:rPr lang="en-US" dirty="0"/>
              <a:t>Executed administrative directive requiring access to restorative justice model programs in all counties</a:t>
            </a:r>
          </a:p>
          <a:p>
            <a:pPr lvl="2"/>
            <a:r>
              <a:rPr lang="en-US" dirty="0"/>
              <a:t>Benefits of diversion/restorative justice programming </a:t>
            </a:r>
            <a:r>
              <a:rPr lang="en-US" baseline="30000" dirty="0"/>
              <a:t>2</a:t>
            </a:r>
          </a:p>
          <a:p>
            <a:pPr lvl="3"/>
            <a:r>
              <a:rPr lang="en-US" dirty="0"/>
              <a:t>Reduces trauma associated with JJ involvement  and helps build health relational and community support-gives opportunity to take responsibility</a:t>
            </a:r>
          </a:p>
          <a:p>
            <a:pPr lvl="3"/>
            <a:r>
              <a:rPr lang="en-US" dirty="0"/>
              <a:t>Rehabilitative rather than punitive leading to reduced recidivism</a:t>
            </a:r>
          </a:p>
          <a:p>
            <a:pPr lvl="3"/>
            <a:r>
              <a:rPr lang="en-US" dirty="0"/>
              <a:t>Cost savings vs use of JJ system</a:t>
            </a:r>
          </a:p>
          <a:p>
            <a:r>
              <a:rPr lang="en-US" dirty="0"/>
              <a:t>Establish multi-county/regional-based programming options</a:t>
            </a:r>
          </a:p>
          <a:p>
            <a:pPr lvl="1"/>
            <a:r>
              <a:rPr lang="en-US" dirty="0"/>
              <a:t>Edited general statute to allow multi-county </a:t>
            </a:r>
            <a:r>
              <a:rPr lang="en-US" i="1" dirty="0"/>
              <a:t>and</a:t>
            </a:r>
            <a:r>
              <a:rPr lang="en-US" dirty="0"/>
              <a:t> </a:t>
            </a:r>
            <a:r>
              <a:rPr lang="en-US" i="1" dirty="0"/>
              <a:t>multi-district programming options </a:t>
            </a:r>
            <a:r>
              <a:rPr lang="en-US" dirty="0"/>
              <a:t>(HB 593)</a:t>
            </a:r>
            <a:r>
              <a:rPr lang="en-US" i="1" dirty="0"/>
              <a:t>   </a:t>
            </a:r>
          </a:p>
          <a:p>
            <a:pPr lvl="1"/>
            <a:r>
              <a:rPr lang="en-US" dirty="0"/>
              <a:t>Enhanced NCALLIES functionality to support multi-county/district programming</a:t>
            </a:r>
          </a:p>
          <a:p>
            <a:pPr lvl="2"/>
            <a:r>
              <a:rPr lang="en-US" dirty="0"/>
              <a:t>Ex: Kids at Work, vocational program with 17 -county access</a:t>
            </a:r>
          </a:p>
          <a:p>
            <a:pPr lvl="1"/>
            <a:endParaRPr lang="en-US" dirty="0"/>
          </a:p>
          <a:p>
            <a:pPr marL="393192" lvl="1" indent="0">
              <a:buNone/>
            </a:pPr>
            <a:endParaRPr lang="en-US" dirty="0"/>
          </a:p>
        </p:txBody>
      </p:sp>
      <p:sp>
        <p:nvSpPr>
          <p:cNvPr id="2" name="Date Placeholder 1">
            <a:extLst>
              <a:ext uri="{FF2B5EF4-FFF2-40B4-BE49-F238E27FC236}">
                <a16:creationId xmlns:a16="http://schemas.microsoft.com/office/drawing/2014/main" id="{5D3F27A3-9D94-49EA-882A-D823CE62220F}"/>
              </a:ext>
            </a:extLst>
          </p:cNvPr>
          <p:cNvSpPr>
            <a:spLocks noGrp="1"/>
          </p:cNvSpPr>
          <p:nvPr>
            <p:ph type="dt" sz="half" idx="10"/>
          </p:nvPr>
        </p:nvSpPr>
        <p:spPr/>
        <p:txBody>
          <a:bodyPr/>
          <a:lstStyle/>
          <a:p>
            <a:fld id="{D62029F3-A5B6-4D4C-B1C8-6815BA167907}" type="datetime1">
              <a:rPr lang="en-US" smtClean="0"/>
              <a:t>7/15/2021</a:t>
            </a:fld>
            <a:endParaRPr lang="en-US" dirty="0"/>
          </a:p>
        </p:txBody>
      </p:sp>
      <p:sp>
        <p:nvSpPr>
          <p:cNvPr id="3" name="Footer Placeholder 2">
            <a:extLst>
              <a:ext uri="{FF2B5EF4-FFF2-40B4-BE49-F238E27FC236}">
                <a16:creationId xmlns:a16="http://schemas.microsoft.com/office/drawing/2014/main" id="{234564D9-875A-43EC-8176-5F42075B3FC9}"/>
              </a:ext>
            </a:extLst>
          </p:cNvPr>
          <p:cNvSpPr>
            <a:spLocks noGrp="1"/>
          </p:cNvSpPr>
          <p:nvPr>
            <p:ph type="ftr" sz="quarter" idx="11"/>
          </p:nvPr>
        </p:nvSpPr>
        <p:spPr/>
        <p:txBody>
          <a:bodyPr/>
          <a:lstStyle/>
          <a:p>
            <a:r>
              <a:rPr lang="en-US" dirty="0"/>
              <a:t>2 "Using Trauma-Informed Restorative Justice with Youth.“ The CSG Justice Center accessed July 1, 2021</a:t>
            </a:r>
          </a:p>
        </p:txBody>
      </p:sp>
      <p:sp>
        <p:nvSpPr>
          <p:cNvPr id="4" name="Slide Number Placeholder 3">
            <a:extLst>
              <a:ext uri="{FF2B5EF4-FFF2-40B4-BE49-F238E27FC236}">
                <a16:creationId xmlns:a16="http://schemas.microsoft.com/office/drawing/2014/main" id="{1C0E9DC0-DC0F-4233-B377-1B89709170C3}"/>
              </a:ext>
            </a:extLst>
          </p:cNvPr>
          <p:cNvSpPr>
            <a:spLocks noGrp="1"/>
          </p:cNvSpPr>
          <p:nvPr>
            <p:ph type="sldNum" sz="quarter" idx="12"/>
          </p:nvPr>
        </p:nvSpPr>
        <p:spPr/>
        <p:txBody>
          <a:bodyPr/>
          <a:lstStyle/>
          <a:p>
            <a:fld id="{5217D969-FAF6-4667-9EED-A6C98B22320E}" type="slidenum">
              <a:rPr lang="en-US" smtClean="0"/>
              <a:t>5</a:t>
            </a:fld>
            <a:endParaRPr lang="en-US" dirty="0"/>
          </a:p>
        </p:txBody>
      </p:sp>
      <p:sp>
        <p:nvSpPr>
          <p:cNvPr id="5" name="Title 4">
            <a:extLst>
              <a:ext uri="{FF2B5EF4-FFF2-40B4-BE49-F238E27FC236}">
                <a16:creationId xmlns:a16="http://schemas.microsoft.com/office/drawing/2014/main" id="{C52A4E9F-E174-48D1-A482-A62519EA94BF}"/>
              </a:ext>
            </a:extLst>
          </p:cNvPr>
          <p:cNvSpPr>
            <a:spLocks noGrp="1"/>
          </p:cNvSpPr>
          <p:nvPr>
            <p:ph type="title"/>
          </p:nvPr>
        </p:nvSpPr>
        <p:spPr/>
        <p:txBody>
          <a:bodyPr/>
          <a:lstStyle/>
          <a:p>
            <a:r>
              <a:rPr lang="en-US" dirty="0"/>
              <a:t>JCPC  RtA  Expansion Strategies</a:t>
            </a:r>
          </a:p>
        </p:txBody>
      </p:sp>
    </p:spTree>
    <p:extLst>
      <p:ext uri="{BB962C8B-B14F-4D97-AF65-F5344CB8AC3E}">
        <p14:creationId xmlns:p14="http://schemas.microsoft.com/office/powerpoint/2010/main" val="30148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C2731-9CDA-4484-9FBA-5E641443B5A3}"/>
              </a:ext>
            </a:extLst>
          </p:cNvPr>
          <p:cNvSpPr>
            <a:spLocks noGrp="1"/>
          </p:cNvSpPr>
          <p:nvPr>
            <p:ph type="dt" sz="half" idx="10"/>
          </p:nvPr>
        </p:nvSpPr>
        <p:spPr/>
        <p:txBody>
          <a:bodyPr/>
          <a:lstStyle/>
          <a:p>
            <a:fld id="{C62FC392-F9A8-498C-A3EA-45B35AC97E75}" type="datetime1">
              <a:rPr lang="en-US" smtClean="0"/>
              <a:t>7/15/2021</a:t>
            </a:fld>
            <a:endParaRPr lang="en-US" dirty="0"/>
          </a:p>
        </p:txBody>
      </p:sp>
      <p:sp>
        <p:nvSpPr>
          <p:cNvPr id="3" name="Footer Placeholder 2">
            <a:extLst>
              <a:ext uri="{FF2B5EF4-FFF2-40B4-BE49-F238E27FC236}">
                <a16:creationId xmlns:a16="http://schemas.microsoft.com/office/drawing/2014/main" id="{5969E204-6DCA-4E39-8140-09C2FDAF59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113793-6152-4E0F-B368-CDB8908786C6}"/>
              </a:ext>
            </a:extLst>
          </p:cNvPr>
          <p:cNvSpPr>
            <a:spLocks noGrp="1"/>
          </p:cNvSpPr>
          <p:nvPr>
            <p:ph type="sldNum" sz="quarter" idx="12"/>
          </p:nvPr>
        </p:nvSpPr>
        <p:spPr/>
        <p:txBody>
          <a:bodyPr/>
          <a:lstStyle/>
          <a:p>
            <a:fld id="{5217D969-FAF6-4667-9EED-A6C98B22320E}" type="slidenum">
              <a:rPr lang="en-US" smtClean="0"/>
              <a:pPr/>
              <a:t>6</a:t>
            </a:fld>
            <a:endParaRPr lang="en-US" dirty="0"/>
          </a:p>
        </p:txBody>
      </p:sp>
      <p:sp>
        <p:nvSpPr>
          <p:cNvPr id="5" name="Title 4">
            <a:extLst>
              <a:ext uri="{FF2B5EF4-FFF2-40B4-BE49-F238E27FC236}">
                <a16:creationId xmlns:a16="http://schemas.microsoft.com/office/drawing/2014/main" id="{29C552FC-81B1-47AE-8461-BAC63319075C}"/>
              </a:ext>
            </a:extLst>
          </p:cNvPr>
          <p:cNvSpPr>
            <a:spLocks noGrp="1"/>
          </p:cNvSpPr>
          <p:nvPr>
            <p:ph type="title"/>
          </p:nvPr>
        </p:nvSpPr>
        <p:spPr/>
        <p:txBody>
          <a:bodyPr>
            <a:normAutofit fontScale="90000"/>
          </a:bodyPr>
          <a:lstStyle/>
          <a:p>
            <a:pPr algn="ctr"/>
            <a:r>
              <a:rPr lang="en-US" dirty="0"/>
              <a:t>Increase in </a:t>
            </a:r>
            <a:r>
              <a:rPr lang="en-US" dirty="0">
                <a:solidFill>
                  <a:schemeClr val="accent2"/>
                </a:solidFill>
              </a:rPr>
              <a:t>JCPC</a:t>
            </a:r>
            <a:r>
              <a:rPr lang="en-US" dirty="0"/>
              <a:t> </a:t>
            </a:r>
            <a:r>
              <a:rPr lang="en-US" dirty="0">
                <a:solidFill>
                  <a:schemeClr val="accent2"/>
                </a:solidFill>
              </a:rPr>
              <a:t>Vocational Programs </a:t>
            </a:r>
            <a:br>
              <a:rPr lang="en-US" dirty="0"/>
            </a:br>
            <a:r>
              <a:rPr lang="en-US" dirty="0"/>
              <a:t>16 and 17 Yr Old Admissions</a:t>
            </a:r>
          </a:p>
        </p:txBody>
      </p:sp>
      <p:graphicFrame>
        <p:nvGraphicFramePr>
          <p:cNvPr id="7" name="Chart 6">
            <a:extLst>
              <a:ext uri="{FF2B5EF4-FFF2-40B4-BE49-F238E27FC236}">
                <a16:creationId xmlns:a16="http://schemas.microsoft.com/office/drawing/2014/main" id="{0D483CE4-052E-4261-9C5F-049AF42A4611}"/>
              </a:ext>
            </a:extLst>
          </p:cNvPr>
          <p:cNvGraphicFramePr>
            <a:graphicFrameLocks/>
          </p:cNvGraphicFramePr>
          <p:nvPr>
            <p:extLst>
              <p:ext uri="{D42A27DB-BD31-4B8C-83A1-F6EECF244321}">
                <p14:modId xmlns:p14="http://schemas.microsoft.com/office/powerpoint/2010/main" val="1307928894"/>
              </p:ext>
            </p:extLst>
          </p:nvPr>
        </p:nvGraphicFramePr>
        <p:xfrm>
          <a:off x="1634248" y="1517515"/>
          <a:ext cx="8959174" cy="4396902"/>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Shape 7">
            <a:extLst>
              <a:ext uri="{FF2B5EF4-FFF2-40B4-BE49-F238E27FC236}">
                <a16:creationId xmlns:a16="http://schemas.microsoft.com/office/drawing/2014/main" id="{4CFE758E-3D17-4B93-83A0-38CFC5675416}"/>
              </a:ext>
            </a:extLst>
          </p:cNvPr>
          <p:cNvSpPr/>
          <p:nvPr/>
        </p:nvSpPr>
        <p:spPr>
          <a:xfrm>
            <a:off x="3563332" y="3883844"/>
            <a:ext cx="5406044" cy="1527142"/>
          </a:xfrm>
          <a:custGeom>
            <a:avLst/>
            <a:gdLst>
              <a:gd name="connsiteX0" fmla="*/ 0 w 5748566"/>
              <a:gd name="connsiteY0" fmla="*/ 2527331 h 2527331"/>
              <a:gd name="connsiteX1" fmla="*/ 2889115 w 5748566"/>
              <a:gd name="connsiteY1" fmla="*/ 1778301 h 2527331"/>
              <a:gd name="connsiteX2" fmla="*/ 5651770 w 5748566"/>
              <a:gd name="connsiteY2" fmla="*/ 56505 h 2527331"/>
              <a:gd name="connsiteX3" fmla="*/ 5165387 w 5748566"/>
              <a:gd name="connsiteY3" fmla="*/ 387246 h 2527331"/>
              <a:gd name="connsiteX4" fmla="*/ 5603132 w 5748566"/>
              <a:gd name="connsiteY4" fmla="*/ 95416 h 2527331"/>
              <a:gd name="connsiteX5" fmla="*/ 5583676 w 5748566"/>
              <a:gd name="connsiteY5" fmla="*/ 124599 h 252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8566" h="2527331">
                <a:moveTo>
                  <a:pt x="0" y="2527331"/>
                </a:moveTo>
                <a:cubicBezTo>
                  <a:pt x="973576" y="2358718"/>
                  <a:pt x="1947153" y="2190105"/>
                  <a:pt x="2889115" y="1778301"/>
                </a:cubicBezTo>
                <a:cubicBezTo>
                  <a:pt x="3831077" y="1366497"/>
                  <a:pt x="5272391" y="288347"/>
                  <a:pt x="5651770" y="56505"/>
                </a:cubicBezTo>
                <a:cubicBezTo>
                  <a:pt x="6031149" y="-175337"/>
                  <a:pt x="5173493" y="380761"/>
                  <a:pt x="5165387" y="387246"/>
                </a:cubicBezTo>
                <a:cubicBezTo>
                  <a:pt x="5157281" y="393731"/>
                  <a:pt x="5603132" y="95416"/>
                  <a:pt x="5603132" y="95416"/>
                </a:cubicBezTo>
                <a:cubicBezTo>
                  <a:pt x="5672847" y="51642"/>
                  <a:pt x="5628261" y="88120"/>
                  <a:pt x="5583676" y="1245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4865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A4304-2066-47A3-AD73-627634668453}"/>
              </a:ext>
            </a:extLst>
          </p:cNvPr>
          <p:cNvSpPr>
            <a:spLocks noGrp="1"/>
          </p:cNvSpPr>
          <p:nvPr>
            <p:ph type="dt" sz="half" idx="10"/>
          </p:nvPr>
        </p:nvSpPr>
        <p:spPr/>
        <p:txBody>
          <a:bodyPr/>
          <a:lstStyle/>
          <a:p>
            <a:fld id="{C62FC392-F9A8-498C-A3EA-45B35AC97E75}" type="datetime1">
              <a:rPr lang="en-US" smtClean="0"/>
              <a:t>7/15/2021</a:t>
            </a:fld>
            <a:endParaRPr lang="en-US" dirty="0"/>
          </a:p>
        </p:txBody>
      </p:sp>
      <p:sp>
        <p:nvSpPr>
          <p:cNvPr id="3" name="Footer Placeholder 2">
            <a:extLst>
              <a:ext uri="{FF2B5EF4-FFF2-40B4-BE49-F238E27FC236}">
                <a16:creationId xmlns:a16="http://schemas.microsoft.com/office/drawing/2014/main" id="{97E24E37-2CAE-4AE2-82BB-0F9314FE9E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589048F-B768-4D7E-B25C-D8C9C94EF8CA}"/>
              </a:ext>
            </a:extLst>
          </p:cNvPr>
          <p:cNvSpPr>
            <a:spLocks noGrp="1"/>
          </p:cNvSpPr>
          <p:nvPr>
            <p:ph type="sldNum" sz="quarter" idx="12"/>
          </p:nvPr>
        </p:nvSpPr>
        <p:spPr/>
        <p:txBody>
          <a:bodyPr/>
          <a:lstStyle/>
          <a:p>
            <a:fld id="{5217D969-FAF6-4667-9EED-A6C98B22320E}" type="slidenum">
              <a:rPr lang="en-US" smtClean="0"/>
              <a:pPr/>
              <a:t>7</a:t>
            </a:fld>
            <a:endParaRPr lang="en-US" dirty="0"/>
          </a:p>
        </p:txBody>
      </p:sp>
      <p:sp>
        <p:nvSpPr>
          <p:cNvPr id="5" name="Title 4">
            <a:extLst>
              <a:ext uri="{FF2B5EF4-FFF2-40B4-BE49-F238E27FC236}">
                <a16:creationId xmlns:a16="http://schemas.microsoft.com/office/drawing/2014/main" id="{6245756C-7284-45EE-81EC-C31FC5731B13}"/>
              </a:ext>
            </a:extLst>
          </p:cNvPr>
          <p:cNvSpPr>
            <a:spLocks noGrp="1"/>
          </p:cNvSpPr>
          <p:nvPr>
            <p:ph type="title"/>
          </p:nvPr>
        </p:nvSpPr>
        <p:spPr/>
        <p:txBody>
          <a:bodyPr>
            <a:normAutofit fontScale="90000"/>
          </a:bodyPr>
          <a:lstStyle/>
          <a:p>
            <a:pPr algn="ctr"/>
            <a:r>
              <a:rPr lang="en-US" dirty="0"/>
              <a:t>Increase in Community Programs</a:t>
            </a:r>
            <a:br>
              <a:rPr lang="en-US" dirty="0"/>
            </a:br>
            <a:r>
              <a:rPr lang="en-US" dirty="0"/>
              <a:t>16 and 17 Yr Old </a:t>
            </a:r>
            <a:r>
              <a:rPr lang="en-US" dirty="0">
                <a:solidFill>
                  <a:srgbClr val="FF0000"/>
                </a:solidFill>
              </a:rPr>
              <a:t>Diverted Juvenile Admissions</a:t>
            </a:r>
          </a:p>
        </p:txBody>
      </p:sp>
      <p:graphicFrame>
        <p:nvGraphicFramePr>
          <p:cNvPr id="6" name="Chart 5">
            <a:extLst>
              <a:ext uri="{FF2B5EF4-FFF2-40B4-BE49-F238E27FC236}">
                <a16:creationId xmlns:a16="http://schemas.microsoft.com/office/drawing/2014/main" id="{6DBD2C68-F46D-4005-B8B4-337C6C567032}"/>
              </a:ext>
            </a:extLst>
          </p:cNvPr>
          <p:cNvGraphicFramePr>
            <a:graphicFrameLocks/>
          </p:cNvGraphicFramePr>
          <p:nvPr>
            <p:extLst>
              <p:ext uri="{D42A27DB-BD31-4B8C-83A1-F6EECF244321}">
                <p14:modId xmlns:p14="http://schemas.microsoft.com/office/powerpoint/2010/main" val="88338583"/>
              </p:ext>
            </p:extLst>
          </p:nvPr>
        </p:nvGraphicFramePr>
        <p:xfrm>
          <a:off x="1908313" y="1351722"/>
          <a:ext cx="8205746" cy="47851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885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73ABF-F982-4AF6-B68A-61F8A499F7AC}"/>
              </a:ext>
            </a:extLst>
          </p:cNvPr>
          <p:cNvSpPr>
            <a:spLocks noGrp="1"/>
          </p:cNvSpPr>
          <p:nvPr>
            <p:ph type="dt" sz="half" idx="10"/>
          </p:nvPr>
        </p:nvSpPr>
        <p:spPr/>
        <p:txBody>
          <a:bodyPr/>
          <a:lstStyle/>
          <a:p>
            <a:fld id="{C62FC392-F9A8-498C-A3EA-45B35AC97E75}" type="datetime1">
              <a:rPr lang="en-US" smtClean="0"/>
              <a:t>7/15/2021</a:t>
            </a:fld>
            <a:endParaRPr lang="en-US" dirty="0"/>
          </a:p>
        </p:txBody>
      </p:sp>
      <p:sp>
        <p:nvSpPr>
          <p:cNvPr id="3" name="Footer Placeholder 2">
            <a:extLst>
              <a:ext uri="{FF2B5EF4-FFF2-40B4-BE49-F238E27FC236}">
                <a16:creationId xmlns:a16="http://schemas.microsoft.com/office/drawing/2014/main" id="{C158FCD5-1212-4405-98E3-56DCA4072F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4665CF7-E4BA-421C-9E81-60E6A23FA79C}"/>
              </a:ext>
            </a:extLst>
          </p:cNvPr>
          <p:cNvSpPr>
            <a:spLocks noGrp="1"/>
          </p:cNvSpPr>
          <p:nvPr>
            <p:ph type="sldNum" sz="quarter" idx="12"/>
          </p:nvPr>
        </p:nvSpPr>
        <p:spPr/>
        <p:txBody>
          <a:bodyPr/>
          <a:lstStyle/>
          <a:p>
            <a:fld id="{5217D969-FAF6-4667-9EED-A6C98B22320E}" type="slidenum">
              <a:rPr lang="en-US" smtClean="0"/>
              <a:pPr/>
              <a:t>8</a:t>
            </a:fld>
            <a:endParaRPr lang="en-US" dirty="0"/>
          </a:p>
        </p:txBody>
      </p:sp>
      <p:sp>
        <p:nvSpPr>
          <p:cNvPr id="5" name="Title 4">
            <a:extLst>
              <a:ext uri="{FF2B5EF4-FFF2-40B4-BE49-F238E27FC236}">
                <a16:creationId xmlns:a16="http://schemas.microsoft.com/office/drawing/2014/main" id="{170FCA30-6701-4DF9-841E-642D7BC6CF87}"/>
              </a:ext>
            </a:extLst>
          </p:cNvPr>
          <p:cNvSpPr>
            <a:spLocks noGrp="1"/>
          </p:cNvSpPr>
          <p:nvPr>
            <p:ph type="title"/>
          </p:nvPr>
        </p:nvSpPr>
        <p:spPr/>
        <p:txBody>
          <a:bodyPr>
            <a:normAutofit fontScale="90000"/>
          </a:bodyPr>
          <a:lstStyle/>
          <a:p>
            <a:pPr algn="ctr"/>
            <a:r>
              <a:rPr lang="en-US" dirty="0"/>
              <a:t>RtA Jurisdiction Policy Impacts</a:t>
            </a:r>
            <a:br>
              <a:rPr lang="en-US" dirty="0"/>
            </a:br>
            <a:r>
              <a:rPr lang="en-US" dirty="0"/>
              <a:t> </a:t>
            </a:r>
            <a:r>
              <a:rPr lang="en-US" dirty="0">
                <a:solidFill>
                  <a:srgbClr val="FF0000"/>
                </a:solidFill>
              </a:rPr>
              <a:t>Decrease in Deferred Prosecution Admissions</a:t>
            </a:r>
            <a:br>
              <a:rPr lang="en-US" dirty="0">
                <a:solidFill>
                  <a:srgbClr val="FF0000"/>
                </a:solidFill>
              </a:rPr>
            </a:br>
            <a:r>
              <a:rPr lang="en-US" dirty="0">
                <a:solidFill>
                  <a:srgbClr val="FF0000"/>
                </a:solidFill>
              </a:rPr>
              <a:t> </a:t>
            </a:r>
            <a:r>
              <a:rPr lang="en-US" dirty="0"/>
              <a:t>for 16 and 17 Year Olds</a:t>
            </a:r>
          </a:p>
        </p:txBody>
      </p:sp>
      <p:graphicFrame>
        <p:nvGraphicFramePr>
          <p:cNvPr id="6" name="Chart 5">
            <a:extLst>
              <a:ext uri="{FF2B5EF4-FFF2-40B4-BE49-F238E27FC236}">
                <a16:creationId xmlns:a16="http://schemas.microsoft.com/office/drawing/2014/main" id="{A93109D0-51F3-48AD-AF18-F518BC5B0BE0}"/>
              </a:ext>
            </a:extLst>
          </p:cNvPr>
          <p:cNvGraphicFramePr>
            <a:graphicFrameLocks/>
          </p:cNvGraphicFramePr>
          <p:nvPr>
            <p:extLst>
              <p:ext uri="{D42A27DB-BD31-4B8C-83A1-F6EECF244321}">
                <p14:modId xmlns:p14="http://schemas.microsoft.com/office/powerpoint/2010/main" val="322568222"/>
              </p:ext>
            </p:extLst>
          </p:nvPr>
        </p:nvGraphicFramePr>
        <p:xfrm>
          <a:off x="2027583" y="1666874"/>
          <a:ext cx="7951303" cy="424889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76B5F3F-868D-4DCE-9993-0C738F0938E9}"/>
              </a:ext>
            </a:extLst>
          </p:cNvPr>
          <p:cNvSpPr txBox="1"/>
          <p:nvPr/>
        </p:nvSpPr>
        <p:spPr>
          <a:xfrm>
            <a:off x="5629523" y="2512612"/>
            <a:ext cx="1399430" cy="584775"/>
          </a:xfrm>
          <a:prstGeom prst="rect">
            <a:avLst/>
          </a:prstGeom>
          <a:noFill/>
        </p:spPr>
        <p:txBody>
          <a:bodyPr wrap="square" rtlCol="0">
            <a:spAutoFit/>
          </a:bodyPr>
          <a:lstStyle/>
          <a:p>
            <a:r>
              <a:rPr lang="en-US" sz="3200" b="1" dirty="0"/>
              <a:t>-</a:t>
            </a:r>
            <a:r>
              <a:rPr lang="en-US" sz="3200" b="1" dirty="0">
                <a:solidFill>
                  <a:srgbClr val="FF0000"/>
                </a:solidFill>
              </a:rPr>
              <a:t>-77%</a:t>
            </a:r>
          </a:p>
        </p:txBody>
      </p:sp>
    </p:spTree>
    <p:extLst>
      <p:ext uri="{BB962C8B-B14F-4D97-AF65-F5344CB8AC3E}">
        <p14:creationId xmlns:p14="http://schemas.microsoft.com/office/powerpoint/2010/main" val="64745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0A05AA-428A-44CC-8233-B7EFCE73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E77EE-5059-4652-87B5-90132B6E248D}" type="datetime1">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7/15/2021</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BF260120-D898-4583-B5EA-2D93A1EDDD7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3EBD966-860E-4EC3-A6BF-7CA80FC1D4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7D969-FAF6-4667-9EED-A6C98B22320E}" type="slidenum">
              <a:rPr kumimoji="0" lang="en-US" sz="10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 name="Group 4">
            <a:extLst>
              <a:ext uri="{FF2B5EF4-FFF2-40B4-BE49-F238E27FC236}">
                <a16:creationId xmlns:a16="http://schemas.microsoft.com/office/drawing/2014/main" id="{20E6343A-F21A-40C6-8247-2B0196626F56}"/>
              </a:ext>
            </a:extLst>
          </p:cNvPr>
          <p:cNvGrpSpPr>
            <a:grpSpLocks/>
          </p:cNvGrpSpPr>
          <p:nvPr/>
        </p:nvGrpSpPr>
        <p:grpSpPr bwMode="auto">
          <a:xfrm>
            <a:off x="1524000" y="1371601"/>
            <a:ext cx="9144001" cy="4421741"/>
            <a:chOff x="421" y="921"/>
            <a:chExt cx="5148" cy="2200"/>
          </a:xfrm>
        </p:grpSpPr>
        <p:sp>
          <p:nvSpPr>
            <p:cNvPr id="7" name="Freeform 5">
              <a:extLst>
                <a:ext uri="{FF2B5EF4-FFF2-40B4-BE49-F238E27FC236}">
                  <a16:creationId xmlns:a16="http://schemas.microsoft.com/office/drawing/2014/main" id="{534FA682-930A-4016-9C7E-0399142761CF}"/>
                </a:ext>
              </a:extLst>
            </p:cNvPr>
            <p:cNvSpPr>
              <a:spLocks/>
            </p:cNvSpPr>
            <p:nvPr/>
          </p:nvSpPr>
          <p:spPr bwMode="auto">
            <a:xfrm>
              <a:off x="3199" y="1185"/>
              <a:ext cx="172" cy="331"/>
            </a:xfrm>
            <a:custGeom>
              <a:avLst/>
              <a:gdLst>
                <a:gd name="T0" fmla="*/ 0 w 172"/>
                <a:gd name="T1" fmla="*/ 0 h 331"/>
                <a:gd name="T2" fmla="*/ 0 w 172"/>
                <a:gd name="T3" fmla="*/ 290 h 331"/>
                <a:gd name="T4" fmla="*/ 0 w 172"/>
                <a:gd name="T5" fmla="*/ 330 h 331"/>
                <a:gd name="T6" fmla="*/ 171 w 172"/>
                <a:gd name="T7" fmla="*/ 330 h 331"/>
                <a:gd name="T8" fmla="*/ 171 w 172"/>
                <a:gd name="T9" fmla="*/ 305 h 331"/>
                <a:gd name="T10" fmla="*/ 164 w 172"/>
                <a:gd name="T11" fmla="*/ 0 h 331"/>
                <a:gd name="T12" fmla="*/ 0 w 172"/>
                <a:gd name="T13" fmla="*/ 0 h 331"/>
                <a:gd name="T14" fmla="*/ 0 60000 65536"/>
                <a:gd name="T15" fmla="*/ 0 60000 65536"/>
                <a:gd name="T16" fmla="*/ 0 60000 65536"/>
                <a:gd name="T17" fmla="*/ 0 60000 65536"/>
                <a:gd name="T18" fmla="*/ 0 60000 65536"/>
                <a:gd name="T19" fmla="*/ 0 60000 65536"/>
                <a:gd name="T20" fmla="*/ 0 60000 65536"/>
                <a:gd name="T21" fmla="*/ 0 w 172"/>
                <a:gd name="T22" fmla="*/ 0 h 331"/>
                <a:gd name="T23" fmla="*/ 172 w 172"/>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331">
                  <a:moveTo>
                    <a:pt x="0" y="0"/>
                  </a:moveTo>
                  <a:lnTo>
                    <a:pt x="0" y="290"/>
                  </a:lnTo>
                  <a:lnTo>
                    <a:pt x="0" y="330"/>
                  </a:lnTo>
                  <a:lnTo>
                    <a:pt x="171" y="330"/>
                  </a:lnTo>
                  <a:lnTo>
                    <a:pt x="171" y="305"/>
                  </a:lnTo>
                  <a:lnTo>
                    <a:pt x="164"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 name="Freeform 6">
              <a:extLst>
                <a:ext uri="{FF2B5EF4-FFF2-40B4-BE49-F238E27FC236}">
                  <a16:creationId xmlns:a16="http://schemas.microsoft.com/office/drawing/2014/main" id="{9F001A47-4D9D-42F9-A977-BDF916D71595}"/>
                </a:ext>
              </a:extLst>
            </p:cNvPr>
            <p:cNvSpPr>
              <a:spLocks/>
            </p:cNvSpPr>
            <p:nvPr/>
          </p:nvSpPr>
          <p:spPr bwMode="auto">
            <a:xfrm>
              <a:off x="2153" y="1354"/>
              <a:ext cx="192" cy="222"/>
            </a:xfrm>
            <a:custGeom>
              <a:avLst/>
              <a:gdLst>
                <a:gd name="T0" fmla="*/ 0 w 192"/>
                <a:gd name="T1" fmla="*/ 196 h 222"/>
                <a:gd name="T2" fmla="*/ 115 w 192"/>
                <a:gd name="T3" fmla="*/ 170 h 222"/>
                <a:gd name="T4" fmla="*/ 133 w 192"/>
                <a:gd name="T5" fmla="*/ 221 h 222"/>
                <a:gd name="T6" fmla="*/ 176 w 192"/>
                <a:gd name="T7" fmla="*/ 146 h 222"/>
                <a:gd name="T8" fmla="*/ 191 w 192"/>
                <a:gd name="T9" fmla="*/ 75 h 222"/>
                <a:gd name="T10" fmla="*/ 183 w 192"/>
                <a:gd name="T11" fmla="*/ 0 h 222"/>
                <a:gd name="T12" fmla="*/ 159 w 192"/>
                <a:gd name="T13" fmla="*/ 15 h 222"/>
                <a:gd name="T14" fmla="*/ 122 w 192"/>
                <a:gd name="T15" fmla="*/ 0 h 222"/>
                <a:gd name="T16" fmla="*/ 97 w 192"/>
                <a:gd name="T17" fmla="*/ 15 h 222"/>
                <a:gd name="T18" fmla="*/ 79 w 192"/>
                <a:gd name="T19" fmla="*/ 0 h 222"/>
                <a:gd name="T20" fmla="*/ 43 w 192"/>
                <a:gd name="T21" fmla="*/ 15 h 222"/>
                <a:gd name="T22" fmla="*/ 11 w 192"/>
                <a:gd name="T23" fmla="*/ 36 h 222"/>
                <a:gd name="T24" fmla="*/ 0 w 192"/>
                <a:gd name="T25" fmla="*/ 196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22"/>
                <a:gd name="T41" fmla="*/ 192 w 192"/>
                <a:gd name="T42" fmla="*/ 222 h 2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22">
                  <a:moveTo>
                    <a:pt x="0" y="196"/>
                  </a:moveTo>
                  <a:lnTo>
                    <a:pt x="115" y="170"/>
                  </a:lnTo>
                  <a:lnTo>
                    <a:pt x="133" y="221"/>
                  </a:lnTo>
                  <a:lnTo>
                    <a:pt x="176" y="146"/>
                  </a:lnTo>
                  <a:lnTo>
                    <a:pt x="191" y="75"/>
                  </a:lnTo>
                  <a:lnTo>
                    <a:pt x="183" y="0"/>
                  </a:lnTo>
                  <a:lnTo>
                    <a:pt x="159" y="15"/>
                  </a:lnTo>
                  <a:lnTo>
                    <a:pt x="122" y="0"/>
                  </a:lnTo>
                  <a:lnTo>
                    <a:pt x="97" y="15"/>
                  </a:lnTo>
                  <a:lnTo>
                    <a:pt x="79" y="0"/>
                  </a:lnTo>
                  <a:lnTo>
                    <a:pt x="43" y="15"/>
                  </a:lnTo>
                  <a:lnTo>
                    <a:pt x="11" y="36"/>
                  </a:lnTo>
                  <a:lnTo>
                    <a:pt x="0" y="196"/>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 name="Freeform 7">
              <a:extLst>
                <a:ext uri="{FF2B5EF4-FFF2-40B4-BE49-F238E27FC236}">
                  <a16:creationId xmlns:a16="http://schemas.microsoft.com/office/drawing/2014/main" id="{1341DD5B-8426-4CF0-8547-ACFD07046F1E}"/>
                </a:ext>
              </a:extLst>
            </p:cNvPr>
            <p:cNvSpPr>
              <a:spLocks/>
            </p:cNvSpPr>
            <p:nvPr/>
          </p:nvSpPr>
          <p:spPr bwMode="auto">
            <a:xfrm>
              <a:off x="2146" y="921"/>
              <a:ext cx="260" cy="170"/>
            </a:xfrm>
            <a:custGeom>
              <a:avLst/>
              <a:gdLst>
                <a:gd name="T0" fmla="*/ 259 w 260"/>
                <a:gd name="T1" fmla="*/ 10 h 170"/>
                <a:gd name="T2" fmla="*/ 216 w 260"/>
                <a:gd name="T3" fmla="*/ 95 h 170"/>
                <a:gd name="T4" fmla="*/ 227 w 260"/>
                <a:gd name="T5" fmla="*/ 144 h 170"/>
                <a:gd name="T6" fmla="*/ 216 w 260"/>
                <a:gd name="T7" fmla="*/ 169 h 170"/>
                <a:gd name="T8" fmla="*/ 190 w 260"/>
                <a:gd name="T9" fmla="*/ 169 h 170"/>
                <a:gd name="T10" fmla="*/ 183 w 260"/>
                <a:gd name="T11" fmla="*/ 120 h 170"/>
                <a:gd name="T12" fmla="*/ 165 w 260"/>
                <a:gd name="T13" fmla="*/ 120 h 170"/>
                <a:gd name="T14" fmla="*/ 148 w 260"/>
                <a:gd name="T15" fmla="*/ 109 h 170"/>
                <a:gd name="T16" fmla="*/ 129 w 260"/>
                <a:gd name="T17" fmla="*/ 135 h 170"/>
                <a:gd name="T18" fmla="*/ 111 w 260"/>
                <a:gd name="T19" fmla="*/ 120 h 170"/>
                <a:gd name="T20" fmla="*/ 61 w 260"/>
                <a:gd name="T21" fmla="*/ 169 h 170"/>
                <a:gd name="T22" fmla="*/ 50 w 260"/>
                <a:gd name="T23" fmla="*/ 120 h 170"/>
                <a:gd name="T24" fmla="*/ 18 w 260"/>
                <a:gd name="T25" fmla="*/ 75 h 170"/>
                <a:gd name="T26" fmla="*/ 0 w 260"/>
                <a:gd name="T27" fmla="*/ 0 h 170"/>
                <a:gd name="T28" fmla="*/ 259 w 260"/>
                <a:gd name="T29" fmla="*/ 1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170"/>
                <a:gd name="T47" fmla="*/ 260 w 260"/>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170">
                  <a:moveTo>
                    <a:pt x="259" y="10"/>
                  </a:moveTo>
                  <a:lnTo>
                    <a:pt x="216" y="95"/>
                  </a:lnTo>
                  <a:lnTo>
                    <a:pt x="227" y="144"/>
                  </a:lnTo>
                  <a:lnTo>
                    <a:pt x="216" y="169"/>
                  </a:lnTo>
                  <a:lnTo>
                    <a:pt x="190" y="169"/>
                  </a:lnTo>
                  <a:lnTo>
                    <a:pt x="183" y="120"/>
                  </a:lnTo>
                  <a:lnTo>
                    <a:pt x="165" y="120"/>
                  </a:lnTo>
                  <a:lnTo>
                    <a:pt x="148" y="109"/>
                  </a:lnTo>
                  <a:lnTo>
                    <a:pt x="129" y="135"/>
                  </a:lnTo>
                  <a:lnTo>
                    <a:pt x="111" y="120"/>
                  </a:lnTo>
                  <a:lnTo>
                    <a:pt x="61" y="169"/>
                  </a:lnTo>
                  <a:lnTo>
                    <a:pt x="50" y="120"/>
                  </a:lnTo>
                  <a:lnTo>
                    <a:pt x="18" y="75"/>
                  </a:lnTo>
                  <a:lnTo>
                    <a:pt x="0" y="0"/>
                  </a:lnTo>
                  <a:lnTo>
                    <a:pt x="259" y="1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191B698C-7C26-4704-A8E7-39770D45BF72}"/>
                </a:ext>
              </a:extLst>
            </p:cNvPr>
            <p:cNvSpPr>
              <a:spLocks/>
            </p:cNvSpPr>
            <p:nvPr/>
          </p:nvSpPr>
          <p:spPr bwMode="auto">
            <a:xfrm>
              <a:off x="2746" y="2018"/>
              <a:ext cx="279" cy="330"/>
            </a:xfrm>
            <a:custGeom>
              <a:avLst/>
              <a:gdLst>
                <a:gd name="T0" fmla="*/ 0 w 279"/>
                <a:gd name="T1" fmla="*/ 329 h 330"/>
                <a:gd name="T2" fmla="*/ 26 w 279"/>
                <a:gd name="T3" fmla="*/ 15 h 330"/>
                <a:gd name="T4" fmla="*/ 36 w 279"/>
                <a:gd name="T5" fmla="*/ 0 h 330"/>
                <a:gd name="T6" fmla="*/ 50 w 279"/>
                <a:gd name="T7" fmla="*/ 49 h 330"/>
                <a:gd name="T8" fmla="*/ 68 w 279"/>
                <a:gd name="T9" fmla="*/ 40 h 330"/>
                <a:gd name="T10" fmla="*/ 86 w 279"/>
                <a:gd name="T11" fmla="*/ 66 h 330"/>
                <a:gd name="T12" fmla="*/ 97 w 279"/>
                <a:gd name="T13" fmla="*/ 40 h 330"/>
                <a:gd name="T14" fmla="*/ 104 w 279"/>
                <a:gd name="T15" fmla="*/ 40 h 330"/>
                <a:gd name="T16" fmla="*/ 123 w 279"/>
                <a:gd name="T17" fmla="*/ 15 h 330"/>
                <a:gd name="T18" fmla="*/ 140 w 279"/>
                <a:gd name="T19" fmla="*/ 66 h 330"/>
                <a:gd name="T20" fmla="*/ 147 w 279"/>
                <a:gd name="T21" fmla="*/ 85 h 330"/>
                <a:gd name="T22" fmla="*/ 184 w 279"/>
                <a:gd name="T23" fmla="*/ 109 h 330"/>
                <a:gd name="T24" fmla="*/ 228 w 279"/>
                <a:gd name="T25" fmla="*/ 85 h 330"/>
                <a:gd name="T26" fmla="*/ 234 w 279"/>
                <a:gd name="T27" fmla="*/ 124 h 330"/>
                <a:gd name="T28" fmla="*/ 263 w 279"/>
                <a:gd name="T29" fmla="*/ 134 h 330"/>
                <a:gd name="T30" fmla="*/ 245 w 279"/>
                <a:gd name="T31" fmla="*/ 169 h 330"/>
                <a:gd name="T32" fmla="*/ 263 w 279"/>
                <a:gd name="T33" fmla="*/ 194 h 330"/>
                <a:gd name="T34" fmla="*/ 278 w 279"/>
                <a:gd name="T35" fmla="*/ 254 h 330"/>
                <a:gd name="T36" fmla="*/ 228 w 279"/>
                <a:gd name="T37" fmla="*/ 329 h 330"/>
                <a:gd name="T38" fmla="*/ 0 w 279"/>
                <a:gd name="T39" fmla="*/ 329 h 3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9"/>
                <a:gd name="T61" fmla="*/ 0 h 330"/>
                <a:gd name="T62" fmla="*/ 279 w 279"/>
                <a:gd name="T63" fmla="*/ 330 h 3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9" h="330">
                  <a:moveTo>
                    <a:pt x="0" y="329"/>
                  </a:moveTo>
                  <a:lnTo>
                    <a:pt x="26" y="15"/>
                  </a:lnTo>
                  <a:lnTo>
                    <a:pt x="36" y="0"/>
                  </a:lnTo>
                  <a:lnTo>
                    <a:pt x="50" y="49"/>
                  </a:lnTo>
                  <a:lnTo>
                    <a:pt x="68" y="40"/>
                  </a:lnTo>
                  <a:lnTo>
                    <a:pt x="86" y="66"/>
                  </a:lnTo>
                  <a:lnTo>
                    <a:pt x="97" y="40"/>
                  </a:lnTo>
                  <a:lnTo>
                    <a:pt x="104" y="40"/>
                  </a:lnTo>
                  <a:lnTo>
                    <a:pt x="123" y="15"/>
                  </a:lnTo>
                  <a:lnTo>
                    <a:pt x="140" y="66"/>
                  </a:lnTo>
                  <a:lnTo>
                    <a:pt x="147" y="85"/>
                  </a:lnTo>
                  <a:lnTo>
                    <a:pt x="184" y="109"/>
                  </a:lnTo>
                  <a:lnTo>
                    <a:pt x="228" y="85"/>
                  </a:lnTo>
                  <a:lnTo>
                    <a:pt x="234" y="124"/>
                  </a:lnTo>
                  <a:lnTo>
                    <a:pt x="263" y="134"/>
                  </a:lnTo>
                  <a:lnTo>
                    <a:pt x="245" y="169"/>
                  </a:lnTo>
                  <a:lnTo>
                    <a:pt x="263" y="194"/>
                  </a:lnTo>
                  <a:lnTo>
                    <a:pt x="278" y="254"/>
                  </a:lnTo>
                  <a:lnTo>
                    <a:pt x="228" y="329"/>
                  </a:lnTo>
                  <a:lnTo>
                    <a:pt x="0" y="32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E1B5182F-07A0-4A3D-9A6B-E3BEFF57DA0B}"/>
                </a:ext>
              </a:extLst>
            </p:cNvPr>
            <p:cNvSpPr>
              <a:spLocks/>
            </p:cNvSpPr>
            <p:nvPr/>
          </p:nvSpPr>
          <p:spPr bwMode="auto">
            <a:xfrm>
              <a:off x="1920" y="921"/>
              <a:ext cx="288" cy="265"/>
            </a:xfrm>
            <a:custGeom>
              <a:avLst/>
              <a:gdLst>
                <a:gd name="T0" fmla="*/ 0 w 288"/>
                <a:gd name="T1" fmla="*/ 145 h 265"/>
                <a:gd name="T2" fmla="*/ 25 w 288"/>
                <a:gd name="T3" fmla="*/ 96 h 265"/>
                <a:gd name="T4" fmla="*/ 25 w 288"/>
                <a:gd name="T5" fmla="*/ 36 h 265"/>
                <a:gd name="T6" fmla="*/ 43 w 288"/>
                <a:gd name="T7" fmla="*/ 0 h 265"/>
                <a:gd name="T8" fmla="*/ 226 w 288"/>
                <a:gd name="T9" fmla="*/ 0 h 265"/>
                <a:gd name="T10" fmla="*/ 244 w 288"/>
                <a:gd name="T11" fmla="*/ 75 h 265"/>
                <a:gd name="T12" fmla="*/ 276 w 288"/>
                <a:gd name="T13" fmla="*/ 120 h 265"/>
                <a:gd name="T14" fmla="*/ 287 w 288"/>
                <a:gd name="T15" fmla="*/ 170 h 265"/>
                <a:gd name="T16" fmla="*/ 269 w 288"/>
                <a:gd name="T17" fmla="*/ 179 h 265"/>
                <a:gd name="T18" fmla="*/ 244 w 288"/>
                <a:gd name="T19" fmla="*/ 170 h 265"/>
                <a:gd name="T20" fmla="*/ 226 w 288"/>
                <a:gd name="T21" fmla="*/ 170 h 265"/>
                <a:gd name="T22" fmla="*/ 215 w 288"/>
                <a:gd name="T23" fmla="*/ 239 h 265"/>
                <a:gd name="T24" fmla="*/ 190 w 288"/>
                <a:gd name="T25" fmla="*/ 230 h 265"/>
                <a:gd name="T26" fmla="*/ 154 w 288"/>
                <a:gd name="T27" fmla="*/ 264 h 265"/>
                <a:gd name="T28" fmla="*/ 104 w 288"/>
                <a:gd name="T29" fmla="*/ 239 h 265"/>
                <a:gd name="T30" fmla="*/ 61 w 288"/>
                <a:gd name="T31" fmla="*/ 194 h 265"/>
                <a:gd name="T32" fmla="*/ 7 w 288"/>
                <a:gd name="T33" fmla="*/ 145 h 265"/>
                <a:gd name="T34" fmla="*/ 0 w 288"/>
                <a:gd name="T35" fmla="*/ 145 h 2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8"/>
                <a:gd name="T55" fmla="*/ 0 h 265"/>
                <a:gd name="T56" fmla="*/ 288 w 288"/>
                <a:gd name="T57" fmla="*/ 265 h 2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8" h="265">
                  <a:moveTo>
                    <a:pt x="0" y="145"/>
                  </a:moveTo>
                  <a:lnTo>
                    <a:pt x="25" y="96"/>
                  </a:lnTo>
                  <a:lnTo>
                    <a:pt x="25" y="36"/>
                  </a:lnTo>
                  <a:lnTo>
                    <a:pt x="43" y="0"/>
                  </a:lnTo>
                  <a:lnTo>
                    <a:pt x="226" y="0"/>
                  </a:lnTo>
                  <a:lnTo>
                    <a:pt x="244" y="75"/>
                  </a:lnTo>
                  <a:lnTo>
                    <a:pt x="276" y="120"/>
                  </a:lnTo>
                  <a:lnTo>
                    <a:pt x="287" y="170"/>
                  </a:lnTo>
                  <a:lnTo>
                    <a:pt x="269" y="179"/>
                  </a:lnTo>
                  <a:lnTo>
                    <a:pt x="244" y="170"/>
                  </a:lnTo>
                  <a:lnTo>
                    <a:pt x="226" y="170"/>
                  </a:lnTo>
                  <a:lnTo>
                    <a:pt x="215" y="239"/>
                  </a:lnTo>
                  <a:lnTo>
                    <a:pt x="190" y="230"/>
                  </a:lnTo>
                  <a:lnTo>
                    <a:pt x="154" y="264"/>
                  </a:lnTo>
                  <a:lnTo>
                    <a:pt x="104" y="239"/>
                  </a:lnTo>
                  <a:lnTo>
                    <a:pt x="61" y="194"/>
                  </a:lnTo>
                  <a:lnTo>
                    <a:pt x="7" y="145"/>
                  </a:lnTo>
                  <a:lnTo>
                    <a:pt x="0" y="14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DCA7FB22-ED9A-488C-8B1A-3EC1DA09A847}"/>
                </a:ext>
              </a:extLst>
            </p:cNvPr>
            <p:cNvSpPr>
              <a:spLocks/>
            </p:cNvSpPr>
            <p:nvPr/>
          </p:nvSpPr>
          <p:spPr bwMode="auto">
            <a:xfrm>
              <a:off x="1718" y="1161"/>
              <a:ext cx="210" cy="294"/>
            </a:xfrm>
            <a:custGeom>
              <a:avLst/>
              <a:gdLst>
                <a:gd name="T0" fmla="*/ 18 w 210"/>
                <a:gd name="T1" fmla="*/ 124 h 294"/>
                <a:gd name="T2" fmla="*/ 35 w 210"/>
                <a:gd name="T3" fmla="*/ 124 h 294"/>
                <a:gd name="T4" fmla="*/ 105 w 210"/>
                <a:gd name="T5" fmla="*/ 0 h 294"/>
                <a:gd name="T6" fmla="*/ 115 w 210"/>
                <a:gd name="T7" fmla="*/ 15 h 294"/>
                <a:gd name="T8" fmla="*/ 105 w 210"/>
                <a:gd name="T9" fmla="*/ 50 h 294"/>
                <a:gd name="T10" fmla="*/ 159 w 210"/>
                <a:gd name="T11" fmla="*/ 99 h 294"/>
                <a:gd name="T12" fmla="*/ 159 w 210"/>
                <a:gd name="T13" fmla="*/ 134 h 294"/>
                <a:gd name="T14" fmla="*/ 209 w 210"/>
                <a:gd name="T15" fmla="*/ 169 h 294"/>
                <a:gd name="T16" fmla="*/ 166 w 210"/>
                <a:gd name="T17" fmla="*/ 253 h 294"/>
                <a:gd name="T18" fmla="*/ 122 w 210"/>
                <a:gd name="T19" fmla="*/ 244 h 294"/>
                <a:gd name="T20" fmla="*/ 105 w 210"/>
                <a:gd name="T21" fmla="*/ 229 h 294"/>
                <a:gd name="T22" fmla="*/ 87 w 210"/>
                <a:gd name="T23" fmla="*/ 268 h 294"/>
                <a:gd name="T24" fmla="*/ 61 w 210"/>
                <a:gd name="T25" fmla="*/ 293 h 294"/>
                <a:gd name="T26" fmla="*/ 26 w 210"/>
                <a:gd name="T27" fmla="*/ 253 h 294"/>
                <a:gd name="T28" fmla="*/ 18 w 210"/>
                <a:gd name="T29" fmla="*/ 244 h 294"/>
                <a:gd name="T30" fmla="*/ 26 w 210"/>
                <a:gd name="T31" fmla="*/ 219 h 294"/>
                <a:gd name="T32" fmla="*/ 0 w 210"/>
                <a:gd name="T33" fmla="*/ 150 h 294"/>
                <a:gd name="T34" fmla="*/ 18 w 210"/>
                <a:gd name="T35" fmla="*/ 124 h 2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0"/>
                <a:gd name="T55" fmla="*/ 0 h 294"/>
                <a:gd name="T56" fmla="*/ 210 w 210"/>
                <a:gd name="T57" fmla="*/ 294 h 2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0" h="294">
                  <a:moveTo>
                    <a:pt x="18" y="124"/>
                  </a:moveTo>
                  <a:lnTo>
                    <a:pt x="35" y="124"/>
                  </a:lnTo>
                  <a:lnTo>
                    <a:pt x="105" y="0"/>
                  </a:lnTo>
                  <a:lnTo>
                    <a:pt x="115" y="15"/>
                  </a:lnTo>
                  <a:lnTo>
                    <a:pt x="105" y="50"/>
                  </a:lnTo>
                  <a:lnTo>
                    <a:pt x="159" y="99"/>
                  </a:lnTo>
                  <a:lnTo>
                    <a:pt x="159" y="134"/>
                  </a:lnTo>
                  <a:lnTo>
                    <a:pt x="209" y="169"/>
                  </a:lnTo>
                  <a:lnTo>
                    <a:pt x="166" y="253"/>
                  </a:lnTo>
                  <a:lnTo>
                    <a:pt x="122" y="244"/>
                  </a:lnTo>
                  <a:lnTo>
                    <a:pt x="105" y="229"/>
                  </a:lnTo>
                  <a:lnTo>
                    <a:pt x="87" y="268"/>
                  </a:lnTo>
                  <a:lnTo>
                    <a:pt x="61" y="293"/>
                  </a:lnTo>
                  <a:lnTo>
                    <a:pt x="26" y="253"/>
                  </a:lnTo>
                  <a:lnTo>
                    <a:pt x="18" y="244"/>
                  </a:lnTo>
                  <a:lnTo>
                    <a:pt x="26" y="219"/>
                  </a:lnTo>
                  <a:lnTo>
                    <a:pt x="0" y="150"/>
                  </a:lnTo>
                  <a:lnTo>
                    <a:pt x="18" y="12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00934AEB-4E59-4920-AA01-A8F2EA73F233}"/>
                </a:ext>
              </a:extLst>
            </p:cNvPr>
            <p:cNvSpPr>
              <a:spLocks/>
            </p:cNvSpPr>
            <p:nvPr/>
          </p:nvSpPr>
          <p:spPr bwMode="auto">
            <a:xfrm>
              <a:off x="4557" y="1599"/>
              <a:ext cx="420" cy="420"/>
            </a:xfrm>
            <a:custGeom>
              <a:avLst/>
              <a:gdLst>
                <a:gd name="T0" fmla="*/ 386 w 420"/>
                <a:gd name="T1" fmla="*/ 170 h 420"/>
                <a:gd name="T2" fmla="*/ 351 w 420"/>
                <a:gd name="T3" fmla="*/ 155 h 420"/>
                <a:gd name="T4" fmla="*/ 333 w 420"/>
                <a:gd name="T5" fmla="*/ 170 h 420"/>
                <a:gd name="T6" fmla="*/ 314 w 420"/>
                <a:gd name="T7" fmla="*/ 120 h 420"/>
                <a:gd name="T8" fmla="*/ 296 w 420"/>
                <a:gd name="T9" fmla="*/ 145 h 420"/>
                <a:gd name="T10" fmla="*/ 314 w 420"/>
                <a:gd name="T11" fmla="*/ 170 h 420"/>
                <a:gd name="T12" fmla="*/ 326 w 420"/>
                <a:gd name="T13" fmla="*/ 170 h 420"/>
                <a:gd name="T14" fmla="*/ 296 w 420"/>
                <a:gd name="T15" fmla="*/ 189 h 420"/>
                <a:gd name="T16" fmla="*/ 278 w 420"/>
                <a:gd name="T17" fmla="*/ 189 h 420"/>
                <a:gd name="T18" fmla="*/ 326 w 420"/>
                <a:gd name="T19" fmla="*/ 179 h 420"/>
                <a:gd name="T20" fmla="*/ 351 w 420"/>
                <a:gd name="T21" fmla="*/ 230 h 420"/>
                <a:gd name="T22" fmla="*/ 351 w 420"/>
                <a:gd name="T23" fmla="*/ 240 h 420"/>
                <a:gd name="T24" fmla="*/ 351 w 420"/>
                <a:gd name="T25" fmla="*/ 275 h 420"/>
                <a:gd name="T26" fmla="*/ 358 w 420"/>
                <a:gd name="T27" fmla="*/ 289 h 420"/>
                <a:gd name="T28" fmla="*/ 314 w 420"/>
                <a:gd name="T29" fmla="*/ 255 h 420"/>
                <a:gd name="T30" fmla="*/ 314 w 420"/>
                <a:gd name="T31" fmla="*/ 240 h 420"/>
                <a:gd name="T32" fmla="*/ 296 w 420"/>
                <a:gd name="T33" fmla="*/ 240 h 420"/>
                <a:gd name="T34" fmla="*/ 278 w 420"/>
                <a:gd name="T35" fmla="*/ 240 h 420"/>
                <a:gd name="T36" fmla="*/ 253 w 420"/>
                <a:gd name="T37" fmla="*/ 264 h 420"/>
                <a:gd name="T38" fmla="*/ 220 w 420"/>
                <a:gd name="T39" fmla="*/ 230 h 420"/>
                <a:gd name="T40" fmla="*/ 220 w 420"/>
                <a:gd name="T41" fmla="*/ 215 h 420"/>
                <a:gd name="T42" fmla="*/ 209 w 420"/>
                <a:gd name="T43" fmla="*/ 240 h 420"/>
                <a:gd name="T44" fmla="*/ 191 w 420"/>
                <a:gd name="T45" fmla="*/ 230 h 420"/>
                <a:gd name="T46" fmla="*/ 148 w 420"/>
                <a:gd name="T47" fmla="*/ 215 h 420"/>
                <a:gd name="T48" fmla="*/ 141 w 420"/>
                <a:gd name="T49" fmla="*/ 215 h 420"/>
                <a:gd name="T50" fmla="*/ 130 w 420"/>
                <a:gd name="T51" fmla="*/ 215 h 420"/>
                <a:gd name="T52" fmla="*/ 97 w 420"/>
                <a:gd name="T53" fmla="*/ 189 h 420"/>
                <a:gd name="T54" fmla="*/ 68 w 420"/>
                <a:gd name="T55" fmla="*/ 179 h 420"/>
                <a:gd name="T56" fmla="*/ 123 w 420"/>
                <a:gd name="T57" fmla="*/ 240 h 420"/>
                <a:gd name="T58" fmla="*/ 130 w 420"/>
                <a:gd name="T59" fmla="*/ 255 h 420"/>
                <a:gd name="T60" fmla="*/ 158 w 420"/>
                <a:gd name="T61" fmla="*/ 264 h 420"/>
                <a:gd name="T62" fmla="*/ 202 w 420"/>
                <a:gd name="T63" fmla="*/ 264 h 420"/>
                <a:gd name="T64" fmla="*/ 220 w 420"/>
                <a:gd name="T65" fmla="*/ 299 h 420"/>
                <a:gd name="T66" fmla="*/ 227 w 420"/>
                <a:gd name="T67" fmla="*/ 299 h 420"/>
                <a:gd name="T68" fmla="*/ 270 w 420"/>
                <a:gd name="T69" fmla="*/ 299 h 420"/>
                <a:gd name="T70" fmla="*/ 263 w 420"/>
                <a:gd name="T71" fmla="*/ 315 h 420"/>
                <a:gd name="T72" fmla="*/ 246 w 420"/>
                <a:gd name="T73" fmla="*/ 359 h 420"/>
                <a:gd name="T74" fmla="*/ 278 w 420"/>
                <a:gd name="T75" fmla="*/ 325 h 420"/>
                <a:gd name="T76" fmla="*/ 296 w 420"/>
                <a:gd name="T77" fmla="*/ 325 h 420"/>
                <a:gd name="T78" fmla="*/ 314 w 420"/>
                <a:gd name="T79" fmla="*/ 340 h 420"/>
                <a:gd name="T80" fmla="*/ 314 w 420"/>
                <a:gd name="T81" fmla="*/ 359 h 420"/>
                <a:gd name="T82" fmla="*/ 314 w 420"/>
                <a:gd name="T83" fmla="*/ 375 h 420"/>
                <a:gd name="T84" fmla="*/ 307 w 420"/>
                <a:gd name="T85" fmla="*/ 375 h 420"/>
                <a:gd name="T86" fmla="*/ 333 w 420"/>
                <a:gd name="T87" fmla="*/ 409 h 420"/>
                <a:gd name="T88" fmla="*/ 173 w 420"/>
                <a:gd name="T89" fmla="*/ 385 h 420"/>
                <a:gd name="T90" fmla="*/ 25 w 420"/>
                <a:gd name="T91" fmla="*/ 275 h 420"/>
                <a:gd name="T92" fmla="*/ 18 w 420"/>
                <a:gd name="T93" fmla="*/ 179 h 420"/>
                <a:gd name="T94" fmla="*/ 61 w 420"/>
                <a:gd name="T95" fmla="*/ 145 h 420"/>
                <a:gd name="T96" fmla="*/ 36 w 420"/>
                <a:gd name="T97" fmla="*/ 120 h 420"/>
                <a:gd name="T98" fmla="*/ 0 w 420"/>
                <a:gd name="T99" fmla="*/ 34 h 420"/>
                <a:gd name="T100" fmla="*/ 130 w 420"/>
                <a:gd name="T101" fmla="*/ 70 h 420"/>
                <a:gd name="T102" fmla="*/ 333 w 420"/>
                <a:gd name="T103" fmla="*/ 25 h 420"/>
                <a:gd name="T104" fmla="*/ 351 w 420"/>
                <a:gd name="T105" fmla="*/ 94 h 420"/>
                <a:gd name="T106" fmla="*/ 401 w 420"/>
                <a:gd name="T107" fmla="*/ 120 h 420"/>
                <a:gd name="T108" fmla="*/ 401 w 420"/>
                <a:gd name="T109" fmla="*/ 170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0"/>
                <a:gd name="T166" fmla="*/ 0 h 420"/>
                <a:gd name="T167" fmla="*/ 420 w 420"/>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0" h="420">
                  <a:moveTo>
                    <a:pt x="401" y="170"/>
                  </a:moveTo>
                  <a:lnTo>
                    <a:pt x="386" y="170"/>
                  </a:lnTo>
                  <a:lnTo>
                    <a:pt x="368" y="170"/>
                  </a:lnTo>
                  <a:lnTo>
                    <a:pt x="351" y="155"/>
                  </a:lnTo>
                  <a:lnTo>
                    <a:pt x="358" y="145"/>
                  </a:lnTo>
                  <a:lnTo>
                    <a:pt x="333" y="170"/>
                  </a:lnTo>
                  <a:lnTo>
                    <a:pt x="314" y="145"/>
                  </a:lnTo>
                  <a:lnTo>
                    <a:pt x="314" y="120"/>
                  </a:lnTo>
                  <a:lnTo>
                    <a:pt x="314" y="155"/>
                  </a:lnTo>
                  <a:lnTo>
                    <a:pt x="296" y="145"/>
                  </a:lnTo>
                  <a:lnTo>
                    <a:pt x="296" y="155"/>
                  </a:lnTo>
                  <a:lnTo>
                    <a:pt x="314" y="170"/>
                  </a:lnTo>
                  <a:lnTo>
                    <a:pt x="314" y="155"/>
                  </a:lnTo>
                  <a:lnTo>
                    <a:pt x="326" y="170"/>
                  </a:lnTo>
                  <a:lnTo>
                    <a:pt x="333" y="179"/>
                  </a:lnTo>
                  <a:lnTo>
                    <a:pt x="296" y="189"/>
                  </a:lnTo>
                  <a:lnTo>
                    <a:pt x="270" y="179"/>
                  </a:lnTo>
                  <a:lnTo>
                    <a:pt x="278" y="189"/>
                  </a:lnTo>
                  <a:lnTo>
                    <a:pt x="296" y="204"/>
                  </a:lnTo>
                  <a:lnTo>
                    <a:pt x="326" y="179"/>
                  </a:lnTo>
                  <a:lnTo>
                    <a:pt x="351" y="215"/>
                  </a:lnTo>
                  <a:lnTo>
                    <a:pt x="351" y="230"/>
                  </a:lnTo>
                  <a:lnTo>
                    <a:pt x="333" y="230"/>
                  </a:lnTo>
                  <a:lnTo>
                    <a:pt x="351" y="240"/>
                  </a:lnTo>
                  <a:lnTo>
                    <a:pt x="351" y="264"/>
                  </a:lnTo>
                  <a:lnTo>
                    <a:pt x="351" y="275"/>
                  </a:lnTo>
                  <a:lnTo>
                    <a:pt x="358" y="264"/>
                  </a:lnTo>
                  <a:lnTo>
                    <a:pt x="358" y="289"/>
                  </a:lnTo>
                  <a:lnTo>
                    <a:pt x="314" y="264"/>
                  </a:lnTo>
                  <a:lnTo>
                    <a:pt x="314" y="255"/>
                  </a:lnTo>
                  <a:lnTo>
                    <a:pt x="333" y="264"/>
                  </a:lnTo>
                  <a:lnTo>
                    <a:pt x="314" y="240"/>
                  </a:lnTo>
                  <a:lnTo>
                    <a:pt x="314" y="255"/>
                  </a:lnTo>
                  <a:lnTo>
                    <a:pt x="296" y="240"/>
                  </a:lnTo>
                  <a:lnTo>
                    <a:pt x="296" y="264"/>
                  </a:lnTo>
                  <a:lnTo>
                    <a:pt x="278" y="240"/>
                  </a:lnTo>
                  <a:lnTo>
                    <a:pt x="278" y="264"/>
                  </a:lnTo>
                  <a:lnTo>
                    <a:pt x="253" y="264"/>
                  </a:lnTo>
                  <a:lnTo>
                    <a:pt x="220" y="240"/>
                  </a:lnTo>
                  <a:lnTo>
                    <a:pt x="220" y="230"/>
                  </a:lnTo>
                  <a:lnTo>
                    <a:pt x="235" y="215"/>
                  </a:lnTo>
                  <a:lnTo>
                    <a:pt x="220" y="215"/>
                  </a:lnTo>
                  <a:lnTo>
                    <a:pt x="227" y="189"/>
                  </a:lnTo>
                  <a:lnTo>
                    <a:pt x="209" y="240"/>
                  </a:lnTo>
                  <a:lnTo>
                    <a:pt x="191" y="240"/>
                  </a:lnTo>
                  <a:lnTo>
                    <a:pt x="191" y="230"/>
                  </a:lnTo>
                  <a:lnTo>
                    <a:pt x="158" y="240"/>
                  </a:lnTo>
                  <a:lnTo>
                    <a:pt x="148" y="215"/>
                  </a:lnTo>
                  <a:lnTo>
                    <a:pt x="158" y="215"/>
                  </a:lnTo>
                  <a:lnTo>
                    <a:pt x="141" y="215"/>
                  </a:lnTo>
                  <a:lnTo>
                    <a:pt x="130" y="189"/>
                  </a:lnTo>
                  <a:lnTo>
                    <a:pt x="130" y="215"/>
                  </a:lnTo>
                  <a:lnTo>
                    <a:pt x="68" y="155"/>
                  </a:lnTo>
                  <a:lnTo>
                    <a:pt x="97" y="189"/>
                  </a:lnTo>
                  <a:lnTo>
                    <a:pt x="79" y="189"/>
                  </a:lnTo>
                  <a:lnTo>
                    <a:pt x="68" y="179"/>
                  </a:lnTo>
                  <a:lnTo>
                    <a:pt x="68" y="189"/>
                  </a:lnTo>
                  <a:lnTo>
                    <a:pt x="123" y="240"/>
                  </a:lnTo>
                  <a:lnTo>
                    <a:pt x="123" y="289"/>
                  </a:lnTo>
                  <a:lnTo>
                    <a:pt x="130" y="255"/>
                  </a:lnTo>
                  <a:lnTo>
                    <a:pt x="148" y="240"/>
                  </a:lnTo>
                  <a:lnTo>
                    <a:pt x="158" y="264"/>
                  </a:lnTo>
                  <a:lnTo>
                    <a:pt x="166" y="255"/>
                  </a:lnTo>
                  <a:lnTo>
                    <a:pt x="202" y="264"/>
                  </a:lnTo>
                  <a:lnTo>
                    <a:pt x="209" y="289"/>
                  </a:lnTo>
                  <a:lnTo>
                    <a:pt x="220" y="299"/>
                  </a:lnTo>
                  <a:lnTo>
                    <a:pt x="220" y="289"/>
                  </a:lnTo>
                  <a:lnTo>
                    <a:pt x="227" y="299"/>
                  </a:lnTo>
                  <a:lnTo>
                    <a:pt x="235" y="289"/>
                  </a:lnTo>
                  <a:lnTo>
                    <a:pt x="270" y="299"/>
                  </a:lnTo>
                  <a:lnTo>
                    <a:pt x="289" y="315"/>
                  </a:lnTo>
                  <a:lnTo>
                    <a:pt x="263" y="315"/>
                  </a:lnTo>
                  <a:lnTo>
                    <a:pt x="227" y="349"/>
                  </a:lnTo>
                  <a:lnTo>
                    <a:pt x="246" y="359"/>
                  </a:lnTo>
                  <a:lnTo>
                    <a:pt x="246" y="349"/>
                  </a:lnTo>
                  <a:lnTo>
                    <a:pt x="278" y="325"/>
                  </a:lnTo>
                  <a:lnTo>
                    <a:pt x="278" y="349"/>
                  </a:lnTo>
                  <a:lnTo>
                    <a:pt x="296" y="325"/>
                  </a:lnTo>
                  <a:lnTo>
                    <a:pt x="333" y="340"/>
                  </a:lnTo>
                  <a:lnTo>
                    <a:pt x="314" y="340"/>
                  </a:lnTo>
                  <a:lnTo>
                    <a:pt x="333" y="349"/>
                  </a:lnTo>
                  <a:lnTo>
                    <a:pt x="314" y="359"/>
                  </a:lnTo>
                  <a:lnTo>
                    <a:pt x="333" y="359"/>
                  </a:lnTo>
                  <a:lnTo>
                    <a:pt x="314" y="375"/>
                  </a:lnTo>
                  <a:lnTo>
                    <a:pt x="307" y="359"/>
                  </a:lnTo>
                  <a:lnTo>
                    <a:pt x="307" y="375"/>
                  </a:lnTo>
                  <a:lnTo>
                    <a:pt x="340" y="385"/>
                  </a:lnTo>
                  <a:lnTo>
                    <a:pt x="333" y="409"/>
                  </a:lnTo>
                  <a:lnTo>
                    <a:pt x="209" y="419"/>
                  </a:lnTo>
                  <a:lnTo>
                    <a:pt x="173" y="385"/>
                  </a:lnTo>
                  <a:lnTo>
                    <a:pt x="112" y="340"/>
                  </a:lnTo>
                  <a:lnTo>
                    <a:pt x="25" y="275"/>
                  </a:lnTo>
                  <a:lnTo>
                    <a:pt x="0" y="264"/>
                  </a:lnTo>
                  <a:lnTo>
                    <a:pt x="18" y="179"/>
                  </a:lnTo>
                  <a:lnTo>
                    <a:pt x="36" y="145"/>
                  </a:lnTo>
                  <a:lnTo>
                    <a:pt x="61" y="145"/>
                  </a:lnTo>
                  <a:lnTo>
                    <a:pt x="68" y="145"/>
                  </a:lnTo>
                  <a:lnTo>
                    <a:pt x="36" y="120"/>
                  </a:lnTo>
                  <a:lnTo>
                    <a:pt x="18" y="70"/>
                  </a:lnTo>
                  <a:lnTo>
                    <a:pt x="0" y="34"/>
                  </a:lnTo>
                  <a:lnTo>
                    <a:pt x="18" y="0"/>
                  </a:lnTo>
                  <a:lnTo>
                    <a:pt x="130" y="70"/>
                  </a:lnTo>
                  <a:lnTo>
                    <a:pt x="209" y="25"/>
                  </a:lnTo>
                  <a:lnTo>
                    <a:pt x="333" y="25"/>
                  </a:lnTo>
                  <a:lnTo>
                    <a:pt x="351" y="60"/>
                  </a:lnTo>
                  <a:lnTo>
                    <a:pt x="351" y="94"/>
                  </a:lnTo>
                  <a:lnTo>
                    <a:pt x="386" y="120"/>
                  </a:lnTo>
                  <a:lnTo>
                    <a:pt x="401" y="120"/>
                  </a:lnTo>
                  <a:lnTo>
                    <a:pt x="419" y="145"/>
                  </a:lnTo>
                  <a:lnTo>
                    <a:pt x="401" y="1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4" name="Freeform 12">
              <a:extLst>
                <a:ext uri="{FF2B5EF4-FFF2-40B4-BE49-F238E27FC236}">
                  <a16:creationId xmlns:a16="http://schemas.microsoft.com/office/drawing/2014/main" id="{896634D1-C1BE-4BCC-A5ED-0081E5D5CF4A}"/>
                </a:ext>
              </a:extLst>
            </p:cNvPr>
            <p:cNvSpPr>
              <a:spLocks/>
            </p:cNvSpPr>
            <p:nvPr/>
          </p:nvSpPr>
          <p:spPr bwMode="auto">
            <a:xfrm>
              <a:off x="4489" y="1185"/>
              <a:ext cx="376" cy="354"/>
            </a:xfrm>
            <a:custGeom>
              <a:avLst/>
              <a:gdLst>
                <a:gd name="T0" fmla="*/ 332 w 376"/>
                <a:gd name="T1" fmla="*/ 40 h 354"/>
                <a:gd name="T2" fmla="*/ 332 w 376"/>
                <a:gd name="T3" fmla="*/ 99 h 354"/>
                <a:gd name="T4" fmla="*/ 357 w 376"/>
                <a:gd name="T5" fmla="*/ 195 h 354"/>
                <a:gd name="T6" fmla="*/ 375 w 376"/>
                <a:gd name="T7" fmla="*/ 204 h 354"/>
                <a:gd name="T8" fmla="*/ 346 w 376"/>
                <a:gd name="T9" fmla="*/ 244 h 354"/>
                <a:gd name="T10" fmla="*/ 346 w 376"/>
                <a:gd name="T11" fmla="*/ 278 h 354"/>
                <a:gd name="T12" fmla="*/ 321 w 376"/>
                <a:gd name="T13" fmla="*/ 313 h 354"/>
                <a:gd name="T14" fmla="*/ 288 w 376"/>
                <a:gd name="T15" fmla="*/ 289 h 354"/>
                <a:gd name="T16" fmla="*/ 277 w 376"/>
                <a:gd name="T17" fmla="*/ 313 h 354"/>
                <a:gd name="T18" fmla="*/ 253 w 376"/>
                <a:gd name="T19" fmla="*/ 353 h 354"/>
                <a:gd name="T20" fmla="*/ 227 w 376"/>
                <a:gd name="T21" fmla="*/ 289 h 354"/>
                <a:gd name="T22" fmla="*/ 216 w 376"/>
                <a:gd name="T23" fmla="*/ 278 h 354"/>
                <a:gd name="T24" fmla="*/ 191 w 376"/>
                <a:gd name="T25" fmla="*/ 313 h 354"/>
                <a:gd name="T26" fmla="*/ 155 w 376"/>
                <a:gd name="T27" fmla="*/ 313 h 354"/>
                <a:gd name="T28" fmla="*/ 174 w 376"/>
                <a:gd name="T29" fmla="*/ 254 h 354"/>
                <a:gd name="T30" fmla="*/ 155 w 376"/>
                <a:gd name="T31" fmla="*/ 244 h 354"/>
                <a:gd name="T32" fmla="*/ 130 w 376"/>
                <a:gd name="T33" fmla="*/ 268 h 354"/>
                <a:gd name="T34" fmla="*/ 119 w 376"/>
                <a:gd name="T35" fmla="*/ 254 h 354"/>
                <a:gd name="T36" fmla="*/ 112 w 376"/>
                <a:gd name="T37" fmla="*/ 268 h 354"/>
                <a:gd name="T38" fmla="*/ 105 w 376"/>
                <a:gd name="T39" fmla="*/ 244 h 354"/>
                <a:gd name="T40" fmla="*/ 76 w 376"/>
                <a:gd name="T41" fmla="*/ 254 h 354"/>
                <a:gd name="T42" fmla="*/ 69 w 376"/>
                <a:gd name="T43" fmla="*/ 195 h 354"/>
                <a:gd name="T44" fmla="*/ 0 w 376"/>
                <a:gd name="T45" fmla="*/ 159 h 354"/>
                <a:gd name="T46" fmla="*/ 0 w 376"/>
                <a:gd name="T47" fmla="*/ 144 h 354"/>
                <a:gd name="T48" fmla="*/ 50 w 376"/>
                <a:gd name="T49" fmla="*/ 125 h 354"/>
                <a:gd name="T50" fmla="*/ 15 w 376"/>
                <a:gd name="T51" fmla="*/ 75 h 354"/>
                <a:gd name="T52" fmla="*/ 15 w 376"/>
                <a:gd name="T53" fmla="*/ 40 h 354"/>
                <a:gd name="T54" fmla="*/ 50 w 376"/>
                <a:gd name="T55" fmla="*/ 26 h 354"/>
                <a:gd name="T56" fmla="*/ 69 w 376"/>
                <a:gd name="T57" fmla="*/ 0 h 354"/>
                <a:gd name="T58" fmla="*/ 346 w 376"/>
                <a:gd name="T59" fmla="*/ 0 h 354"/>
                <a:gd name="T60" fmla="*/ 332 w 376"/>
                <a:gd name="T61" fmla="*/ 40 h 3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6"/>
                <a:gd name="T94" fmla="*/ 0 h 354"/>
                <a:gd name="T95" fmla="*/ 376 w 376"/>
                <a:gd name="T96" fmla="*/ 354 h 3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6" h="354">
                  <a:moveTo>
                    <a:pt x="332" y="40"/>
                  </a:moveTo>
                  <a:lnTo>
                    <a:pt x="332" y="99"/>
                  </a:lnTo>
                  <a:lnTo>
                    <a:pt x="357" y="195"/>
                  </a:lnTo>
                  <a:lnTo>
                    <a:pt x="375" y="204"/>
                  </a:lnTo>
                  <a:lnTo>
                    <a:pt x="346" y="244"/>
                  </a:lnTo>
                  <a:lnTo>
                    <a:pt x="346" y="278"/>
                  </a:lnTo>
                  <a:lnTo>
                    <a:pt x="321" y="313"/>
                  </a:lnTo>
                  <a:lnTo>
                    <a:pt x="288" y="289"/>
                  </a:lnTo>
                  <a:lnTo>
                    <a:pt x="277" y="313"/>
                  </a:lnTo>
                  <a:lnTo>
                    <a:pt x="253" y="353"/>
                  </a:lnTo>
                  <a:lnTo>
                    <a:pt x="227" y="289"/>
                  </a:lnTo>
                  <a:lnTo>
                    <a:pt x="216" y="278"/>
                  </a:lnTo>
                  <a:lnTo>
                    <a:pt x="191" y="313"/>
                  </a:lnTo>
                  <a:lnTo>
                    <a:pt x="155" y="313"/>
                  </a:lnTo>
                  <a:lnTo>
                    <a:pt x="174" y="254"/>
                  </a:lnTo>
                  <a:lnTo>
                    <a:pt x="155" y="244"/>
                  </a:lnTo>
                  <a:lnTo>
                    <a:pt x="130" y="268"/>
                  </a:lnTo>
                  <a:lnTo>
                    <a:pt x="119" y="254"/>
                  </a:lnTo>
                  <a:lnTo>
                    <a:pt x="112" y="268"/>
                  </a:lnTo>
                  <a:lnTo>
                    <a:pt x="105" y="244"/>
                  </a:lnTo>
                  <a:lnTo>
                    <a:pt x="76" y="254"/>
                  </a:lnTo>
                  <a:lnTo>
                    <a:pt x="69" y="195"/>
                  </a:lnTo>
                  <a:lnTo>
                    <a:pt x="0" y="159"/>
                  </a:lnTo>
                  <a:lnTo>
                    <a:pt x="0" y="144"/>
                  </a:lnTo>
                  <a:lnTo>
                    <a:pt x="50" y="125"/>
                  </a:lnTo>
                  <a:lnTo>
                    <a:pt x="15" y="75"/>
                  </a:lnTo>
                  <a:lnTo>
                    <a:pt x="15" y="40"/>
                  </a:lnTo>
                  <a:lnTo>
                    <a:pt x="50" y="26"/>
                  </a:lnTo>
                  <a:lnTo>
                    <a:pt x="69" y="0"/>
                  </a:lnTo>
                  <a:lnTo>
                    <a:pt x="346" y="0"/>
                  </a:lnTo>
                  <a:lnTo>
                    <a:pt x="332" y="4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5" name="Freeform 13">
              <a:extLst>
                <a:ext uri="{FF2B5EF4-FFF2-40B4-BE49-F238E27FC236}">
                  <a16:creationId xmlns:a16="http://schemas.microsoft.com/office/drawing/2014/main" id="{3B9F6D95-6B37-4566-AA6F-350073345E10}"/>
                </a:ext>
              </a:extLst>
            </p:cNvPr>
            <p:cNvSpPr>
              <a:spLocks/>
            </p:cNvSpPr>
            <p:nvPr/>
          </p:nvSpPr>
          <p:spPr bwMode="auto">
            <a:xfrm>
              <a:off x="3567" y="2312"/>
              <a:ext cx="417" cy="400"/>
            </a:xfrm>
            <a:custGeom>
              <a:avLst/>
              <a:gdLst>
                <a:gd name="T0" fmla="*/ 50 w 417"/>
                <a:gd name="T1" fmla="*/ 314 h 400"/>
                <a:gd name="T2" fmla="*/ 136 w 417"/>
                <a:gd name="T3" fmla="*/ 314 h 400"/>
                <a:gd name="T4" fmla="*/ 147 w 417"/>
                <a:gd name="T5" fmla="*/ 324 h 400"/>
                <a:gd name="T6" fmla="*/ 154 w 417"/>
                <a:gd name="T7" fmla="*/ 324 h 400"/>
                <a:gd name="T8" fmla="*/ 164 w 417"/>
                <a:gd name="T9" fmla="*/ 324 h 400"/>
                <a:gd name="T10" fmla="*/ 183 w 417"/>
                <a:gd name="T11" fmla="*/ 348 h 400"/>
                <a:gd name="T12" fmla="*/ 268 w 417"/>
                <a:gd name="T13" fmla="*/ 384 h 400"/>
                <a:gd name="T14" fmla="*/ 330 w 417"/>
                <a:gd name="T15" fmla="*/ 399 h 400"/>
                <a:gd name="T16" fmla="*/ 381 w 417"/>
                <a:gd name="T17" fmla="*/ 374 h 400"/>
                <a:gd name="T18" fmla="*/ 416 w 417"/>
                <a:gd name="T19" fmla="*/ 314 h 400"/>
                <a:gd name="T20" fmla="*/ 381 w 417"/>
                <a:gd name="T21" fmla="*/ 275 h 400"/>
                <a:gd name="T22" fmla="*/ 362 w 417"/>
                <a:gd name="T23" fmla="*/ 254 h 400"/>
                <a:gd name="T24" fmla="*/ 381 w 417"/>
                <a:gd name="T25" fmla="*/ 239 h 400"/>
                <a:gd name="T26" fmla="*/ 337 w 417"/>
                <a:gd name="T27" fmla="*/ 179 h 400"/>
                <a:gd name="T28" fmla="*/ 337 w 417"/>
                <a:gd name="T29" fmla="*/ 154 h 400"/>
                <a:gd name="T30" fmla="*/ 312 w 417"/>
                <a:gd name="T31" fmla="*/ 120 h 400"/>
                <a:gd name="T32" fmla="*/ 294 w 417"/>
                <a:gd name="T33" fmla="*/ 85 h 400"/>
                <a:gd name="T34" fmla="*/ 233 w 417"/>
                <a:gd name="T35" fmla="*/ 0 h 400"/>
                <a:gd name="T36" fmla="*/ 226 w 417"/>
                <a:gd name="T37" fmla="*/ 11 h 400"/>
                <a:gd name="T38" fmla="*/ 86 w 417"/>
                <a:gd name="T39" fmla="*/ 0 h 400"/>
                <a:gd name="T40" fmla="*/ 0 w 417"/>
                <a:gd name="T41" fmla="*/ 11 h 400"/>
                <a:gd name="T42" fmla="*/ 31 w 417"/>
                <a:gd name="T43" fmla="*/ 96 h 400"/>
                <a:gd name="T44" fmla="*/ 61 w 417"/>
                <a:gd name="T45" fmla="*/ 130 h 400"/>
                <a:gd name="T46" fmla="*/ 31 w 417"/>
                <a:gd name="T47" fmla="*/ 230 h 400"/>
                <a:gd name="T48" fmla="*/ 31 w 417"/>
                <a:gd name="T49" fmla="*/ 275 h 400"/>
                <a:gd name="T50" fmla="*/ 18 w 417"/>
                <a:gd name="T51" fmla="*/ 299 h 400"/>
                <a:gd name="T52" fmla="*/ 50 w 417"/>
                <a:gd name="T53" fmla="*/ 314 h 4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400"/>
                <a:gd name="T83" fmla="*/ 417 w 417"/>
                <a:gd name="T84" fmla="*/ 400 h 4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400">
                  <a:moveTo>
                    <a:pt x="50" y="314"/>
                  </a:moveTo>
                  <a:lnTo>
                    <a:pt x="136" y="314"/>
                  </a:lnTo>
                  <a:lnTo>
                    <a:pt x="147" y="324"/>
                  </a:lnTo>
                  <a:lnTo>
                    <a:pt x="154" y="324"/>
                  </a:lnTo>
                  <a:lnTo>
                    <a:pt x="164" y="324"/>
                  </a:lnTo>
                  <a:lnTo>
                    <a:pt x="183" y="348"/>
                  </a:lnTo>
                  <a:lnTo>
                    <a:pt x="268" y="384"/>
                  </a:lnTo>
                  <a:lnTo>
                    <a:pt x="330" y="399"/>
                  </a:lnTo>
                  <a:lnTo>
                    <a:pt x="381" y="374"/>
                  </a:lnTo>
                  <a:lnTo>
                    <a:pt x="416" y="314"/>
                  </a:lnTo>
                  <a:lnTo>
                    <a:pt x="381" y="275"/>
                  </a:lnTo>
                  <a:lnTo>
                    <a:pt x="362" y="254"/>
                  </a:lnTo>
                  <a:lnTo>
                    <a:pt x="381" y="239"/>
                  </a:lnTo>
                  <a:lnTo>
                    <a:pt x="337" y="179"/>
                  </a:lnTo>
                  <a:lnTo>
                    <a:pt x="337" y="154"/>
                  </a:lnTo>
                  <a:lnTo>
                    <a:pt x="312" y="120"/>
                  </a:lnTo>
                  <a:lnTo>
                    <a:pt x="294" y="85"/>
                  </a:lnTo>
                  <a:lnTo>
                    <a:pt x="233" y="0"/>
                  </a:lnTo>
                  <a:lnTo>
                    <a:pt x="226" y="11"/>
                  </a:lnTo>
                  <a:lnTo>
                    <a:pt x="86" y="0"/>
                  </a:lnTo>
                  <a:lnTo>
                    <a:pt x="0" y="11"/>
                  </a:lnTo>
                  <a:lnTo>
                    <a:pt x="31" y="96"/>
                  </a:lnTo>
                  <a:lnTo>
                    <a:pt x="61" y="130"/>
                  </a:lnTo>
                  <a:lnTo>
                    <a:pt x="31" y="230"/>
                  </a:lnTo>
                  <a:lnTo>
                    <a:pt x="31" y="275"/>
                  </a:lnTo>
                  <a:lnTo>
                    <a:pt x="18" y="299"/>
                  </a:lnTo>
                  <a:lnTo>
                    <a:pt x="50" y="31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6" name="Freeform 14">
              <a:extLst>
                <a:ext uri="{FF2B5EF4-FFF2-40B4-BE49-F238E27FC236}">
                  <a16:creationId xmlns:a16="http://schemas.microsoft.com/office/drawing/2014/main" id="{556F1E78-EAF6-4E1B-9065-63636F48B235}"/>
                </a:ext>
              </a:extLst>
            </p:cNvPr>
            <p:cNvSpPr>
              <a:spLocks/>
            </p:cNvSpPr>
            <p:nvPr/>
          </p:nvSpPr>
          <p:spPr bwMode="auto">
            <a:xfrm>
              <a:off x="3712" y="2696"/>
              <a:ext cx="429" cy="425"/>
            </a:xfrm>
            <a:custGeom>
              <a:avLst/>
              <a:gdLst>
                <a:gd name="T0" fmla="*/ 417 w 429"/>
                <a:gd name="T1" fmla="*/ 254 h 425"/>
                <a:gd name="T2" fmla="*/ 385 w 429"/>
                <a:gd name="T3" fmla="*/ 279 h 425"/>
                <a:gd name="T4" fmla="*/ 410 w 429"/>
                <a:gd name="T5" fmla="*/ 254 h 425"/>
                <a:gd name="T6" fmla="*/ 428 w 429"/>
                <a:gd name="T7" fmla="*/ 279 h 425"/>
                <a:gd name="T8" fmla="*/ 392 w 429"/>
                <a:gd name="T9" fmla="*/ 364 h 425"/>
                <a:gd name="T10" fmla="*/ 374 w 429"/>
                <a:gd name="T11" fmla="*/ 373 h 425"/>
                <a:gd name="T12" fmla="*/ 356 w 429"/>
                <a:gd name="T13" fmla="*/ 364 h 425"/>
                <a:gd name="T14" fmla="*/ 385 w 429"/>
                <a:gd name="T15" fmla="*/ 388 h 425"/>
                <a:gd name="T16" fmla="*/ 306 w 429"/>
                <a:gd name="T17" fmla="*/ 373 h 425"/>
                <a:gd name="T18" fmla="*/ 252 w 429"/>
                <a:gd name="T19" fmla="*/ 373 h 425"/>
                <a:gd name="T20" fmla="*/ 288 w 429"/>
                <a:gd name="T21" fmla="*/ 364 h 425"/>
                <a:gd name="T22" fmla="*/ 270 w 429"/>
                <a:gd name="T23" fmla="*/ 364 h 425"/>
                <a:gd name="T24" fmla="*/ 263 w 429"/>
                <a:gd name="T25" fmla="*/ 339 h 425"/>
                <a:gd name="T26" fmla="*/ 252 w 429"/>
                <a:gd name="T27" fmla="*/ 373 h 425"/>
                <a:gd name="T28" fmla="*/ 172 w 429"/>
                <a:gd name="T29" fmla="*/ 373 h 425"/>
                <a:gd name="T30" fmla="*/ 184 w 429"/>
                <a:gd name="T31" fmla="*/ 349 h 425"/>
                <a:gd name="T32" fmla="*/ 172 w 429"/>
                <a:gd name="T33" fmla="*/ 339 h 425"/>
                <a:gd name="T34" fmla="*/ 158 w 429"/>
                <a:gd name="T35" fmla="*/ 373 h 425"/>
                <a:gd name="T36" fmla="*/ 130 w 429"/>
                <a:gd name="T37" fmla="*/ 388 h 425"/>
                <a:gd name="T38" fmla="*/ 112 w 429"/>
                <a:gd name="T39" fmla="*/ 398 h 425"/>
                <a:gd name="T40" fmla="*/ 112 w 429"/>
                <a:gd name="T41" fmla="*/ 388 h 425"/>
                <a:gd name="T42" fmla="*/ 69 w 429"/>
                <a:gd name="T43" fmla="*/ 398 h 425"/>
                <a:gd name="T44" fmla="*/ 61 w 429"/>
                <a:gd name="T45" fmla="*/ 424 h 425"/>
                <a:gd name="T46" fmla="*/ 0 w 429"/>
                <a:gd name="T47" fmla="*/ 349 h 425"/>
                <a:gd name="T48" fmla="*/ 18 w 429"/>
                <a:gd name="T49" fmla="*/ 328 h 425"/>
                <a:gd name="T50" fmla="*/ 8 w 429"/>
                <a:gd name="T51" fmla="*/ 289 h 425"/>
                <a:gd name="T52" fmla="*/ 43 w 429"/>
                <a:gd name="T53" fmla="*/ 279 h 425"/>
                <a:gd name="T54" fmla="*/ 61 w 429"/>
                <a:gd name="T55" fmla="*/ 254 h 425"/>
                <a:gd name="T56" fmla="*/ 61 w 429"/>
                <a:gd name="T57" fmla="*/ 185 h 425"/>
                <a:gd name="T58" fmla="*/ 87 w 429"/>
                <a:gd name="T59" fmla="*/ 170 h 425"/>
                <a:gd name="T60" fmla="*/ 130 w 429"/>
                <a:gd name="T61" fmla="*/ 185 h 425"/>
                <a:gd name="T62" fmla="*/ 165 w 429"/>
                <a:gd name="T63" fmla="*/ 134 h 425"/>
                <a:gd name="T64" fmla="*/ 234 w 429"/>
                <a:gd name="T65" fmla="*/ 134 h 425"/>
                <a:gd name="T66" fmla="*/ 288 w 429"/>
                <a:gd name="T67" fmla="*/ 15 h 425"/>
                <a:gd name="T68" fmla="*/ 306 w 429"/>
                <a:gd name="T69" fmla="*/ 0 h 425"/>
                <a:gd name="T70" fmla="*/ 338 w 429"/>
                <a:gd name="T71" fmla="*/ 34 h 425"/>
                <a:gd name="T72" fmla="*/ 356 w 429"/>
                <a:gd name="T73" fmla="*/ 34 h 425"/>
                <a:gd name="T74" fmla="*/ 410 w 429"/>
                <a:gd name="T75" fmla="*/ 109 h 425"/>
                <a:gd name="T76" fmla="*/ 410 w 429"/>
                <a:gd name="T77" fmla="*/ 145 h 425"/>
                <a:gd name="T78" fmla="*/ 417 w 429"/>
                <a:gd name="T79" fmla="*/ 254 h 4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9"/>
                <a:gd name="T121" fmla="*/ 0 h 425"/>
                <a:gd name="T122" fmla="*/ 429 w 429"/>
                <a:gd name="T123" fmla="*/ 425 h 4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9" h="425">
                  <a:moveTo>
                    <a:pt x="417" y="254"/>
                  </a:moveTo>
                  <a:lnTo>
                    <a:pt x="385" y="279"/>
                  </a:lnTo>
                  <a:lnTo>
                    <a:pt x="410" y="254"/>
                  </a:lnTo>
                  <a:lnTo>
                    <a:pt x="428" y="279"/>
                  </a:lnTo>
                  <a:lnTo>
                    <a:pt x="392" y="364"/>
                  </a:lnTo>
                  <a:lnTo>
                    <a:pt x="374" y="373"/>
                  </a:lnTo>
                  <a:lnTo>
                    <a:pt x="356" y="364"/>
                  </a:lnTo>
                  <a:lnTo>
                    <a:pt x="385" y="388"/>
                  </a:lnTo>
                  <a:lnTo>
                    <a:pt x="306" y="373"/>
                  </a:lnTo>
                  <a:lnTo>
                    <a:pt x="252" y="373"/>
                  </a:lnTo>
                  <a:lnTo>
                    <a:pt x="288" y="364"/>
                  </a:lnTo>
                  <a:lnTo>
                    <a:pt x="270" y="364"/>
                  </a:lnTo>
                  <a:lnTo>
                    <a:pt x="263" y="339"/>
                  </a:lnTo>
                  <a:lnTo>
                    <a:pt x="252" y="373"/>
                  </a:lnTo>
                  <a:lnTo>
                    <a:pt x="172" y="373"/>
                  </a:lnTo>
                  <a:lnTo>
                    <a:pt x="184" y="349"/>
                  </a:lnTo>
                  <a:lnTo>
                    <a:pt x="172" y="339"/>
                  </a:lnTo>
                  <a:lnTo>
                    <a:pt x="158" y="373"/>
                  </a:lnTo>
                  <a:lnTo>
                    <a:pt x="130" y="388"/>
                  </a:lnTo>
                  <a:lnTo>
                    <a:pt x="112" y="398"/>
                  </a:lnTo>
                  <a:lnTo>
                    <a:pt x="112" y="388"/>
                  </a:lnTo>
                  <a:lnTo>
                    <a:pt x="69" y="398"/>
                  </a:lnTo>
                  <a:lnTo>
                    <a:pt x="61" y="424"/>
                  </a:lnTo>
                  <a:lnTo>
                    <a:pt x="0" y="349"/>
                  </a:lnTo>
                  <a:lnTo>
                    <a:pt x="18" y="328"/>
                  </a:lnTo>
                  <a:lnTo>
                    <a:pt x="8" y="289"/>
                  </a:lnTo>
                  <a:lnTo>
                    <a:pt x="43" y="279"/>
                  </a:lnTo>
                  <a:lnTo>
                    <a:pt x="61" y="254"/>
                  </a:lnTo>
                  <a:lnTo>
                    <a:pt x="61" y="185"/>
                  </a:lnTo>
                  <a:lnTo>
                    <a:pt x="87" y="170"/>
                  </a:lnTo>
                  <a:lnTo>
                    <a:pt x="130" y="185"/>
                  </a:lnTo>
                  <a:lnTo>
                    <a:pt x="165" y="134"/>
                  </a:lnTo>
                  <a:lnTo>
                    <a:pt x="234" y="134"/>
                  </a:lnTo>
                  <a:lnTo>
                    <a:pt x="288" y="15"/>
                  </a:lnTo>
                  <a:lnTo>
                    <a:pt x="306" y="0"/>
                  </a:lnTo>
                  <a:lnTo>
                    <a:pt x="338" y="34"/>
                  </a:lnTo>
                  <a:lnTo>
                    <a:pt x="356" y="34"/>
                  </a:lnTo>
                  <a:lnTo>
                    <a:pt x="410" y="109"/>
                  </a:lnTo>
                  <a:lnTo>
                    <a:pt x="410" y="145"/>
                  </a:lnTo>
                  <a:lnTo>
                    <a:pt x="417"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7" name="Freeform 15">
              <a:extLst>
                <a:ext uri="{FF2B5EF4-FFF2-40B4-BE49-F238E27FC236}">
                  <a16:creationId xmlns:a16="http://schemas.microsoft.com/office/drawing/2014/main" id="{6E63756D-75F9-4069-9853-89444335B7DA}"/>
                </a:ext>
              </a:extLst>
            </p:cNvPr>
            <p:cNvSpPr>
              <a:spLocks/>
            </p:cNvSpPr>
            <p:nvPr/>
          </p:nvSpPr>
          <p:spPr bwMode="auto">
            <a:xfrm>
              <a:off x="1258" y="1525"/>
              <a:ext cx="406" cy="330"/>
            </a:xfrm>
            <a:custGeom>
              <a:avLst/>
              <a:gdLst>
                <a:gd name="T0" fmla="*/ 14 w 406"/>
                <a:gd name="T1" fmla="*/ 169 h 330"/>
                <a:gd name="T2" fmla="*/ 43 w 406"/>
                <a:gd name="T3" fmla="*/ 169 h 330"/>
                <a:gd name="T4" fmla="*/ 61 w 406"/>
                <a:gd name="T5" fmla="*/ 205 h 330"/>
                <a:gd name="T6" fmla="*/ 50 w 406"/>
                <a:gd name="T7" fmla="*/ 289 h 330"/>
                <a:gd name="T8" fmla="*/ 61 w 406"/>
                <a:gd name="T9" fmla="*/ 314 h 330"/>
                <a:gd name="T10" fmla="*/ 75 w 406"/>
                <a:gd name="T11" fmla="*/ 329 h 330"/>
                <a:gd name="T12" fmla="*/ 104 w 406"/>
                <a:gd name="T13" fmla="*/ 304 h 330"/>
                <a:gd name="T14" fmla="*/ 122 w 406"/>
                <a:gd name="T15" fmla="*/ 304 h 330"/>
                <a:gd name="T16" fmla="*/ 179 w 406"/>
                <a:gd name="T17" fmla="*/ 314 h 330"/>
                <a:gd name="T18" fmla="*/ 198 w 406"/>
                <a:gd name="T19" fmla="*/ 314 h 330"/>
                <a:gd name="T20" fmla="*/ 233 w 406"/>
                <a:gd name="T21" fmla="*/ 314 h 330"/>
                <a:gd name="T22" fmla="*/ 269 w 406"/>
                <a:gd name="T23" fmla="*/ 289 h 330"/>
                <a:gd name="T24" fmla="*/ 294 w 406"/>
                <a:gd name="T25" fmla="*/ 289 h 330"/>
                <a:gd name="T26" fmla="*/ 294 w 406"/>
                <a:gd name="T27" fmla="*/ 278 h 330"/>
                <a:gd name="T28" fmla="*/ 318 w 406"/>
                <a:gd name="T29" fmla="*/ 263 h 330"/>
                <a:gd name="T30" fmla="*/ 355 w 406"/>
                <a:gd name="T31" fmla="*/ 289 h 330"/>
                <a:gd name="T32" fmla="*/ 362 w 406"/>
                <a:gd name="T33" fmla="*/ 289 h 330"/>
                <a:gd name="T34" fmla="*/ 374 w 406"/>
                <a:gd name="T35" fmla="*/ 289 h 330"/>
                <a:gd name="T36" fmla="*/ 374 w 406"/>
                <a:gd name="T37" fmla="*/ 254 h 330"/>
                <a:gd name="T38" fmla="*/ 405 w 406"/>
                <a:gd name="T39" fmla="*/ 244 h 330"/>
                <a:gd name="T40" fmla="*/ 337 w 406"/>
                <a:gd name="T41" fmla="*/ 195 h 330"/>
                <a:gd name="T42" fmla="*/ 355 w 406"/>
                <a:gd name="T43" fmla="*/ 169 h 330"/>
                <a:gd name="T44" fmla="*/ 337 w 406"/>
                <a:gd name="T45" fmla="*/ 120 h 330"/>
                <a:gd name="T46" fmla="*/ 355 w 406"/>
                <a:gd name="T47" fmla="*/ 100 h 330"/>
                <a:gd name="T48" fmla="*/ 348 w 406"/>
                <a:gd name="T49" fmla="*/ 85 h 330"/>
                <a:gd name="T50" fmla="*/ 318 w 406"/>
                <a:gd name="T51" fmla="*/ 60 h 330"/>
                <a:gd name="T52" fmla="*/ 312 w 406"/>
                <a:gd name="T53" fmla="*/ 15 h 330"/>
                <a:gd name="T54" fmla="*/ 301 w 406"/>
                <a:gd name="T55" fmla="*/ 0 h 330"/>
                <a:gd name="T56" fmla="*/ 276 w 406"/>
                <a:gd name="T57" fmla="*/ 15 h 330"/>
                <a:gd name="T58" fmla="*/ 233 w 406"/>
                <a:gd name="T59" fmla="*/ 26 h 330"/>
                <a:gd name="T60" fmla="*/ 215 w 406"/>
                <a:gd name="T61" fmla="*/ 26 h 330"/>
                <a:gd name="T62" fmla="*/ 122 w 406"/>
                <a:gd name="T63" fmla="*/ 85 h 330"/>
                <a:gd name="T64" fmla="*/ 104 w 406"/>
                <a:gd name="T65" fmla="*/ 75 h 330"/>
                <a:gd name="T66" fmla="*/ 93 w 406"/>
                <a:gd name="T67" fmla="*/ 100 h 330"/>
                <a:gd name="T68" fmla="*/ 87 w 406"/>
                <a:gd name="T69" fmla="*/ 85 h 330"/>
                <a:gd name="T70" fmla="*/ 43 w 406"/>
                <a:gd name="T71" fmla="*/ 120 h 330"/>
                <a:gd name="T72" fmla="*/ 14 w 406"/>
                <a:gd name="T73" fmla="*/ 100 h 330"/>
                <a:gd name="T74" fmla="*/ 0 w 406"/>
                <a:gd name="T75" fmla="*/ 120 h 330"/>
                <a:gd name="T76" fmla="*/ 14 w 406"/>
                <a:gd name="T77" fmla="*/ 169 h 3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6"/>
                <a:gd name="T118" fmla="*/ 0 h 330"/>
                <a:gd name="T119" fmla="*/ 406 w 406"/>
                <a:gd name="T120" fmla="*/ 330 h 3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6" h="330">
                  <a:moveTo>
                    <a:pt x="14" y="169"/>
                  </a:moveTo>
                  <a:lnTo>
                    <a:pt x="43" y="169"/>
                  </a:lnTo>
                  <a:lnTo>
                    <a:pt x="61" y="205"/>
                  </a:lnTo>
                  <a:lnTo>
                    <a:pt x="50" y="289"/>
                  </a:lnTo>
                  <a:lnTo>
                    <a:pt x="61" y="314"/>
                  </a:lnTo>
                  <a:lnTo>
                    <a:pt x="75" y="329"/>
                  </a:lnTo>
                  <a:lnTo>
                    <a:pt x="104" y="304"/>
                  </a:lnTo>
                  <a:lnTo>
                    <a:pt x="122" y="304"/>
                  </a:lnTo>
                  <a:lnTo>
                    <a:pt x="179" y="314"/>
                  </a:lnTo>
                  <a:lnTo>
                    <a:pt x="198" y="314"/>
                  </a:lnTo>
                  <a:lnTo>
                    <a:pt x="233" y="314"/>
                  </a:lnTo>
                  <a:lnTo>
                    <a:pt x="269" y="289"/>
                  </a:lnTo>
                  <a:lnTo>
                    <a:pt x="294" y="289"/>
                  </a:lnTo>
                  <a:lnTo>
                    <a:pt x="294" y="278"/>
                  </a:lnTo>
                  <a:lnTo>
                    <a:pt x="318" y="263"/>
                  </a:lnTo>
                  <a:lnTo>
                    <a:pt x="355" y="289"/>
                  </a:lnTo>
                  <a:lnTo>
                    <a:pt x="362" y="289"/>
                  </a:lnTo>
                  <a:lnTo>
                    <a:pt x="374" y="289"/>
                  </a:lnTo>
                  <a:lnTo>
                    <a:pt x="374" y="254"/>
                  </a:lnTo>
                  <a:lnTo>
                    <a:pt x="405" y="244"/>
                  </a:lnTo>
                  <a:lnTo>
                    <a:pt x="337" y="195"/>
                  </a:lnTo>
                  <a:lnTo>
                    <a:pt x="355" y="169"/>
                  </a:lnTo>
                  <a:lnTo>
                    <a:pt x="337" y="120"/>
                  </a:lnTo>
                  <a:lnTo>
                    <a:pt x="355" y="100"/>
                  </a:lnTo>
                  <a:lnTo>
                    <a:pt x="348" y="85"/>
                  </a:lnTo>
                  <a:lnTo>
                    <a:pt x="318" y="60"/>
                  </a:lnTo>
                  <a:lnTo>
                    <a:pt x="312" y="15"/>
                  </a:lnTo>
                  <a:lnTo>
                    <a:pt x="301" y="0"/>
                  </a:lnTo>
                  <a:lnTo>
                    <a:pt x="276" y="15"/>
                  </a:lnTo>
                  <a:lnTo>
                    <a:pt x="233" y="26"/>
                  </a:lnTo>
                  <a:lnTo>
                    <a:pt x="215" y="26"/>
                  </a:lnTo>
                  <a:lnTo>
                    <a:pt x="122" y="85"/>
                  </a:lnTo>
                  <a:lnTo>
                    <a:pt x="104" y="75"/>
                  </a:lnTo>
                  <a:lnTo>
                    <a:pt x="93" y="100"/>
                  </a:lnTo>
                  <a:lnTo>
                    <a:pt x="87" y="85"/>
                  </a:lnTo>
                  <a:lnTo>
                    <a:pt x="43" y="120"/>
                  </a:lnTo>
                  <a:lnTo>
                    <a:pt x="14" y="100"/>
                  </a:lnTo>
                  <a:lnTo>
                    <a:pt x="0" y="120"/>
                  </a:lnTo>
                  <a:lnTo>
                    <a:pt x="14" y="16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8" name="Freeform 16">
              <a:extLst>
                <a:ext uri="{FF2B5EF4-FFF2-40B4-BE49-F238E27FC236}">
                  <a16:creationId xmlns:a16="http://schemas.microsoft.com/office/drawing/2014/main" id="{5CF97AA3-0666-4C4A-8048-1E61A0C8EB83}"/>
                </a:ext>
              </a:extLst>
            </p:cNvPr>
            <p:cNvSpPr>
              <a:spLocks/>
            </p:cNvSpPr>
            <p:nvPr/>
          </p:nvSpPr>
          <p:spPr bwMode="auto">
            <a:xfrm>
              <a:off x="1778" y="1390"/>
              <a:ext cx="358" cy="355"/>
            </a:xfrm>
            <a:custGeom>
              <a:avLst/>
              <a:gdLst>
                <a:gd name="T0" fmla="*/ 43 w 358"/>
                <a:gd name="T1" fmla="*/ 0 h 355"/>
                <a:gd name="T2" fmla="*/ 61 w 358"/>
                <a:gd name="T3" fmla="*/ 15 h 355"/>
                <a:gd name="T4" fmla="*/ 105 w 358"/>
                <a:gd name="T5" fmla="*/ 25 h 355"/>
                <a:gd name="T6" fmla="*/ 159 w 358"/>
                <a:gd name="T7" fmla="*/ 100 h 355"/>
                <a:gd name="T8" fmla="*/ 202 w 358"/>
                <a:gd name="T9" fmla="*/ 124 h 355"/>
                <a:gd name="T10" fmla="*/ 220 w 358"/>
                <a:gd name="T11" fmla="*/ 149 h 355"/>
                <a:gd name="T12" fmla="*/ 220 w 358"/>
                <a:gd name="T13" fmla="*/ 134 h 355"/>
                <a:gd name="T14" fmla="*/ 252 w 358"/>
                <a:gd name="T15" fmla="*/ 185 h 355"/>
                <a:gd name="T16" fmla="*/ 314 w 358"/>
                <a:gd name="T17" fmla="*/ 169 h 355"/>
                <a:gd name="T18" fmla="*/ 339 w 358"/>
                <a:gd name="T19" fmla="*/ 194 h 355"/>
                <a:gd name="T20" fmla="*/ 357 w 358"/>
                <a:gd name="T21" fmla="*/ 185 h 355"/>
                <a:gd name="T22" fmla="*/ 263 w 358"/>
                <a:gd name="T23" fmla="*/ 354 h 355"/>
                <a:gd name="T24" fmla="*/ 235 w 358"/>
                <a:gd name="T25" fmla="*/ 354 h 355"/>
                <a:gd name="T26" fmla="*/ 227 w 358"/>
                <a:gd name="T27" fmla="*/ 339 h 355"/>
                <a:gd name="T28" fmla="*/ 202 w 358"/>
                <a:gd name="T29" fmla="*/ 354 h 355"/>
                <a:gd name="T30" fmla="*/ 166 w 358"/>
                <a:gd name="T31" fmla="*/ 339 h 355"/>
                <a:gd name="T32" fmla="*/ 159 w 358"/>
                <a:gd name="T33" fmla="*/ 313 h 355"/>
                <a:gd name="T34" fmla="*/ 130 w 358"/>
                <a:gd name="T35" fmla="*/ 303 h 355"/>
                <a:gd name="T36" fmla="*/ 98 w 358"/>
                <a:gd name="T37" fmla="*/ 339 h 355"/>
                <a:gd name="T38" fmla="*/ 69 w 358"/>
                <a:gd name="T39" fmla="*/ 234 h 355"/>
                <a:gd name="T40" fmla="*/ 0 w 358"/>
                <a:gd name="T41" fmla="*/ 160 h 355"/>
                <a:gd name="T42" fmla="*/ 36 w 358"/>
                <a:gd name="T43" fmla="*/ 124 h 355"/>
                <a:gd name="T44" fmla="*/ 43 w 358"/>
                <a:gd name="T45" fmla="*/ 100 h 355"/>
                <a:gd name="T46" fmla="*/ 26 w 358"/>
                <a:gd name="T47" fmla="*/ 40 h 355"/>
                <a:gd name="T48" fmla="*/ 43 w 358"/>
                <a:gd name="T49" fmla="*/ 0 h 3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8"/>
                <a:gd name="T76" fmla="*/ 0 h 355"/>
                <a:gd name="T77" fmla="*/ 358 w 358"/>
                <a:gd name="T78" fmla="*/ 355 h 3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8" h="355">
                  <a:moveTo>
                    <a:pt x="43" y="0"/>
                  </a:moveTo>
                  <a:lnTo>
                    <a:pt x="61" y="15"/>
                  </a:lnTo>
                  <a:lnTo>
                    <a:pt x="105" y="25"/>
                  </a:lnTo>
                  <a:lnTo>
                    <a:pt x="159" y="100"/>
                  </a:lnTo>
                  <a:lnTo>
                    <a:pt x="202" y="124"/>
                  </a:lnTo>
                  <a:lnTo>
                    <a:pt x="220" y="149"/>
                  </a:lnTo>
                  <a:lnTo>
                    <a:pt x="220" y="134"/>
                  </a:lnTo>
                  <a:lnTo>
                    <a:pt x="252" y="185"/>
                  </a:lnTo>
                  <a:lnTo>
                    <a:pt x="314" y="169"/>
                  </a:lnTo>
                  <a:lnTo>
                    <a:pt x="339" y="194"/>
                  </a:lnTo>
                  <a:lnTo>
                    <a:pt x="357" y="185"/>
                  </a:lnTo>
                  <a:lnTo>
                    <a:pt x="263" y="354"/>
                  </a:lnTo>
                  <a:lnTo>
                    <a:pt x="235" y="354"/>
                  </a:lnTo>
                  <a:lnTo>
                    <a:pt x="227" y="339"/>
                  </a:lnTo>
                  <a:lnTo>
                    <a:pt x="202" y="354"/>
                  </a:lnTo>
                  <a:lnTo>
                    <a:pt x="166" y="339"/>
                  </a:lnTo>
                  <a:lnTo>
                    <a:pt x="159" y="313"/>
                  </a:lnTo>
                  <a:lnTo>
                    <a:pt x="130" y="303"/>
                  </a:lnTo>
                  <a:lnTo>
                    <a:pt x="98" y="339"/>
                  </a:lnTo>
                  <a:lnTo>
                    <a:pt x="69" y="234"/>
                  </a:lnTo>
                  <a:lnTo>
                    <a:pt x="0" y="160"/>
                  </a:lnTo>
                  <a:lnTo>
                    <a:pt x="36" y="124"/>
                  </a:lnTo>
                  <a:lnTo>
                    <a:pt x="43" y="100"/>
                  </a:lnTo>
                  <a:lnTo>
                    <a:pt x="26" y="40"/>
                  </a:lnTo>
                  <a:lnTo>
                    <a:pt x="43"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9" name="Freeform 17">
              <a:extLst>
                <a:ext uri="{FF2B5EF4-FFF2-40B4-BE49-F238E27FC236}">
                  <a16:creationId xmlns:a16="http://schemas.microsoft.com/office/drawing/2014/main" id="{9BA4105B-F8EB-4C3B-AFB0-4ED4BC3835F2}"/>
                </a:ext>
              </a:extLst>
            </p:cNvPr>
            <p:cNvSpPr>
              <a:spLocks/>
            </p:cNvSpPr>
            <p:nvPr/>
          </p:nvSpPr>
          <p:spPr bwMode="auto">
            <a:xfrm>
              <a:off x="2477" y="1789"/>
              <a:ext cx="288" cy="254"/>
            </a:xfrm>
            <a:custGeom>
              <a:avLst/>
              <a:gdLst>
                <a:gd name="T0" fmla="*/ 0 w 288"/>
                <a:gd name="T1" fmla="*/ 0 h 254"/>
                <a:gd name="T2" fmla="*/ 18 w 288"/>
                <a:gd name="T3" fmla="*/ 75 h 254"/>
                <a:gd name="T4" fmla="*/ 7 w 288"/>
                <a:gd name="T5" fmla="*/ 75 h 254"/>
                <a:gd name="T6" fmla="*/ 50 w 288"/>
                <a:gd name="T7" fmla="*/ 125 h 254"/>
                <a:gd name="T8" fmla="*/ 68 w 288"/>
                <a:gd name="T9" fmla="*/ 195 h 254"/>
                <a:gd name="T10" fmla="*/ 129 w 288"/>
                <a:gd name="T11" fmla="*/ 243 h 254"/>
                <a:gd name="T12" fmla="*/ 165 w 288"/>
                <a:gd name="T13" fmla="*/ 253 h 254"/>
                <a:gd name="T14" fmla="*/ 287 w 288"/>
                <a:gd name="T15" fmla="*/ 0 h 254"/>
                <a:gd name="T16" fmla="*/ 25 w 288"/>
                <a:gd name="T17" fmla="*/ 0 h 254"/>
                <a:gd name="T18" fmla="*/ 0 w 288"/>
                <a:gd name="T19" fmla="*/ 0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54"/>
                <a:gd name="T32" fmla="*/ 288 w 288"/>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54">
                  <a:moveTo>
                    <a:pt x="0" y="0"/>
                  </a:moveTo>
                  <a:lnTo>
                    <a:pt x="18" y="75"/>
                  </a:lnTo>
                  <a:lnTo>
                    <a:pt x="7" y="75"/>
                  </a:lnTo>
                  <a:lnTo>
                    <a:pt x="50" y="125"/>
                  </a:lnTo>
                  <a:lnTo>
                    <a:pt x="68" y="195"/>
                  </a:lnTo>
                  <a:lnTo>
                    <a:pt x="129" y="243"/>
                  </a:lnTo>
                  <a:lnTo>
                    <a:pt x="165" y="253"/>
                  </a:lnTo>
                  <a:lnTo>
                    <a:pt x="287" y="0"/>
                  </a:lnTo>
                  <a:lnTo>
                    <a:pt x="25" y="0"/>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0" name="Freeform 18">
              <a:extLst>
                <a:ext uri="{FF2B5EF4-FFF2-40B4-BE49-F238E27FC236}">
                  <a16:creationId xmlns:a16="http://schemas.microsoft.com/office/drawing/2014/main" id="{FE257639-768C-4AF1-8F85-6CDACEF78B14}"/>
                </a:ext>
              </a:extLst>
            </p:cNvPr>
            <p:cNvSpPr>
              <a:spLocks/>
            </p:cNvSpPr>
            <p:nvPr/>
          </p:nvSpPr>
          <p:spPr bwMode="auto">
            <a:xfrm>
              <a:off x="1876" y="1285"/>
              <a:ext cx="289" cy="299"/>
            </a:xfrm>
            <a:custGeom>
              <a:avLst/>
              <a:gdLst>
                <a:gd name="T0" fmla="*/ 277 w 289"/>
                <a:gd name="T1" fmla="*/ 264 h 299"/>
                <a:gd name="T2" fmla="*/ 259 w 289"/>
                <a:gd name="T3" fmla="*/ 288 h 299"/>
                <a:gd name="T4" fmla="*/ 242 w 289"/>
                <a:gd name="T5" fmla="*/ 298 h 299"/>
                <a:gd name="T6" fmla="*/ 216 w 289"/>
                <a:gd name="T7" fmla="*/ 274 h 299"/>
                <a:gd name="T8" fmla="*/ 155 w 289"/>
                <a:gd name="T9" fmla="*/ 288 h 299"/>
                <a:gd name="T10" fmla="*/ 122 w 289"/>
                <a:gd name="T11" fmla="*/ 238 h 299"/>
                <a:gd name="T12" fmla="*/ 122 w 289"/>
                <a:gd name="T13" fmla="*/ 253 h 299"/>
                <a:gd name="T14" fmla="*/ 105 w 289"/>
                <a:gd name="T15" fmla="*/ 229 h 299"/>
                <a:gd name="T16" fmla="*/ 61 w 289"/>
                <a:gd name="T17" fmla="*/ 204 h 299"/>
                <a:gd name="T18" fmla="*/ 7 w 289"/>
                <a:gd name="T19" fmla="*/ 129 h 299"/>
                <a:gd name="T20" fmla="*/ 50 w 289"/>
                <a:gd name="T21" fmla="*/ 45 h 299"/>
                <a:gd name="T22" fmla="*/ 0 w 289"/>
                <a:gd name="T23" fmla="*/ 10 h 299"/>
                <a:gd name="T24" fmla="*/ 87 w 289"/>
                <a:gd name="T25" fmla="*/ 0 h 299"/>
                <a:gd name="T26" fmla="*/ 155 w 289"/>
                <a:gd name="T27" fmla="*/ 10 h 299"/>
                <a:gd name="T28" fmla="*/ 166 w 289"/>
                <a:gd name="T29" fmla="*/ 0 h 299"/>
                <a:gd name="T30" fmla="*/ 173 w 289"/>
                <a:gd name="T31" fmla="*/ 26 h 299"/>
                <a:gd name="T32" fmla="*/ 209 w 289"/>
                <a:gd name="T33" fmla="*/ 26 h 299"/>
                <a:gd name="T34" fmla="*/ 216 w 289"/>
                <a:gd name="T35" fmla="*/ 45 h 299"/>
                <a:gd name="T36" fmla="*/ 227 w 289"/>
                <a:gd name="T37" fmla="*/ 45 h 299"/>
                <a:gd name="T38" fmla="*/ 242 w 289"/>
                <a:gd name="T39" fmla="*/ 45 h 299"/>
                <a:gd name="T40" fmla="*/ 288 w 289"/>
                <a:gd name="T41" fmla="*/ 105 h 299"/>
                <a:gd name="T42" fmla="*/ 277 w 289"/>
                <a:gd name="T43" fmla="*/ 264 h 2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9"/>
                <a:gd name="T67" fmla="*/ 0 h 299"/>
                <a:gd name="T68" fmla="*/ 289 w 289"/>
                <a:gd name="T69" fmla="*/ 299 h 2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9" h="299">
                  <a:moveTo>
                    <a:pt x="277" y="264"/>
                  </a:moveTo>
                  <a:lnTo>
                    <a:pt x="259" y="288"/>
                  </a:lnTo>
                  <a:lnTo>
                    <a:pt x="242" y="298"/>
                  </a:lnTo>
                  <a:lnTo>
                    <a:pt x="216" y="274"/>
                  </a:lnTo>
                  <a:lnTo>
                    <a:pt x="155" y="288"/>
                  </a:lnTo>
                  <a:lnTo>
                    <a:pt x="122" y="238"/>
                  </a:lnTo>
                  <a:lnTo>
                    <a:pt x="122" y="253"/>
                  </a:lnTo>
                  <a:lnTo>
                    <a:pt x="105" y="229"/>
                  </a:lnTo>
                  <a:lnTo>
                    <a:pt x="61" y="204"/>
                  </a:lnTo>
                  <a:lnTo>
                    <a:pt x="7" y="129"/>
                  </a:lnTo>
                  <a:lnTo>
                    <a:pt x="50" y="45"/>
                  </a:lnTo>
                  <a:lnTo>
                    <a:pt x="0" y="10"/>
                  </a:lnTo>
                  <a:lnTo>
                    <a:pt x="87" y="0"/>
                  </a:lnTo>
                  <a:lnTo>
                    <a:pt x="155" y="10"/>
                  </a:lnTo>
                  <a:lnTo>
                    <a:pt x="166" y="0"/>
                  </a:lnTo>
                  <a:lnTo>
                    <a:pt x="173" y="26"/>
                  </a:lnTo>
                  <a:lnTo>
                    <a:pt x="209" y="26"/>
                  </a:lnTo>
                  <a:lnTo>
                    <a:pt x="216" y="45"/>
                  </a:lnTo>
                  <a:lnTo>
                    <a:pt x="227" y="45"/>
                  </a:lnTo>
                  <a:lnTo>
                    <a:pt x="242" y="45"/>
                  </a:lnTo>
                  <a:lnTo>
                    <a:pt x="288" y="105"/>
                  </a:lnTo>
                  <a:lnTo>
                    <a:pt x="277" y="26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1" name="Freeform 19">
              <a:extLst>
                <a:ext uri="{FF2B5EF4-FFF2-40B4-BE49-F238E27FC236}">
                  <a16:creationId xmlns:a16="http://schemas.microsoft.com/office/drawing/2014/main" id="{9DFD8F97-03AF-497F-BB71-E574155DA639}"/>
                </a:ext>
              </a:extLst>
            </p:cNvPr>
            <p:cNvSpPr>
              <a:spLocks/>
            </p:cNvSpPr>
            <p:nvPr/>
          </p:nvSpPr>
          <p:spPr bwMode="auto">
            <a:xfrm>
              <a:off x="4942" y="947"/>
              <a:ext cx="363" cy="314"/>
            </a:xfrm>
            <a:custGeom>
              <a:avLst/>
              <a:gdLst>
                <a:gd name="T0" fmla="*/ 312 w 363"/>
                <a:gd name="T1" fmla="*/ 193 h 314"/>
                <a:gd name="T2" fmla="*/ 331 w 363"/>
                <a:gd name="T3" fmla="*/ 193 h 314"/>
                <a:gd name="T4" fmla="*/ 312 w 363"/>
                <a:gd name="T5" fmla="*/ 204 h 314"/>
                <a:gd name="T6" fmla="*/ 331 w 363"/>
                <a:gd name="T7" fmla="*/ 204 h 314"/>
                <a:gd name="T8" fmla="*/ 337 w 363"/>
                <a:gd name="T9" fmla="*/ 213 h 314"/>
                <a:gd name="T10" fmla="*/ 331 w 363"/>
                <a:gd name="T11" fmla="*/ 238 h 314"/>
                <a:gd name="T12" fmla="*/ 344 w 363"/>
                <a:gd name="T13" fmla="*/ 264 h 314"/>
                <a:gd name="T14" fmla="*/ 331 w 363"/>
                <a:gd name="T15" fmla="*/ 277 h 314"/>
                <a:gd name="T16" fmla="*/ 312 w 363"/>
                <a:gd name="T17" fmla="*/ 264 h 314"/>
                <a:gd name="T18" fmla="*/ 312 w 363"/>
                <a:gd name="T19" fmla="*/ 277 h 314"/>
                <a:gd name="T20" fmla="*/ 331 w 363"/>
                <a:gd name="T21" fmla="*/ 277 h 314"/>
                <a:gd name="T22" fmla="*/ 362 w 363"/>
                <a:gd name="T23" fmla="*/ 313 h 314"/>
                <a:gd name="T24" fmla="*/ 294 w 363"/>
                <a:gd name="T25" fmla="*/ 287 h 314"/>
                <a:gd name="T26" fmla="*/ 233 w 363"/>
                <a:gd name="T27" fmla="*/ 204 h 314"/>
                <a:gd name="T28" fmla="*/ 208 w 363"/>
                <a:gd name="T29" fmla="*/ 193 h 314"/>
                <a:gd name="T30" fmla="*/ 190 w 363"/>
                <a:gd name="T31" fmla="*/ 204 h 314"/>
                <a:gd name="T32" fmla="*/ 208 w 363"/>
                <a:gd name="T33" fmla="*/ 179 h 314"/>
                <a:gd name="T34" fmla="*/ 190 w 363"/>
                <a:gd name="T35" fmla="*/ 179 h 314"/>
                <a:gd name="T36" fmla="*/ 173 w 363"/>
                <a:gd name="T37" fmla="*/ 144 h 314"/>
                <a:gd name="T38" fmla="*/ 165 w 363"/>
                <a:gd name="T39" fmla="*/ 144 h 314"/>
                <a:gd name="T40" fmla="*/ 165 w 363"/>
                <a:gd name="T41" fmla="*/ 128 h 314"/>
                <a:gd name="T42" fmla="*/ 147 w 363"/>
                <a:gd name="T43" fmla="*/ 128 h 314"/>
                <a:gd name="T44" fmla="*/ 119 w 363"/>
                <a:gd name="T45" fmla="*/ 94 h 314"/>
                <a:gd name="T46" fmla="*/ 104 w 363"/>
                <a:gd name="T47" fmla="*/ 94 h 314"/>
                <a:gd name="T48" fmla="*/ 104 w 363"/>
                <a:gd name="T49" fmla="*/ 83 h 314"/>
                <a:gd name="T50" fmla="*/ 69 w 363"/>
                <a:gd name="T51" fmla="*/ 70 h 314"/>
                <a:gd name="T52" fmla="*/ 26 w 363"/>
                <a:gd name="T53" fmla="*/ 23 h 314"/>
                <a:gd name="T54" fmla="*/ 0 w 363"/>
                <a:gd name="T55" fmla="*/ 0 h 314"/>
                <a:gd name="T56" fmla="*/ 129 w 363"/>
                <a:gd name="T57" fmla="*/ 0 h 314"/>
                <a:gd name="T58" fmla="*/ 227 w 363"/>
                <a:gd name="T59" fmla="*/ 94 h 314"/>
                <a:gd name="T60" fmla="*/ 227 w 363"/>
                <a:gd name="T61" fmla="*/ 119 h 314"/>
                <a:gd name="T62" fmla="*/ 251 w 363"/>
                <a:gd name="T63" fmla="*/ 153 h 314"/>
                <a:gd name="T64" fmla="*/ 269 w 363"/>
                <a:gd name="T65" fmla="*/ 168 h 314"/>
                <a:gd name="T66" fmla="*/ 287 w 363"/>
                <a:gd name="T67" fmla="*/ 153 h 314"/>
                <a:gd name="T68" fmla="*/ 312 w 363"/>
                <a:gd name="T69" fmla="*/ 179 h 314"/>
                <a:gd name="T70" fmla="*/ 312 w 363"/>
                <a:gd name="T71" fmla="*/ 193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3"/>
                <a:gd name="T109" fmla="*/ 0 h 314"/>
                <a:gd name="T110" fmla="*/ 363 w 363"/>
                <a:gd name="T111" fmla="*/ 314 h 3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3" h="314">
                  <a:moveTo>
                    <a:pt x="312" y="193"/>
                  </a:moveTo>
                  <a:lnTo>
                    <a:pt x="331" y="193"/>
                  </a:lnTo>
                  <a:lnTo>
                    <a:pt x="312" y="204"/>
                  </a:lnTo>
                  <a:lnTo>
                    <a:pt x="331" y="204"/>
                  </a:lnTo>
                  <a:lnTo>
                    <a:pt x="337" y="213"/>
                  </a:lnTo>
                  <a:lnTo>
                    <a:pt x="331" y="238"/>
                  </a:lnTo>
                  <a:lnTo>
                    <a:pt x="344" y="264"/>
                  </a:lnTo>
                  <a:lnTo>
                    <a:pt x="331" y="277"/>
                  </a:lnTo>
                  <a:lnTo>
                    <a:pt x="312" y="264"/>
                  </a:lnTo>
                  <a:lnTo>
                    <a:pt x="312" y="277"/>
                  </a:lnTo>
                  <a:lnTo>
                    <a:pt x="331" y="277"/>
                  </a:lnTo>
                  <a:lnTo>
                    <a:pt x="362" y="313"/>
                  </a:lnTo>
                  <a:lnTo>
                    <a:pt x="294" y="287"/>
                  </a:lnTo>
                  <a:lnTo>
                    <a:pt x="233" y="204"/>
                  </a:lnTo>
                  <a:lnTo>
                    <a:pt x="208" y="193"/>
                  </a:lnTo>
                  <a:lnTo>
                    <a:pt x="190" y="204"/>
                  </a:lnTo>
                  <a:lnTo>
                    <a:pt x="208" y="179"/>
                  </a:lnTo>
                  <a:lnTo>
                    <a:pt x="190" y="179"/>
                  </a:lnTo>
                  <a:lnTo>
                    <a:pt x="173" y="144"/>
                  </a:lnTo>
                  <a:lnTo>
                    <a:pt x="165" y="144"/>
                  </a:lnTo>
                  <a:lnTo>
                    <a:pt x="165" y="128"/>
                  </a:lnTo>
                  <a:lnTo>
                    <a:pt x="147" y="128"/>
                  </a:lnTo>
                  <a:lnTo>
                    <a:pt x="119" y="94"/>
                  </a:lnTo>
                  <a:lnTo>
                    <a:pt x="104" y="94"/>
                  </a:lnTo>
                  <a:lnTo>
                    <a:pt x="104" y="83"/>
                  </a:lnTo>
                  <a:lnTo>
                    <a:pt x="69" y="70"/>
                  </a:lnTo>
                  <a:lnTo>
                    <a:pt x="26" y="23"/>
                  </a:lnTo>
                  <a:lnTo>
                    <a:pt x="0" y="0"/>
                  </a:lnTo>
                  <a:lnTo>
                    <a:pt x="129" y="0"/>
                  </a:lnTo>
                  <a:lnTo>
                    <a:pt x="227" y="94"/>
                  </a:lnTo>
                  <a:lnTo>
                    <a:pt x="227" y="119"/>
                  </a:lnTo>
                  <a:lnTo>
                    <a:pt x="251" y="153"/>
                  </a:lnTo>
                  <a:lnTo>
                    <a:pt x="269" y="168"/>
                  </a:lnTo>
                  <a:lnTo>
                    <a:pt x="287" y="153"/>
                  </a:lnTo>
                  <a:lnTo>
                    <a:pt x="312" y="179"/>
                  </a:lnTo>
                  <a:lnTo>
                    <a:pt x="312"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2" name="Freeform 20">
              <a:extLst>
                <a:ext uri="{FF2B5EF4-FFF2-40B4-BE49-F238E27FC236}">
                  <a16:creationId xmlns:a16="http://schemas.microsoft.com/office/drawing/2014/main" id="{B2BA64BE-9585-47BC-BCDE-3D91F56E55E3}"/>
                </a:ext>
              </a:extLst>
            </p:cNvPr>
            <p:cNvSpPr>
              <a:spLocks/>
            </p:cNvSpPr>
            <p:nvPr/>
          </p:nvSpPr>
          <p:spPr bwMode="auto">
            <a:xfrm>
              <a:off x="4931" y="2287"/>
              <a:ext cx="159" cy="240"/>
            </a:xfrm>
            <a:custGeom>
              <a:avLst/>
              <a:gdLst>
                <a:gd name="T0" fmla="*/ 11 w 159"/>
                <a:gd name="T1" fmla="*/ 214 h 240"/>
                <a:gd name="T2" fmla="*/ 72 w 159"/>
                <a:gd name="T3" fmla="*/ 94 h 240"/>
                <a:gd name="T4" fmla="*/ 86 w 159"/>
                <a:gd name="T5" fmla="*/ 94 h 240"/>
                <a:gd name="T6" fmla="*/ 97 w 159"/>
                <a:gd name="T7" fmla="*/ 70 h 240"/>
                <a:gd name="T8" fmla="*/ 97 w 159"/>
                <a:gd name="T9" fmla="*/ 85 h 240"/>
                <a:gd name="T10" fmla="*/ 158 w 159"/>
                <a:gd name="T11" fmla="*/ 0 h 240"/>
                <a:gd name="T12" fmla="*/ 36 w 159"/>
                <a:gd name="T13" fmla="*/ 179 h 240"/>
                <a:gd name="T14" fmla="*/ 11 w 159"/>
                <a:gd name="T15" fmla="*/ 239 h 240"/>
                <a:gd name="T16" fmla="*/ 0 w 159"/>
                <a:gd name="T17" fmla="*/ 214 h 240"/>
                <a:gd name="T18" fmla="*/ 11 w 159"/>
                <a:gd name="T19" fmla="*/ 214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40"/>
                <a:gd name="T32" fmla="*/ 159 w 159"/>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40">
                  <a:moveTo>
                    <a:pt x="11" y="214"/>
                  </a:moveTo>
                  <a:lnTo>
                    <a:pt x="72" y="94"/>
                  </a:lnTo>
                  <a:lnTo>
                    <a:pt x="86" y="94"/>
                  </a:lnTo>
                  <a:lnTo>
                    <a:pt x="97" y="70"/>
                  </a:lnTo>
                  <a:lnTo>
                    <a:pt x="97" y="85"/>
                  </a:lnTo>
                  <a:lnTo>
                    <a:pt x="158" y="0"/>
                  </a:lnTo>
                  <a:lnTo>
                    <a:pt x="36" y="179"/>
                  </a:lnTo>
                  <a:lnTo>
                    <a:pt x="11" y="239"/>
                  </a:lnTo>
                  <a:lnTo>
                    <a:pt x="0" y="214"/>
                  </a:lnTo>
                  <a:lnTo>
                    <a:pt x="11" y="21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3" name="Freeform 21">
              <a:extLst>
                <a:ext uri="{FF2B5EF4-FFF2-40B4-BE49-F238E27FC236}">
                  <a16:creationId xmlns:a16="http://schemas.microsoft.com/office/drawing/2014/main" id="{463D3800-D7B1-4C25-B3F8-7E9849B11786}"/>
                </a:ext>
              </a:extLst>
            </p:cNvPr>
            <p:cNvSpPr>
              <a:spLocks/>
            </p:cNvSpPr>
            <p:nvPr/>
          </p:nvSpPr>
          <p:spPr bwMode="auto">
            <a:xfrm>
              <a:off x="4609" y="2417"/>
              <a:ext cx="256" cy="65"/>
            </a:xfrm>
            <a:custGeom>
              <a:avLst/>
              <a:gdLst>
                <a:gd name="T0" fmla="*/ 168 w 256"/>
                <a:gd name="T1" fmla="*/ 15 h 65"/>
                <a:gd name="T2" fmla="*/ 194 w 256"/>
                <a:gd name="T3" fmla="*/ 15 h 65"/>
                <a:gd name="T4" fmla="*/ 212 w 256"/>
                <a:gd name="T5" fmla="*/ 0 h 65"/>
                <a:gd name="T6" fmla="*/ 255 w 256"/>
                <a:gd name="T7" fmla="*/ 25 h 65"/>
                <a:gd name="T8" fmla="*/ 151 w 256"/>
                <a:gd name="T9" fmla="*/ 25 h 65"/>
                <a:gd name="T10" fmla="*/ 61 w 256"/>
                <a:gd name="T11" fmla="*/ 49 h 65"/>
                <a:gd name="T12" fmla="*/ 0 w 256"/>
                <a:gd name="T13" fmla="*/ 64 h 65"/>
                <a:gd name="T14" fmla="*/ 0 w 256"/>
                <a:gd name="T15" fmla="*/ 49 h 65"/>
                <a:gd name="T16" fmla="*/ 168 w 256"/>
                <a:gd name="T17" fmla="*/ 15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6"/>
                <a:gd name="T28" fmla="*/ 0 h 65"/>
                <a:gd name="T29" fmla="*/ 256 w 256"/>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6" h="65">
                  <a:moveTo>
                    <a:pt x="168" y="15"/>
                  </a:moveTo>
                  <a:lnTo>
                    <a:pt x="194" y="15"/>
                  </a:lnTo>
                  <a:lnTo>
                    <a:pt x="212" y="0"/>
                  </a:lnTo>
                  <a:lnTo>
                    <a:pt x="255" y="25"/>
                  </a:lnTo>
                  <a:lnTo>
                    <a:pt x="151" y="25"/>
                  </a:lnTo>
                  <a:lnTo>
                    <a:pt x="61" y="49"/>
                  </a:lnTo>
                  <a:lnTo>
                    <a:pt x="0" y="64"/>
                  </a:lnTo>
                  <a:lnTo>
                    <a:pt x="0" y="49"/>
                  </a:lnTo>
                  <a:lnTo>
                    <a:pt x="168" y="1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4" name="Freeform 22">
              <a:extLst>
                <a:ext uri="{FF2B5EF4-FFF2-40B4-BE49-F238E27FC236}">
                  <a16:creationId xmlns:a16="http://schemas.microsoft.com/office/drawing/2014/main" id="{DA48F786-BF1E-42A7-9C15-E642D9357F11}"/>
                </a:ext>
              </a:extLst>
            </p:cNvPr>
            <p:cNvSpPr>
              <a:spLocks/>
            </p:cNvSpPr>
            <p:nvPr/>
          </p:nvSpPr>
          <p:spPr bwMode="auto">
            <a:xfrm>
              <a:off x="4575" y="2128"/>
              <a:ext cx="541" cy="331"/>
            </a:xfrm>
            <a:custGeom>
              <a:avLst/>
              <a:gdLst>
                <a:gd name="T0" fmla="*/ 295 w 541"/>
                <a:gd name="T1" fmla="*/ 75 h 331"/>
                <a:gd name="T2" fmla="*/ 338 w 541"/>
                <a:gd name="T3" fmla="*/ 75 h 331"/>
                <a:gd name="T4" fmla="*/ 367 w 541"/>
                <a:gd name="T5" fmla="*/ 125 h 331"/>
                <a:gd name="T6" fmla="*/ 367 w 541"/>
                <a:gd name="T7" fmla="*/ 136 h 331"/>
                <a:gd name="T8" fmla="*/ 367 w 541"/>
                <a:gd name="T9" fmla="*/ 125 h 331"/>
                <a:gd name="T10" fmla="*/ 349 w 541"/>
                <a:gd name="T11" fmla="*/ 100 h 331"/>
                <a:gd name="T12" fmla="*/ 356 w 541"/>
                <a:gd name="T13" fmla="*/ 60 h 331"/>
                <a:gd name="T14" fmla="*/ 381 w 541"/>
                <a:gd name="T15" fmla="*/ 75 h 331"/>
                <a:gd name="T16" fmla="*/ 392 w 541"/>
                <a:gd name="T17" fmla="*/ 60 h 331"/>
                <a:gd name="T18" fmla="*/ 399 w 541"/>
                <a:gd name="T19" fmla="*/ 25 h 331"/>
                <a:gd name="T20" fmla="*/ 418 w 541"/>
                <a:gd name="T21" fmla="*/ 25 h 331"/>
                <a:gd name="T22" fmla="*/ 418 w 541"/>
                <a:gd name="T23" fmla="*/ 0 h 331"/>
                <a:gd name="T24" fmla="*/ 428 w 541"/>
                <a:gd name="T25" fmla="*/ 51 h 331"/>
                <a:gd name="T26" fmla="*/ 428 w 541"/>
                <a:gd name="T27" fmla="*/ 100 h 331"/>
                <a:gd name="T28" fmla="*/ 428 w 541"/>
                <a:gd name="T29" fmla="*/ 136 h 331"/>
                <a:gd name="T30" fmla="*/ 436 w 541"/>
                <a:gd name="T31" fmla="*/ 111 h 331"/>
                <a:gd name="T32" fmla="*/ 442 w 541"/>
                <a:gd name="T33" fmla="*/ 125 h 331"/>
                <a:gd name="T34" fmla="*/ 460 w 541"/>
                <a:gd name="T35" fmla="*/ 75 h 331"/>
                <a:gd name="T36" fmla="*/ 471 w 541"/>
                <a:gd name="T37" fmla="*/ 51 h 331"/>
                <a:gd name="T38" fmla="*/ 486 w 541"/>
                <a:gd name="T39" fmla="*/ 40 h 331"/>
                <a:gd name="T40" fmla="*/ 532 w 541"/>
                <a:gd name="T41" fmla="*/ 85 h 331"/>
                <a:gd name="T42" fmla="*/ 522 w 541"/>
                <a:gd name="T43" fmla="*/ 100 h 331"/>
                <a:gd name="T44" fmla="*/ 504 w 541"/>
                <a:gd name="T45" fmla="*/ 125 h 331"/>
                <a:gd name="T46" fmla="*/ 486 w 541"/>
                <a:gd name="T47" fmla="*/ 136 h 331"/>
                <a:gd name="T48" fmla="*/ 486 w 541"/>
                <a:gd name="T49" fmla="*/ 160 h 331"/>
                <a:gd name="T50" fmla="*/ 460 w 541"/>
                <a:gd name="T51" fmla="*/ 185 h 331"/>
                <a:gd name="T52" fmla="*/ 436 w 541"/>
                <a:gd name="T53" fmla="*/ 205 h 331"/>
                <a:gd name="T54" fmla="*/ 418 w 541"/>
                <a:gd name="T55" fmla="*/ 205 h 331"/>
                <a:gd name="T56" fmla="*/ 418 w 541"/>
                <a:gd name="T57" fmla="*/ 220 h 331"/>
                <a:gd name="T58" fmla="*/ 399 w 541"/>
                <a:gd name="T59" fmla="*/ 220 h 331"/>
                <a:gd name="T60" fmla="*/ 392 w 541"/>
                <a:gd name="T61" fmla="*/ 255 h 331"/>
                <a:gd name="T62" fmla="*/ 381 w 541"/>
                <a:gd name="T63" fmla="*/ 290 h 331"/>
                <a:gd name="T64" fmla="*/ 367 w 541"/>
                <a:gd name="T65" fmla="*/ 290 h 331"/>
                <a:gd name="T66" fmla="*/ 349 w 541"/>
                <a:gd name="T67" fmla="*/ 290 h 331"/>
                <a:gd name="T68" fmla="*/ 349 w 541"/>
                <a:gd name="T69" fmla="*/ 255 h 331"/>
                <a:gd name="T70" fmla="*/ 331 w 541"/>
                <a:gd name="T71" fmla="*/ 245 h 331"/>
                <a:gd name="T72" fmla="*/ 331 w 541"/>
                <a:gd name="T73" fmla="*/ 230 h 331"/>
                <a:gd name="T74" fmla="*/ 320 w 541"/>
                <a:gd name="T75" fmla="*/ 305 h 331"/>
                <a:gd name="T76" fmla="*/ 295 w 541"/>
                <a:gd name="T77" fmla="*/ 290 h 331"/>
                <a:gd name="T78" fmla="*/ 277 w 541"/>
                <a:gd name="T79" fmla="*/ 220 h 331"/>
                <a:gd name="T80" fmla="*/ 259 w 541"/>
                <a:gd name="T81" fmla="*/ 245 h 331"/>
                <a:gd name="T82" fmla="*/ 227 w 541"/>
                <a:gd name="T83" fmla="*/ 270 h 331"/>
                <a:gd name="T84" fmla="*/ 259 w 541"/>
                <a:gd name="T85" fmla="*/ 255 h 331"/>
                <a:gd name="T86" fmla="*/ 270 w 541"/>
                <a:gd name="T87" fmla="*/ 281 h 331"/>
                <a:gd name="T88" fmla="*/ 277 w 541"/>
                <a:gd name="T89" fmla="*/ 290 h 331"/>
                <a:gd name="T90" fmla="*/ 140 w 541"/>
                <a:gd name="T91" fmla="*/ 290 h 331"/>
                <a:gd name="T92" fmla="*/ 87 w 541"/>
                <a:gd name="T93" fmla="*/ 315 h 331"/>
                <a:gd name="T94" fmla="*/ 68 w 541"/>
                <a:gd name="T95" fmla="*/ 315 h 331"/>
                <a:gd name="T96" fmla="*/ 33 w 541"/>
                <a:gd name="T97" fmla="*/ 290 h 331"/>
                <a:gd name="T98" fmla="*/ 0 w 541"/>
                <a:gd name="T99" fmla="*/ 245 h 331"/>
                <a:gd name="T100" fmla="*/ 43 w 541"/>
                <a:gd name="T101" fmla="*/ 220 h 331"/>
                <a:gd name="T102" fmla="*/ 244 w 541"/>
                <a:gd name="T103" fmla="*/ 196 h 331"/>
                <a:gd name="T104" fmla="*/ 295 w 541"/>
                <a:gd name="T105" fmla="*/ 136 h 331"/>
                <a:gd name="T106" fmla="*/ 277 w 541"/>
                <a:gd name="T107" fmla="*/ 100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1"/>
                <a:gd name="T163" fmla="*/ 0 h 331"/>
                <a:gd name="T164" fmla="*/ 541 w 541"/>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1" h="331">
                  <a:moveTo>
                    <a:pt x="277" y="100"/>
                  </a:moveTo>
                  <a:lnTo>
                    <a:pt x="295" y="75"/>
                  </a:lnTo>
                  <a:lnTo>
                    <a:pt x="313" y="75"/>
                  </a:lnTo>
                  <a:lnTo>
                    <a:pt x="338" y="75"/>
                  </a:lnTo>
                  <a:lnTo>
                    <a:pt x="331" y="100"/>
                  </a:lnTo>
                  <a:lnTo>
                    <a:pt x="367" y="125"/>
                  </a:lnTo>
                  <a:lnTo>
                    <a:pt x="349" y="136"/>
                  </a:lnTo>
                  <a:lnTo>
                    <a:pt x="367" y="136"/>
                  </a:lnTo>
                  <a:lnTo>
                    <a:pt x="381" y="160"/>
                  </a:lnTo>
                  <a:lnTo>
                    <a:pt x="367" y="125"/>
                  </a:lnTo>
                  <a:lnTo>
                    <a:pt x="374" y="125"/>
                  </a:lnTo>
                  <a:lnTo>
                    <a:pt x="349" y="100"/>
                  </a:lnTo>
                  <a:lnTo>
                    <a:pt x="349" y="75"/>
                  </a:lnTo>
                  <a:lnTo>
                    <a:pt x="356" y="60"/>
                  </a:lnTo>
                  <a:lnTo>
                    <a:pt x="381" y="60"/>
                  </a:lnTo>
                  <a:lnTo>
                    <a:pt x="381" y="75"/>
                  </a:lnTo>
                  <a:lnTo>
                    <a:pt x="399" y="75"/>
                  </a:lnTo>
                  <a:lnTo>
                    <a:pt x="392" y="60"/>
                  </a:lnTo>
                  <a:lnTo>
                    <a:pt x="399" y="51"/>
                  </a:lnTo>
                  <a:lnTo>
                    <a:pt x="399" y="25"/>
                  </a:lnTo>
                  <a:lnTo>
                    <a:pt x="418" y="51"/>
                  </a:lnTo>
                  <a:lnTo>
                    <a:pt x="418" y="25"/>
                  </a:lnTo>
                  <a:lnTo>
                    <a:pt x="399" y="15"/>
                  </a:lnTo>
                  <a:lnTo>
                    <a:pt x="418" y="0"/>
                  </a:lnTo>
                  <a:lnTo>
                    <a:pt x="436" y="40"/>
                  </a:lnTo>
                  <a:lnTo>
                    <a:pt x="428" y="51"/>
                  </a:lnTo>
                  <a:lnTo>
                    <a:pt x="436" y="85"/>
                  </a:lnTo>
                  <a:lnTo>
                    <a:pt x="428" y="100"/>
                  </a:lnTo>
                  <a:lnTo>
                    <a:pt x="410" y="100"/>
                  </a:lnTo>
                  <a:lnTo>
                    <a:pt x="428" y="136"/>
                  </a:lnTo>
                  <a:lnTo>
                    <a:pt x="428" y="111"/>
                  </a:lnTo>
                  <a:lnTo>
                    <a:pt x="436" y="111"/>
                  </a:lnTo>
                  <a:lnTo>
                    <a:pt x="442" y="100"/>
                  </a:lnTo>
                  <a:lnTo>
                    <a:pt x="442" y="125"/>
                  </a:lnTo>
                  <a:lnTo>
                    <a:pt x="460" y="125"/>
                  </a:lnTo>
                  <a:lnTo>
                    <a:pt x="460" y="75"/>
                  </a:lnTo>
                  <a:lnTo>
                    <a:pt x="504" y="100"/>
                  </a:lnTo>
                  <a:lnTo>
                    <a:pt x="471" y="51"/>
                  </a:lnTo>
                  <a:lnTo>
                    <a:pt x="497" y="60"/>
                  </a:lnTo>
                  <a:lnTo>
                    <a:pt x="486" y="40"/>
                  </a:lnTo>
                  <a:lnTo>
                    <a:pt x="540" y="60"/>
                  </a:lnTo>
                  <a:lnTo>
                    <a:pt x="532" y="85"/>
                  </a:lnTo>
                  <a:lnTo>
                    <a:pt x="504" y="51"/>
                  </a:lnTo>
                  <a:lnTo>
                    <a:pt x="522" y="100"/>
                  </a:lnTo>
                  <a:lnTo>
                    <a:pt x="514" y="100"/>
                  </a:lnTo>
                  <a:lnTo>
                    <a:pt x="504" y="125"/>
                  </a:lnTo>
                  <a:lnTo>
                    <a:pt x="486" y="125"/>
                  </a:lnTo>
                  <a:lnTo>
                    <a:pt x="486" y="136"/>
                  </a:lnTo>
                  <a:lnTo>
                    <a:pt x="504" y="136"/>
                  </a:lnTo>
                  <a:lnTo>
                    <a:pt x="486" y="160"/>
                  </a:lnTo>
                  <a:lnTo>
                    <a:pt x="460" y="170"/>
                  </a:lnTo>
                  <a:lnTo>
                    <a:pt x="460" y="185"/>
                  </a:lnTo>
                  <a:lnTo>
                    <a:pt x="453" y="145"/>
                  </a:lnTo>
                  <a:lnTo>
                    <a:pt x="436" y="205"/>
                  </a:lnTo>
                  <a:lnTo>
                    <a:pt x="436" y="196"/>
                  </a:lnTo>
                  <a:lnTo>
                    <a:pt x="418" y="205"/>
                  </a:lnTo>
                  <a:lnTo>
                    <a:pt x="410" y="196"/>
                  </a:lnTo>
                  <a:lnTo>
                    <a:pt x="418" y="220"/>
                  </a:lnTo>
                  <a:lnTo>
                    <a:pt x="399" y="255"/>
                  </a:lnTo>
                  <a:lnTo>
                    <a:pt x="399" y="220"/>
                  </a:lnTo>
                  <a:lnTo>
                    <a:pt x="381" y="230"/>
                  </a:lnTo>
                  <a:lnTo>
                    <a:pt x="392" y="255"/>
                  </a:lnTo>
                  <a:lnTo>
                    <a:pt x="374" y="270"/>
                  </a:lnTo>
                  <a:lnTo>
                    <a:pt x="381" y="290"/>
                  </a:lnTo>
                  <a:lnTo>
                    <a:pt x="374" y="281"/>
                  </a:lnTo>
                  <a:lnTo>
                    <a:pt x="367" y="290"/>
                  </a:lnTo>
                  <a:lnTo>
                    <a:pt x="367" y="281"/>
                  </a:lnTo>
                  <a:lnTo>
                    <a:pt x="349" y="290"/>
                  </a:lnTo>
                  <a:lnTo>
                    <a:pt x="338" y="270"/>
                  </a:lnTo>
                  <a:lnTo>
                    <a:pt x="349" y="255"/>
                  </a:lnTo>
                  <a:lnTo>
                    <a:pt x="349" y="230"/>
                  </a:lnTo>
                  <a:lnTo>
                    <a:pt x="331" y="245"/>
                  </a:lnTo>
                  <a:lnTo>
                    <a:pt x="313" y="205"/>
                  </a:lnTo>
                  <a:lnTo>
                    <a:pt x="331" y="230"/>
                  </a:lnTo>
                  <a:lnTo>
                    <a:pt x="313" y="290"/>
                  </a:lnTo>
                  <a:lnTo>
                    <a:pt x="320" y="305"/>
                  </a:lnTo>
                  <a:lnTo>
                    <a:pt x="277" y="290"/>
                  </a:lnTo>
                  <a:lnTo>
                    <a:pt x="295" y="290"/>
                  </a:lnTo>
                  <a:lnTo>
                    <a:pt x="295" y="270"/>
                  </a:lnTo>
                  <a:lnTo>
                    <a:pt x="277" y="220"/>
                  </a:lnTo>
                  <a:lnTo>
                    <a:pt x="277" y="245"/>
                  </a:lnTo>
                  <a:lnTo>
                    <a:pt x="259" y="245"/>
                  </a:lnTo>
                  <a:lnTo>
                    <a:pt x="259" y="230"/>
                  </a:lnTo>
                  <a:lnTo>
                    <a:pt x="227" y="270"/>
                  </a:lnTo>
                  <a:lnTo>
                    <a:pt x="244" y="270"/>
                  </a:lnTo>
                  <a:lnTo>
                    <a:pt x="259" y="255"/>
                  </a:lnTo>
                  <a:lnTo>
                    <a:pt x="270" y="270"/>
                  </a:lnTo>
                  <a:lnTo>
                    <a:pt x="270" y="281"/>
                  </a:lnTo>
                  <a:lnTo>
                    <a:pt x="259" y="281"/>
                  </a:lnTo>
                  <a:lnTo>
                    <a:pt x="277" y="290"/>
                  </a:lnTo>
                  <a:lnTo>
                    <a:pt x="155" y="281"/>
                  </a:lnTo>
                  <a:lnTo>
                    <a:pt x="140" y="290"/>
                  </a:lnTo>
                  <a:lnTo>
                    <a:pt x="122" y="290"/>
                  </a:lnTo>
                  <a:lnTo>
                    <a:pt x="87" y="315"/>
                  </a:lnTo>
                  <a:lnTo>
                    <a:pt x="87" y="305"/>
                  </a:lnTo>
                  <a:lnTo>
                    <a:pt x="68" y="315"/>
                  </a:lnTo>
                  <a:lnTo>
                    <a:pt x="33" y="330"/>
                  </a:lnTo>
                  <a:lnTo>
                    <a:pt x="33" y="290"/>
                  </a:lnTo>
                  <a:lnTo>
                    <a:pt x="18" y="270"/>
                  </a:lnTo>
                  <a:lnTo>
                    <a:pt x="0" y="245"/>
                  </a:lnTo>
                  <a:lnTo>
                    <a:pt x="0" y="230"/>
                  </a:lnTo>
                  <a:lnTo>
                    <a:pt x="43" y="220"/>
                  </a:lnTo>
                  <a:lnTo>
                    <a:pt x="68" y="196"/>
                  </a:lnTo>
                  <a:lnTo>
                    <a:pt x="244" y="196"/>
                  </a:lnTo>
                  <a:lnTo>
                    <a:pt x="313" y="145"/>
                  </a:lnTo>
                  <a:lnTo>
                    <a:pt x="295" y="136"/>
                  </a:lnTo>
                  <a:lnTo>
                    <a:pt x="295" y="125"/>
                  </a:lnTo>
                  <a:lnTo>
                    <a:pt x="277" y="1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5" name="Freeform 23">
              <a:extLst>
                <a:ext uri="{FF2B5EF4-FFF2-40B4-BE49-F238E27FC236}">
                  <a16:creationId xmlns:a16="http://schemas.microsoft.com/office/drawing/2014/main" id="{C447B461-F9FC-411A-97CF-234728FB5A46}"/>
                </a:ext>
              </a:extLst>
            </p:cNvPr>
            <p:cNvSpPr>
              <a:spLocks/>
            </p:cNvSpPr>
            <p:nvPr/>
          </p:nvSpPr>
          <p:spPr bwMode="auto">
            <a:xfrm>
              <a:off x="5193" y="2128"/>
              <a:ext cx="52" cy="50"/>
            </a:xfrm>
            <a:custGeom>
              <a:avLst/>
              <a:gdLst>
                <a:gd name="T0" fmla="*/ 44 w 52"/>
                <a:gd name="T1" fmla="*/ 0 h 50"/>
                <a:gd name="T2" fmla="*/ 51 w 52"/>
                <a:gd name="T3" fmla="*/ 15 h 50"/>
                <a:gd name="T4" fmla="*/ 0 w 52"/>
                <a:gd name="T5" fmla="*/ 49 h 50"/>
                <a:gd name="T6" fmla="*/ 26 w 52"/>
                <a:gd name="T7" fmla="*/ 0 h 50"/>
                <a:gd name="T8" fmla="*/ 44 w 52"/>
                <a:gd name="T9" fmla="*/ 0 h 50"/>
                <a:gd name="T10" fmla="*/ 0 60000 65536"/>
                <a:gd name="T11" fmla="*/ 0 60000 65536"/>
                <a:gd name="T12" fmla="*/ 0 60000 65536"/>
                <a:gd name="T13" fmla="*/ 0 60000 65536"/>
                <a:gd name="T14" fmla="*/ 0 60000 65536"/>
                <a:gd name="T15" fmla="*/ 0 w 52"/>
                <a:gd name="T16" fmla="*/ 0 h 50"/>
                <a:gd name="T17" fmla="*/ 52 w 52"/>
                <a:gd name="T18" fmla="*/ 50 h 50"/>
              </a:gdLst>
              <a:ahLst/>
              <a:cxnLst>
                <a:cxn ang="T10">
                  <a:pos x="T0" y="T1"/>
                </a:cxn>
                <a:cxn ang="T11">
                  <a:pos x="T2" y="T3"/>
                </a:cxn>
                <a:cxn ang="T12">
                  <a:pos x="T4" y="T5"/>
                </a:cxn>
                <a:cxn ang="T13">
                  <a:pos x="T6" y="T7"/>
                </a:cxn>
                <a:cxn ang="T14">
                  <a:pos x="T8" y="T9"/>
                </a:cxn>
              </a:cxnLst>
              <a:rect l="T15" t="T16" r="T17" b="T18"/>
              <a:pathLst>
                <a:path w="52" h="50">
                  <a:moveTo>
                    <a:pt x="44" y="0"/>
                  </a:moveTo>
                  <a:lnTo>
                    <a:pt x="51" y="15"/>
                  </a:lnTo>
                  <a:lnTo>
                    <a:pt x="0" y="49"/>
                  </a:lnTo>
                  <a:lnTo>
                    <a:pt x="26" y="0"/>
                  </a:lnTo>
                  <a:lnTo>
                    <a:pt x="44"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6" name="Freeform 24">
              <a:extLst>
                <a:ext uri="{FF2B5EF4-FFF2-40B4-BE49-F238E27FC236}">
                  <a16:creationId xmlns:a16="http://schemas.microsoft.com/office/drawing/2014/main" id="{FE118DB4-88F3-49FD-A870-1CC0F2BAC221}"/>
                </a:ext>
              </a:extLst>
            </p:cNvPr>
            <p:cNvSpPr>
              <a:spLocks/>
            </p:cNvSpPr>
            <p:nvPr/>
          </p:nvSpPr>
          <p:spPr bwMode="auto">
            <a:xfrm>
              <a:off x="3199" y="947"/>
              <a:ext cx="235" cy="239"/>
            </a:xfrm>
            <a:custGeom>
              <a:avLst/>
              <a:gdLst>
                <a:gd name="T0" fmla="*/ 234 w 235"/>
                <a:gd name="T1" fmla="*/ 0 h 239"/>
                <a:gd name="T2" fmla="*/ 227 w 235"/>
                <a:gd name="T3" fmla="*/ 238 h 239"/>
                <a:gd name="T4" fmla="*/ 166 w 235"/>
                <a:gd name="T5" fmla="*/ 238 h 239"/>
                <a:gd name="T6" fmla="*/ 0 w 235"/>
                <a:gd name="T7" fmla="*/ 238 h 239"/>
                <a:gd name="T8" fmla="*/ 18 w 235"/>
                <a:gd name="T9" fmla="*/ 0 h 239"/>
                <a:gd name="T10" fmla="*/ 234 w 235"/>
                <a:gd name="T11" fmla="*/ 0 h 239"/>
                <a:gd name="T12" fmla="*/ 0 60000 65536"/>
                <a:gd name="T13" fmla="*/ 0 60000 65536"/>
                <a:gd name="T14" fmla="*/ 0 60000 65536"/>
                <a:gd name="T15" fmla="*/ 0 60000 65536"/>
                <a:gd name="T16" fmla="*/ 0 60000 65536"/>
                <a:gd name="T17" fmla="*/ 0 60000 65536"/>
                <a:gd name="T18" fmla="*/ 0 w 235"/>
                <a:gd name="T19" fmla="*/ 0 h 239"/>
                <a:gd name="T20" fmla="*/ 235 w 235"/>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235" h="239">
                  <a:moveTo>
                    <a:pt x="234" y="0"/>
                  </a:moveTo>
                  <a:lnTo>
                    <a:pt x="227" y="238"/>
                  </a:lnTo>
                  <a:lnTo>
                    <a:pt x="166" y="238"/>
                  </a:lnTo>
                  <a:lnTo>
                    <a:pt x="0" y="238"/>
                  </a:lnTo>
                  <a:lnTo>
                    <a:pt x="18" y="0"/>
                  </a:lnTo>
                  <a:lnTo>
                    <a:pt x="234"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7" name="Freeform 25">
              <a:extLst>
                <a:ext uri="{FF2B5EF4-FFF2-40B4-BE49-F238E27FC236}">
                  <a16:creationId xmlns:a16="http://schemas.microsoft.com/office/drawing/2014/main" id="{E09285A6-93CF-47B1-986F-E584B12206C0}"/>
                </a:ext>
              </a:extLst>
            </p:cNvPr>
            <p:cNvSpPr>
              <a:spLocks/>
            </p:cNvSpPr>
            <p:nvPr/>
          </p:nvSpPr>
          <p:spPr bwMode="auto">
            <a:xfrm>
              <a:off x="2042" y="1525"/>
              <a:ext cx="358" cy="230"/>
            </a:xfrm>
            <a:custGeom>
              <a:avLst/>
              <a:gdLst>
                <a:gd name="T0" fmla="*/ 227 w 358"/>
                <a:gd name="T1" fmla="*/ 0 h 230"/>
                <a:gd name="T2" fmla="*/ 245 w 358"/>
                <a:gd name="T3" fmla="*/ 50 h 230"/>
                <a:gd name="T4" fmla="*/ 270 w 358"/>
                <a:gd name="T5" fmla="*/ 100 h 230"/>
                <a:gd name="T6" fmla="*/ 303 w 358"/>
                <a:gd name="T7" fmla="*/ 100 h 230"/>
                <a:gd name="T8" fmla="*/ 357 w 358"/>
                <a:gd name="T9" fmla="*/ 169 h 230"/>
                <a:gd name="T10" fmla="*/ 338 w 358"/>
                <a:gd name="T11" fmla="*/ 229 h 230"/>
                <a:gd name="T12" fmla="*/ 0 w 358"/>
                <a:gd name="T13" fmla="*/ 219 h 230"/>
                <a:gd name="T14" fmla="*/ 94 w 358"/>
                <a:gd name="T15" fmla="*/ 50 h 230"/>
                <a:gd name="T16" fmla="*/ 111 w 358"/>
                <a:gd name="T17" fmla="*/ 26 h 230"/>
                <a:gd name="T18" fmla="*/ 227 w 358"/>
                <a:gd name="T19" fmla="*/ 0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8"/>
                <a:gd name="T31" fmla="*/ 0 h 230"/>
                <a:gd name="T32" fmla="*/ 358 w 358"/>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8" h="230">
                  <a:moveTo>
                    <a:pt x="227" y="0"/>
                  </a:moveTo>
                  <a:lnTo>
                    <a:pt x="245" y="50"/>
                  </a:lnTo>
                  <a:lnTo>
                    <a:pt x="270" y="100"/>
                  </a:lnTo>
                  <a:lnTo>
                    <a:pt x="303" y="100"/>
                  </a:lnTo>
                  <a:lnTo>
                    <a:pt x="357" y="169"/>
                  </a:lnTo>
                  <a:lnTo>
                    <a:pt x="338" y="229"/>
                  </a:lnTo>
                  <a:lnTo>
                    <a:pt x="0" y="219"/>
                  </a:lnTo>
                  <a:lnTo>
                    <a:pt x="94" y="50"/>
                  </a:lnTo>
                  <a:lnTo>
                    <a:pt x="111" y="26"/>
                  </a:lnTo>
                  <a:lnTo>
                    <a:pt x="227"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8" name="Freeform 26">
              <a:extLst>
                <a:ext uri="{FF2B5EF4-FFF2-40B4-BE49-F238E27FC236}">
                  <a16:creationId xmlns:a16="http://schemas.microsoft.com/office/drawing/2014/main" id="{0E1F52F5-3B79-4E4D-81C3-5A3F655B38CB}"/>
                </a:ext>
              </a:extLst>
            </p:cNvPr>
            <p:cNvSpPr>
              <a:spLocks/>
            </p:cNvSpPr>
            <p:nvPr/>
          </p:nvSpPr>
          <p:spPr bwMode="auto">
            <a:xfrm>
              <a:off x="3192" y="1490"/>
              <a:ext cx="376" cy="290"/>
            </a:xfrm>
            <a:custGeom>
              <a:avLst/>
              <a:gdLst>
                <a:gd name="T0" fmla="*/ 180 w 376"/>
                <a:gd name="T1" fmla="*/ 25 h 290"/>
                <a:gd name="T2" fmla="*/ 180 w 376"/>
                <a:gd name="T3" fmla="*/ 0 h 290"/>
                <a:gd name="T4" fmla="*/ 313 w 376"/>
                <a:gd name="T5" fmla="*/ 10 h 290"/>
                <a:gd name="T6" fmla="*/ 375 w 376"/>
                <a:gd name="T7" fmla="*/ 10 h 290"/>
                <a:gd name="T8" fmla="*/ 321 w 376"/>
                <a:gd name="T9" fmla="*/ 204 h 290"/>
                <a:gd name="T10" fmla="*/ 375 w 376"/>
                <a:gd name="T11" fmla="*/ 230 h 290"/>
                <a:gd name="T12" fmla="*/ 338 w 376"/>
                <a:gd name="T13" fmla="*/ 279 h 290"/>
                <a:gd name="T14" fmla="*/ 303 w 376"/>
                <a:gd name="T15" fmla="*/ 264 h 290"/>
                <a:gd name="T16" fmla="*/ 284 w 376"/>
                <a:gd name="T17" fmla="*/ 214 h 290"/>
                <a:gd name="T18" fmla="*/ 252 w 376"/>
                <a:gd name="T19" fmla="*/ 204 h 290"/>
                <a:gd name="T20" fmla="*/ 198 w 376"/>
                <a:gd name="T21" fmla="*/ 255 h 290"/>
                <a:gd name="T22" fmla="*/ 190 w 376"/>
                <a:gd name="T23" fmla="*/ 255 h 290"/>
                <a:gd name="T24" fmla="*/ 180 w 376"/>
                <a:gd name="T25" fmla="*/ 240 h 290"/>
                <a:gd name="T26" fmla="*/ 165 w 376"/>
                <a:gd name="T27" fmla="*/ 279 h 290"/>
                <a:gd name="T28" fmla="*/ 147 w 376"/>
                <a:gd name="T29" fmla="*/ 279 h 290"/>
                <a:gd name="T30" fmla="*/ 155 w 376"/>
                <a:gd name="T31" fmla="*/ 255 h 290"/>
                <a:gd name="T32" fmla="*/ 147 w 376"/>
                <a:gd name="T33" fmla="*/ 255 h 290"/>
                <a:gd name="T34" fmla="*/ 136 w 376"/>
                <a:gd name="T35" fmla="*/ 279 h 290"/>
                <a:gd name="T36" fmla="*/ 112 w 376"/>
                <a:gd name="T37" fmla="*/ 289 h 290"/>
                <a:gd name="T38" fmla="*/ 0 w 376"/>
                <a:gd name="T39" fmla="*/ 289 h 290"/>
                <a:gd name="T40" fmla="*/ 7 w 376"/>
                <a:gd name="T41" fmla="*/ 25 h 290"/>
                <a:gd name="T42" fmla="*/ 180 w 376"/>
                <a:gd name="T43" fmla="*/ 25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6"/>
                <a:gd name="T67" fmla="*/ 0 h 290"/>
                <a:gd name="T68" fmla="*/ 376 w 376"/>
                <a:gd name="T69" fmla="*/ 290 h 2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6" h="290">
                  <a:moveTo>
                    <a:pt x="180" y="25"/>
                  </a:moveTo>
                  <a:lnTo>
                    <a:pt x="180" y="0"/>
                  </a:lnTo>
                  <a:lnTo>
                    <a:pt x="313" y="10"/>
                  </a:lnTo>
                  <a:lnTo>
                    <a:pt x="375" y="10"/>
                  </a:lnTo>
                  <a:lnTo>
                    <a:pt x="321" y="204"/>
                  </a:lnTo>
                  <a:lnTo>
                    <a:pt x="375" y="230"/>
                  </a:lnTo>
                  <a:lnTo>
                    <a:pt x="338" y="279"/>
                  </a:lnTo>
                  <a:lnTo>
                    <a:pt x="303" y="264"/>
                  </a:lnTo>
                  <a:lnTo>
                    <a:pt x="284" y="214"/>
                  </a:lnTo>
                  <a:lnTo>
                    <a:pt x="252" y="204"/>
                  </a:lnTo>
                  <a:lnTo>
                    <a:pt x="198" y="255"/>
                  </a:lnTo>
                  <a:lnTo>
                    <a:pt x="190" y="255"/>
                  </a:lnTo>
                  <a:lnTo>
                    <a:pt x="180" y="240"/>
                  </a:lnTo>
                  <a:lnTo>
                    <a:pt x="165" y="279"/>
                  </a:lnTo>
                  <a:lnTo>
                    <a:pt x="147" y="279"/>
                  </a:lnTo>
                  <a:lnTo>
                    <a:pt x="155" y="255"/>
                  </a:lnTo>
                  <a:lnTo>
                    <a:pt x="147" y="255"/>
                  </a:lnTo>
                  <a:lnTo>
                    <a:pt x="136" y="279"/>
                  </a:lnTo>
                  <a:lnTo>
                    <a:pt x="112" y="289"/>
                  </a:lnTo>
                  <a:lnTo>
                    <a:pt x="0" y="289"/>
                  </a:lnTo>
                  <a:lnTo>
                    <a:pt x="7" y="25"/>
                  </a:lnTo>
                  <a:lnTo>
                    <a:pt x="180"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29" name="Freeform 27">
              <a:extLst>
                <a:ext uri="{FF2B5EF4-FFF2-40B4-BE49-F238E27FC236}">
                  <a16:creationId xmlns:a16="http://schemas.microsoft.com/office/drawing/2014/main" id="{FCAF5C89-0D41-4D33-ADD3-ED19ED684B64}"/>
                </a:ext>
              </a:extLst>
            </p:cNvPr>
            <p:cNvSpPr>
              <a:spLocks/>
            </p:cNvSpPr>
            <p:nvPr/>
          </p:nvSpPr>
          <p:spPr bwMode="auto">
            <a:xfrm>
              <a:off x="421" y="1958"/>
              <a:ext cx="368" cy="246"/>
            </a:xfrm>
            <a:custGeom>
              <a:avLst/>
              <a:gdLst>
                <a:gd name="T0" fmla="*/ 0 w 368"/>
                <a:gd name="T1" fmla="*/ 245 h 246"/>
                <a:gd name="T2" fmla="*/ 18 w 368"/>
                <a:gd name="T3" fmla="*/ 51 h 246"/>
                <a:gd name="T4" fmla="*/ 61 w 368"/>
                <a:gd name="T5" fmla="*/ 26 h 246"/>
                <a:gd name="T6" fmla="*/ 79 w 368"/>
                <a:gd name="T7" fmla="*/ 40 h 246"/>
                <a:gd name="T8" fmla="*/ 129 w 368"/>
                <a:gd name="T9" fmla="*/ 40 h 246"/>
                <a:gd name="T10" fmla="*/ 173 w 368"/>
                <a:gd name="T11" fmla="*/ 0 h 246"/>
                <a:gd name="T12" fmla="*/ 184 w 368"/>
                <a:gd name="T13" fmla="*/ 51 h 246"/>
                <a:gd name="T14" fmla="*/ 208 w 368"/>
                <a:gd name="T15" fmla="*/ 60 h 246"/>
                <a:gd name="T16" fmla="*/ 280 w 368"/>
                <a:gd name="T17" fmla="*/ 26 h 246"/>
                <a:gd name="T18" fmla="*/ 306 w 368"/>
                <a:gd name="T19" fmla="*/ 26 h 246"/>
                <a:gd name="T20" fmla="*/ 338 w 368"/>
                <a:gd name="T21" fmla="*/ 40 h 246"/>
                <a:gd name="T22" fmla="*/ 356 w 368"/>
                <a:gd name="T23" fmla="*/ 26 h 246"/>
                <a:gd name="T24" fmla="*/ 367 w 368"/>
                <a:gd name="T25" fmla="*/ 51 h 246"/>
                <a:gd name="T26" fmla="*/ 349 w 368"/>
                <a:gd name="T27" fmla="*/ 75 h 246"/>
                <a:gd name="T28" fmla="*/ 356 w 368"/>
                <a:gd name="T29" fmla="*/ 75 h 246"/>
                <a:gd name="T30" fmla="*/ 338 w 368"/>
                <a:gd name="T31" fmla="*/ 109 h 246"/>
                <a:gd name="T32" fmla="*/ 270 w 368"/>
                <a:gd name="T33" fmla="*/ 126 h 246"/>
                <a:gd name="T34" fmla="*/ 245 w 368"/>
                <a:gd name="T35" fmla="*/ 170 h 246"/>
                <a:gd name="T36" fmla="*/ 208 w 368"/>
                <a:gd name="T37" fmla="*/ 194 h 246"/>
                <a:gd name="T38" fmla="*/ 220 w 368"/>
                <a:gd name="T39" fmla="*/ 220 h 246"/>
                <a:gd name="T40" fmla="*/ 184 w 368"/>
                <a:gd name="T41" fmla="*/ 245 h 246"/>
                <a:gd name="T42" fmla="*/ 0 w 368"/>
                <a:gd name="T43" fmla="*/ 245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8"/>
                <a:gd name="T67" fmla="*/ 0 h 246"/>
                <a:gd name="T68" fmla="*/ 368 w 368"/>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8" h="246">
                  <a:moveTo>
                    <a:pt x="0" y="245"/>
                  </a:moveTo>
                  <a:lnTo>
                    <a:pt x="18" y="51"/>
                  </a:lnTo>
                  <a:lnTo>
                    <a:pt x="61" y="26"/>
                  </a:lnTo>
                  <a:lnTo>
                    <a:pt x="79" y="40"/>
                  </a:lnTo>
                  <a:lnTo>
                    <a:pt x="129" y="40"/>
                  </a:lnTo>
                  <a:lnTo>
                    <a:pt x="173" y="0"/>
                  </a:lnTo>
                  <a:lnTo>
                    <a:pt x="184" y="51"/>
                  </a:lnTo>
                  <a:lnTo>
                    <a:pt x="208" y="60"/>
                  </a:lnTo>
                  <a:lnTo>
                    <a:pt x="280" y="26"/>
                  </a:lnTo>
                  <a:lnTo>
                    <a:pt x="306" y="26"/>
                  </a:lnTo>
                  <a:lnTo>
                    <a:pt x="338" y="40"/>
                  </a:lnTo>
                  <a:lnTo>
                    <a:pt x="356" y="26"/>
                  </a:lnTo>
                  <a:lnTo>
                    <a:pt x="367" y="51"/>
                  </a:lnTo>
                  <a:lnTo>
                    <a:pt x="349" y="75"/>
                  </a:lnTo>
                  <a:lnTo>
                    <a:pt x="356" y="75"/>
                  </a:lnTo>
                  <a:lnTo>
                    <a:pt x="338" y="109"/>
                  </a:lnTo>
                  <a:lnTo>
                    <a:pt x="270" y="126"/>
                  </a:lnTo>
                  <a:lnTo>
                    <a:pt x="245" y="170"/>
                  </a:lnTo>
                  <a:lnTo>
                    <a:pt x="208" y="194"/>
                  </a:lnTo>
                  <a:lnTo>
                    <a:pt x="220" y="220"/>
                  </a:lnTo>
                  <a:lnTo>
                    <a:pt x="184" y="245"/>
                  </a:lnTo>
                  <a:lnTo>
                    <a:pt x="0" y="24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0" name="Freeform 28">
              <a:extLst>
                <a:ext uri="{FF2B5EF4-FFF2-40B4-BE49-F238E27FC236}">
                  <a16:creationId xmlns:a16="http://schemas.microsoft.com/office/drawing/2014/main" id="{1C8F43AB-CE6E-4C4A-A9C4-14952EF092AB}"/>
                </a:ext>
              </a:extLst>
            </p:cNvPr>
            <p:cNvSpPr>
              <a:spLocks/>
            </p:cNvSpPr>
            <p:nvPr/>
          </p:nvSpPr>
          <p:spPr bwMode="auto">
            <a:xfrm>
              <a:off x="4835" y="1115"/>
              <a:ext cx="177" cy="266"/>
            </a:xfrm>
            <a:custGeom>
              <a:avLst/>
              <a:gdLst>
                <a:gd name="T0" fmla="*/ 150 w 177"/>
                <a:gd name="T1" fmla="*/ 254 h 266"/>
                <a:gd name="T2" fmla="*/ 122 w 177"/>
                <a:gd name="T3" fmla="*/ 265 h 266"/>
                <a:gd name="T4" fmla="*/ 79 w 177"/>
                <a:gd name="T5" fmla="*/ 265 h 266"/>
                <a:gd name="T6" fmla="*/ 72 w 177"/>
                <a:gd name="T7" fmla="*/ 229 h 266"/>
                <a:gd name="T8" fmla="*/ 47 w 177"/>
                <a:gd name="T9" fmla="*/ 214 h 266"/>
                <a:gd name="T10" fmla="*/ 61 w 177"/>
                <a:gd name="T11" fmla="*/ 239 h 266"/>
                <a:gd name="T12" fmla="*/ 54 w 177"/>
                <a:gd name="T13" fmla="*/ 239 h 266"/>
                <a:gd name="T14" fmla="*/ 29 w 177"/>
                <a:gd name="T15" fmla="*/ 239 h 266"/>
                <a:gd name="T16" fmla="*/ 0 w 177"/>
                <a:gd name="T17" fmla="*/ 145 h 266"/>
                <a:gd name="T18" fmla="*/ 0 w 177"/>
                <a:gd name="T19" fmla="*/ 96 h 266"/>
                <a:gd name="T20" fmla="*/ 35 w 177"/>
                <a:gd name="T21" fmla="*/ 60 h 266"/>
                <a:gd name="T22" fmla="*/ 18 w 177"/>
                <a:gd name="T23" fmla="*/ 25 h 266"/>
                <a:gd name="T24" fmla="*/ 54 w 177"/>
                <a:gd name="T25" fmla="*/ 11 h 266"/>
                <a:gd name="T26" fmla="*/ 72 w 177"/>
                <a:gd name="T27" fmla="*/ 11 h 266"/>
                <a:gd name="T28" fmla="*/ 89 w 177"/>
                <a:gd name="T29" fmla="*/ 0 h 266"/>
                <a:gd name="T30" fmla="*/ 79 w 177"/>
                <a:gd name="T31" fmla="*/ 70 h 266"/>
                <a:gd name="T32" fmla="*/ 89 w 177"/>
                <a:gd name="T33" fmla="*/ 195 h 266"/>
                <a:gd name="T34" fmla="*/ 122 w 177"/>
                <a:gd name="T35" fmla="*/ 205 h 266"/>
                <a:gd name="T36" fmla="*/ 140 w 177"/>
                <a:gd name="T37" fmla="*/ 195 h 266"/>
                <a:gd name="T38" fmla="*/ 176 w 177"/>
                <a:gd name="T39" fmla="*/ 214 h 266"/>
                <a:gd name="T40" fmla="*/ 150 w 177"/>
                <a:gd name="T41" fmla="*/ 254 h 2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7"/>
                <a:gd name="T64" fmla="*/ 0 h 266"/>
                <a:gd name="T65" fmla="*/ 177 w 177"/>
                <a:gd name="T66" fmla="*/ 266 h 2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7" h="266">
                  <a:moveTo>
                    <a:pt x="150" y="254"/>
                  </a:moveTo>
                  <a:lnTo>
                    <a:pt x="122" y="265"/>
                  </a:lnTo>
                  <a:lnTo>
                    <a:pt x="79" y="265"/>
                  </a:lnTo>
                  <a:lnTo>
                    <a:pt x="72" y="229"/>
                  </a:lnTo>
                  <a:lnTo>
                    <a:pt x="47" y="214"/>
                  </a:lnTo>
                  <a:lnTo>
                    <a:pt x="61" y="239"/>
                  </a:lnTo>
                  <a:lnTo>
                    <a:pt x="54" y="239"/>
                  </a:lnTo>
                  <a:lnTo>
                    <a:pt x="29" y="239"/>
                  </a:lnTo>
                  <a:lnTo>
                    <a:pt x="0" y="145"/>
                  </a:lnTo>
                  <a:lnTo>
                    <a:pt x="0" y="96"/>
                  </a:lnTo>
                  <a:lnTo>
                    <a:pt x="35" y="60"/>
                  </a:lnTo>
                  <a:lnTo>
                    <a:pt x="18" y="25"/>
                  </a:lnTo>
                  <a:lnTo>
                    <a:pt x="54" y="11"/>
                  </a:lnTo>
                  <a:lnTo>
                    <a:pt x="72" y="11"/>
                  </a:lnTo>
                  <a:lnTo>
                    <a:pt x="89" y="0"/>
                  </a:lnTo>
                  <a:lnTo>
                    <a:pt x="79" y="70"/>
                  </a:lnTo>
                  <a:lnTo>
                    <a:pt x="89" y="195"/>
                  </a:lnTo>
                  <a:lnTo>
                    <a:pt x="122" y="205"/>
                  </a:lnTo>
                  <a:lnTo>
                    <a:pt x="140" y="195"/>
                  </a:lnTo>
                  <a:lnTo>
                    <a:pt x="176" y="214"/>
                  </a:lnTo>
                  <a:lnTo>
                    <a:pt x="150" y="2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1" name="Freeform 29">
              <a:extLst>
                <a:ext uri="{FF2B5EF4-FFF2-40B4-BE49-F238E27FC236}">
                  <a16:creationId xmlns:a16="http://schemas.microsoft.com/office/drawing/2014/main" id="{DEC4AB85-4C76-445F-93D3-1E8E098B14DA}"/>
                </a:ext>
              </a:extLst>
            </p:cNvPr>
            <p:cNvSpPr>
              <a:spLocks/>
            </p:cNvSpPr>
            <p:nvPr/>
          </p:nvSpPr>
          <p:spPr bwMode="auto">
            <a:xfrm>
              <a:off x="603" y="2067"/>
              <a:ext cx="306" cy="137"/>
            </a:xfrm>
            <a:custGeom>
              <a:avLst/>
              <a:gdLst>
                <a:gd name="T0" fmla="*/ 0 w 306"/>
                <a:gd name="T1" fmla="*/ 136 h 137"/>
                <a:gd name="T2" fmla="*/ 36 w 306"/>
                <a:gd name="T3" fmla="*/ 111 h 137"/>
                <a:gd name="T4" fmla="*/ 25 w 306"/>
                <a:gd name="T5" fmla="*/ 85 h 137"/>
                <a:gd name="T6" fmla="*/ 61 w 306"/>
                <a:gd name="T7" fmla="*/ 60 h 137"/>
                <a:gd name="T8" fmla="*/ 87 w 306"/>
                <a:gd name="T9" fmla="*/ 16 h 137"/>
                <a:gd name="T10" fmla="*/ 154 w 306"/>
                <a:gd name="T11" fmla="*/ 0 h 137"/>
                <a:gd name="T12" fmla="*/ 165 w 306"/>
                <a:gd name="T13" fmla="*/ 16 h 137"/>
                <a:gd name="T14" fmla="*/ 209 w 306"/>
                <a:gd name="T15" fmla="*/ 0 h 137"/>
                <a:gd name="T16" fmla="*/ 276 w 306"/>
                <a:gd name="T17" fmla="*/ 121 h 137"/>
                <a:gd name="T18" fmla="*/ 305 w 306"/>
                <a:gd name="T19" fmla="*/ 136 h 137"/>
                <a:gd name="T20" fmla="*/ 0 w 306"/>
                <a:gd name="T21" fmla="*/ 136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6"/>
                <a:gd name="T34" fmla="*/ 0 h 137"/>
                <a:gd name="T35" fmla="*/ 306 w 306"/>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6" h="137">
                  <a:moveTo>
                    <a:pt x="0" y="136"/>
                  </a:moveTo>
                  <a:lnTo>
                    <a:pt x="36" y="111"/>
                  </a:lnTo>
                  <a:lnTo>
                    <a:pt x="25" y="85"/>
                  </a:lnTo>
                  <a:lnTo>
                    <a:pt x="61" y="60"/>
                  </a:lnTo>
                  <a:lnTo>
                    <a:pt x="87" y="16"/>
                  </a:lnTo>
                  <a:lnTo>
                    <a:pt x="154" y="0"/>
                  </a:lnTo>
                  <a:lnTo>
                    <a:pt x="165" y="16"/>
                  </a:lnTo>
                  <a:lnTo>
                    <a:pt x="209" y="0"/>
                  </a:lnTo>
                  <a:lnTo>
                    <a:pt x="276" y="121"/>
                  </a:lnTo>
                  <a:lnTo>
                    <a:pt x="305" y="136"/>
                  </a:lnTo>
                  <a:lnTo>
                    <a:pt x="0" y="136"/>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2" name="Freeform 30">
              <a:extLst>
                <a:ext uri="{FF2B5EF4-FFF2-40B4-BE49-F238E27FC236}">
                  <a16:creationId xmlns:a16="http://schemas.microsoft.com/office/drawing/2014/main" id="{509A6D95-9E4A-4B7C-B254-FC68983C12D3}"/>
                </a:ext>
              </a:extLst>
            </p:cNvPr>
            <p:cNvSpPr>
              <a:spLocks/>
            </p:cNvSpPr>
            <p:nvPr/>
          </p:nvSpPr>
          <p:spPr bwMode="auto">
            <a:xfrm>
              <a:off x="1909" y="1729"/>
              <a:ext cx="256" cy="329"/>
            </a:xfrm>
            <a:custGeom>
              <a:avLst/>
              <a:gdLst>
                <a:gd name="T0" fmla="*/ 0 w 256"/>
                <a:gd name="T1" fmla="*/ 313 h 329"/>
                <a:gd name="T2" fmla="*/ 35 w 256"/>
                <a:gd name="T3" fmla="*/ 185 h 329"/>
                <a:gd name="T4" fmla="*/ 35 w 256"/>
                <a:gd name="T5" fmla="*/ 0 h 329"/>
                <a:gd name="T6" fmla="*/ 72 w 256"/>
                <a:gd name="T7" fmla="*/ 15 h 329"/>
                <a:gd name="T8" fmla="*/ 96 w 256"/>
                <a:gd name="T9" fmla="*/ 0 h 329"/>
                <a:gd name="T10" fmla="*/ 104 w 256"/>
                <a:gd name="T11" fmla="*/ 15 h 329"/>
                <a:gd name="T12" fmla="*/ 133 w 256"/>
                <a:gd name="T13" fmla="*/ 15 h 329"/>
                <a:gd name="T14" fmla="*/ 151 w 256"/>
                <a:gd name="T15" fmla="*/ 15 h 329"/>
                <a:gd name="T16" fmla="*/ 176 w 256"/>
                <a:gd name="T17" fmla="*/ 134 h 329"/>
                <a:gd name="T18" fmla="*/ 209 w 256"/>
                <a:gd name="T19" fmla="*/ 185 h 329"/>
                <a:gd name="T20" fmla="*/ 237 w 256"/>
                <a:gd name="T21" fmla="*/ 194 h 329"/>
                <a:gd name="T22" fmla="*/ 237 w 256"/>
                <a:gd name="T23" fmla="*/ 228 h 329"/>
                <a:gd name="T24" fmla="*/ 255 w 256"/>
                <a:gd name="T25" fmla="*/ 254 h 329"/>
                <a:gd name="T26" fmla="*/ 255 w 256"/>
                <a:gd name="T27" fmla="*/ 328 h 329"/>
                <a:gd name="T28" fmla="*/ 0 w 256"/>
                <a:gd name="T29" fmla="*/ 313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6"/>
                <a:gd name="T46" fmla="*/ 0 h 329"/>
                <a:gd name="T47" fmla="*/ 256 w 256"/>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6" h="329">
                  <a:moveTo>
                    <a:pt x="0" y="313"/>
                  </a:moveTo>
                  <a:lnTo>
                    <a:pt x="35" y="185"/>
                  </a:lnTo>
                  <a:lnTo>
                    <a:pt x="35" y="0"/>
                  </a:lnTo>
                  <a:lnTo>
                    <a:pt x="72" y="15"/>
                  </a:lnTo>
                  <a:lnTo>
                    <a:pt x="96" y="0"/>
                  </a:lnTo>
                  <a:lnTo>
                    <a:pt x="104" y="15"/>
                  </a:lnTo>
                  <a:lnTo>
                    <a:pt x="133" y="15"/>
                  </a:lnTo>
                  <a:lnTo>
                    <a:pt x="151" y="15"/>
                  </a:lnTo>
                  <a:lnTo>
                    <a:pt x="176" y="134"/>
                  </a:lnTo>
                  <a:lnTo>
                    <a:pt x="209" y="185"/>
                  </a:lnTo>
                  <a:lnTo>
                    <a:pt x="237" y="194"/>
                  </a:lnTo>
                  <a:lnTo>
                    <a:pt x="237" y="228"/>
                  </a:lnTo>
                  <a:lnTo>
                    <a:pt x="255" y="254"/>
                  </a:lnTo>
                  <a:lnTo>
                    <a:pt x="255" y="328"/>
                  </a:lnTo>
                  <a:lnTo>
                    <a:pt x="0" y="31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3" name="Freeform 31">
              <a:extLst>
                <a:ext uri="{FF2B5EF4-FFF2-40B4-BE49-F238E27FC236}">
                  <a16:creationId xmlns:a16="http://schemas.microsoft.com/office/drawing/2014/main" id="{EEED6279-5EAB-4F58-9DF9-DF42785D45EF}"/>
                </a:ext>
              </a:extLst>
            </p:cNvPr>
            <p:cNvSpPr>
              <a:spLocks/>
            </p:cNvSpPr>
            <p:nvPr/>
          </p:nvSpPr>
          <p:spPr bwMode="auto">
            <a:xfrm>
              <a:off x="3470" y="2612"/>
              <a:ext cx="533" cy="434"/>
            </a:xfrm>
            <a:custGeom>
              <a:avLst/>
              <a:gdLst>
                <a:gd name="T0" fmla="*/ 0 w 533"/>
                <a:gd name="T1" fmla="*/ 143 h 434"/>
                <a:gd name="T2" fmla="*/ 26 w 533"/>
                <a:gd name="T3" fmla="*/ 119 h 434"/>
                <a:gd name="T4" fmla="*/ 43 w 533"/>
                <a:gd name="T5" fmla="*/ 75 h 434"/>
                <a:gd name="T6" fmla="*/ 61 w 533"/>
                <a:gd name="T7" fmla="*/ 75 h 434"/>
                <a:gd name="T8" fmla="*/ 68 w 533"/>
                <a:gd name="T9" fmla="*/ 25 h 434"/>
                <a:gd name="T10" fmla="*/ 97 w 533"/>
                <a:gd name="T11" fmla="*/ 25 h 434"/>
                <a:gd name="T12" fmla="*/ 115 w 533"/>
                <a:gd name="T13" fmla="*/ 0 h 434"/>
                <a:gd name="T14" fmla="*/ 148 w 533"/>
                <a:gd name="T15" fmla="*/ 15 h 434"/>
                <a:gd name="T16" fmla="*/ 233 w 533"/>
                <a:gd name="T17" fmla="*/ 15 h 434"/>
                <a:gd name="T18" fmla="*/ 244 w 533"/>
                <a:gd name="T19" fmla="*/ 25 h 434"/>
                <a:gd name="T20" fmla="*/ 252 w 533"/>
                <a:gd name="T21" fmla="*/ 25 h 434"/>
                <a:gd name="T22" fmla="*/ 262 w 533"/>
                <a:gd name="T23" fmla="*/ 25 h 434"/>
                <a:gd name="T24" fmla="*/ 280 w 533"/>
                <a:gd name="T25" fmla="*/ 49 h 434"/>
                <a:gd name="T26" fmla="*/ 366 w 533"/>
                <a:gd name="T27" fmla="*/ 85 h 434"/>
                <a:gd name="T28" fmla="*/ 428 w 533"/>
                <a:gd name="T29" fmla="*/ 100 h 434"/>
                <a:gd name="T30" fmla="*/ 478 w 533"/>
                <a:gd name="T31" fmla="*/ 75 h 434"/>
                <a:gd name="T32" fmla="*/ 506 w 533"/>
                <a:gd name="T33" fmla="*/ 100 h 434"/>
                <a:gd name="T34" fmla="*/ 532 w 533"/>
                <a:gd name="T35" fmla="*/ 100 h 434"/>
                <a:gd name="T36" fmla="*/ 478 w 533"/>
                <a:gd name="T37" fmla="*/ 219 h 434"/>
                <a:gd name="T38" fmla="*/ 409 w 533"/>
                <a:gd name="T39" fmla="*/ 219 h 434"/>
                <a:gd name="T40" fmla="*/ 374 w 533"/>
                <a:gd name="T41" fmla="*/ 269 h 434"/>
                <a:gd name="T42" fmla="*/ 330 w 533"/>
                <a:gd name="T43" fmla="*/ 254 h 434"/>
                <a:gd name="T44" fmla="*/ 305 w 533"/>
                <a:gd name="T45" fmla="*/ 269 h 434"/>
                <a:gd name="T46" fmla="*/ 305 w 533"/>
                <a:gd name="T47" fmla="*/ 339 h 434"/>
                <a:gd name="T48" fmla="*/ 287 w 533"/>
                <a:gd name="T49" fmla="*/ 363 h 434"/>
                <a:gd name="T50" fmla="*/ 252 w 533"/>
                <a:gd name="T51" fmla="*/ 373 h 434"/>
                <a:gd name="T52" fmla="*/ 262 w 533"/>
                <a:gd name="T53" fmla="*/ 413 h 434"/>
                <a:gd name="T54" fmla="*/ 244 w 533"/>
                <a:gd name="T55" fmla="*/ 433 h 434"/>
                <a:gd name="T56" fmla="*/ 0 w 533"/>
                <a:gd name="T57" fmla="*/ 143 h 4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3"/>
                <a:gd name="T88" fmla="*/ 0 h 434"/>
                <a:gd name="T89" fmla="*/ 533 w 533"/>
                <a:gd name="T90" fmla="*/ 434 h 4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3" h="434">
                  <a:moveTo>
                    <a:pt x="0" y="143"/>
                  </a:moveTo>
                  <a:lnTo>
                    <a:pt x="26" y="119"/>
                  </a:lnTo>
                  <a:lnTo>
                    <a:pt x="43" y="75"/>
                  </a:lnTo>
                  <a:lnTo>
                    <a:pt x="61" y="75"/>
                  </a:lnTo>
                  <a:lnTo>
                    <a:pt x="68" y="25"/>
                  </a:lnTo>
                  <a:lnTo>
                    <a:pt x="97" y="25"/>
                  </a:lnTo>
                  <a:lnTo>
                    <a:pt x="115" y="0"/>
                  </a:lnTo>
                  <a:lnTo>
                    <a:pt x="148" y="15"/>
                  </a:lnTo>
                  <a:lnTo>
                    <a:pt x="233" y="15"/>
                  </a:lnTo>
                  <a:lnTo>
                    <a:pt x="244" y="25"/>
                  </a:lnTo>
                  <a:lnTo>
                    <a:pt x="252" y="25"/>
                  </a:lnTo>
                  <a:lnTo>
                    <a:pt x="262" y="25"/>
                  </a:lnTo>
                  <a:lnTo>
                    <a:pt x="280" y="49"/>
                  </a:lnTo>
                  <a:lnTo>
                    <a:pt x="366" y="85"/>
                  </a:lnTo>
                  <a:lnTo>
                    <a:pt x="428" y="100"/>
                  </a:lnTo>
                  <a:lnTo>
                    <a:pt x="478" y="75"/>
                  </a:lnTo>
                  <a:lnTo>
                    <a:pt x="506" y="100"/>
                  </a:lnTo>
                  <a:lnTo>
                    <a:pt x="532" y="100"/>
                  </a:lnTo>
                  <a:lnTo>
                    <a:pt x="478" y="219"/>
                  </a:lnTo>
                  <a:lnTo>
                    <a:pt x="409" y="219"/>
                  </a:lnTo>
                  <a:lnTo>
                    <a:pt x="374" y="269"/>
                  </a:lnTo>
                  <a:lnTo>
                    <a:pt x="330" y="254"/>
                  </a:lnTo>
                  <a:lnTo>
                    <a:pt x="305" y="269"/>
                  </a:lnTo>
                  <a:lnTo>
                    <a:pt x="305" y="339"/>
                  </a:lnTo>
                  <a:lnTo>
                    <a:pt x="287" y="363"/>
                  </a:lnTo>
                  <a:lnTo>
                    <a:pt x="252" y="373"/>
                  </a:lnTo>
                  <a:lnTo>
                    <a:pt x="262" y="413"/>
                  </a:lnTo>
                  <a:lnTo>
                    <a:pt x="244" y="433"/>
                  </a:lnTo>
                  <a:lnTo>
                    <a:pt x="0"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4" name="Freeform 32">
              <a:extLst>
                <a:ext uri="{FF2B5EF4-FFF2-40B4-BE49-F238E27FC236}">
                  <a16:creationId xmlns:a16="http://schemas.microsoft.com/office/drawing/2014/main" id="{BA86CA79-9C2D-49C5-9B49-A682A1B8DB25}"/>
                </a:ext>
              </a:extLst>
            </p:cNvPr>
            <p:cNvSpPr>
              <a:spLocks/>
            </p:cNvSpPr>
            <p:nvPr/>
          </p:nvSpPr>
          <p:spPr bwMode="auto">
            <a:xfrm>
              <a:off x="4400" y="1864"/>
              <a:ext cx="489" cy="460"/>
            </a:xfrm>
            <a:custGeom>
              <a:avLst/>
              <a:gdLst>
                <a:gd name="T0" fmla="*/ 287 w 489"/>
                <a:gd name="T1" fmla="*/ 279 h 460"/>
                <a:gd name="T2" fmla="*/ 244 w 489"/>
                <a:gd name="T3" fmla="*/ 220 h 460"/>
                <a:gd name="T4" fmla="*/ 237 w 489"/>
                <a:gd name="T5" fmla="*/ 204 h 460"/>
                <a:gd name="T6" fmla="*/ 226 w 489"/>
                <a:gd name="T7" fmla="*/ 220 h 460"/>
                <a:gd name="T8" fmla="*/ 280 w 489"/>
                <a:gd name="T9" fmla="*/ 324 h 460"/>
                <a:gd name="T10" fmla="*/ 323 w 489"/>
                <a:gd name="T11" fmla="*/ 363 h 460"/>
                <a:gd name="T12" fmla="*/ 323 w 489"/>
                <a:gd name="T13" fmla="*/ 388 h 460"/>
                <a:gd name="T14" fmla="*/ 330 w 489"/>
                <a:gd name="T15" fmla="*/ 363 h 460"/>
                <a:gd name="T16" fmla="*/ 358 w 489"/>
                <a:gd name="T17" fmla="*/ 388 h 460"/>
                <a:gd name="T18" fmla="*/ 383 w 489"/>
                <a:gd name="T19" fmla="*/ 374 h 460"/>
                <a:gd name="T20" fmla="*/ 408 w 489"/>
                <a:gd name="T21" fmla="*/ 388 h 460"/>
                <a:gd name="T22" fmla="*/ 402 w 489"/>
                <a:gd name="T23" fmla="*/ 408 h 460"/>
                <a:gd name="T24" fmla="*/ 445 w 489"/>
                <a:gd name="T25" fmla="*/ 363 h 460"/>
                <a:gd name="T26" fmla="*/ 469 w 489"/>
                <a:gd name="T27" fmla="*/ 388 h 460"/>
                <a:gd name="T28" fmla="*/ 469 w 489"/>
                <a:gd name="T29" fmla="*/ 399 h 460"/>
                <a:gd name="T30" fmla="*/ 488 w 489"/>
                <a:gd name="T31" fmla="*/ 408 h 460"/>
                <a:gd name="T32" fmla="*/ 419 w 489"/>
                <a:gd name="T33" fmla="*/ 459 h 460"/>
                <a:gd name="T34" fmla="*/ 244 w 489"/>
                <a:gd name="T35" fmla="*/ 459 h 460"/>
                <a:gd name="T36" fmla="*/ 208 w 489"/>
                <a:gd name="T37" fmla="*/ 459 h 460"/>
                <a:gd name="T38" fmla="*/ 208 w 489"/>
                <a:gd name="T39" fmla="*/ 264 h 460"/>
                <a:gd name="T40" fmla="*/ 200 w 489"/>
                <a:gd name="T41" fmla="*/ 264 h 460"/>
                <a:gd name="T42" fmla="*/ 193 w 489"/>
                <a:gd name="T43" fmla="*/ 288 h 460"/>
                <a:gd name="T44" fmla="*/ 165 w 489"/>
                <a:gd name="T45" fmla="*/ 279 h 460"/>
                <a:gd name="T46" fmla="*/ 158 w 489"/>
                <a:gd name="T47" fmla="*/ 264 h 460"/>
                <a:gd name="T48" fmla="*/ 43 w 489"/>
                <a:gd name="T49" fmla="*/ 194 h 460"/>
                <a:gd name="T50" fmla="*/ 0 w 489"/>
                <a:gd name="T51" fmla="*/ 145 h 460"/>
                <a:gd name="T52" fmla="*/ 35 w 489"/>
                <a:gd name="T53" fmla="*/ 120 h 460"/>
                <a:gd name="T54" fmla="*/ 18 w 489"/>
                <a:gd name="T55" fmla="*/ 94 h 460"/>
                <a:gd name="T56" fmla="*/ 18 w 489"/>
                <a:gd name="T57" fmla="*/ 75 h 460"/>
                <a:gd name="T58" fmla="*/ 53 w 489"/>
                <a:gd name="T59" fmla="*/ 51 h 460"/>
                <a:gd name="T60" fmla="*/ 72 w 489"/>
                <a:gd name="T61" fmla="*/ 60 h 460"/>
                <a:gd name="T62" fmla="*/ 104 w 489"/>
                <a:gd name="T63" fmla="*/ 25 h 460"/>
                <a:gd name="T64" fmla="*/ 122 w 489"/>
                <a:gd name="T65" fmla="*/ 51 h 460"/>
                <a:gd name="T66" fmla="*/ 139 w 489"/>
                <a:gd name="T67" fmla="*/ 34 h 460"/>
                <a:gd name="T68" fmla="*/ 139 w 489"/>
                <a:gd name="T69" fmla="*/ 25 h 460"/>
                <a:gd name="T70" fmla="*/ 158 w 489"/>
                <a:gd name="T71" fmla="*/ 0 h 460"/>
                <a:gd name="T72" fmla="*/ 183 w 489"/>
                <a:gd name="T73" fmla="*/ 11 h 460"/>
                <a:gd name="T74" fmla="*/ 269 w 489"/>
                <a:gd name="T75" fmla="*/ 75 h 460"/>
                <a:gd name="T76" fmla="*/ 330 w 489"/>
                <a:gd name="T77" fmla="*/ 120 h 460"/>
                <a:gd name="T78" fmla="*/ 304 w 489"/>
                <a:gd name="T79" fmla="*/ 145 h 460"/>
                <a:gd name="T80" fmla="*/ 280 w 489"/>
                <a:gd name="T81" fmla="*/ 204 h 460"/>
                <a:gd name="T82" fmla="*/ 315 w 489"/>
                <a:gd name="T83" fmla="*/ 239 h 460"/>
                <a:gd name="T84" fmla="*/ 315 w 489"/>
                <a:gd name="T85" fmla="*/ 264 h 460"/>
                <a:gd name="T86" fmla="*/ 287 w 489"/>
                <a:gd name="T87" fmla="*/ 279 h 4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9"/>
                <a:gd name="T133" fmla="*/ 0 h 460"/>
                <a:gd name="T134" fmla="*/ 489 w 489"/>
                <a:gd name="T135" fmla="*/ 460 h 4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9" h="460">
                  <a:moveTo>
                    <a:pt x="287" y="279"/>
                  </a:moveTo>
                  <a:lnTo>
                    <a:pt x="244" y="220"/>
                  </a:lnTo>
                  <a:lnTo>
                    <a:pt x="237" y="204"/>
                  </a:lnTo>
                  <a:lnTo>
                    <a:pt x="226" y="220"/>
                  </a:lnTo>
                  <a:lnTo>
                    <a:pt x="280" y="324"/>
                  </a:lnTo>
                  <a:lnTo>
                    <a:pt x="323" y="363"/>
                  </a:lnTo>
                  <a:lnTo>
                    <a:pt x="323" y="388"/>
                  </a:lnTo>
                  <a:lnTo>
                    <a:pt x="330" y="363"/>
                  </a:lnTo>
                  <a:lnTo>
                    <a:pt x="358" y="388"/>
                  </a:lnTo>
                  <a:lnTo>
                    <a:pt x="383" y="374"/>
                  </a:lnTo>
                  <a:lnTo>
                    <a:pt x="408" y="388"/>
                  </a:lnTo>
                  <a:lnTo>
                    <a:pt x="402" y="408"/>
                  </a:lnTo>
                  <a:lnTo>
                    <a:pt x="445" y="363"/>
                  </a:lnTo>
                  <a:lnTo>
                    <a:pt x="469" y="388"/>
                  </a:lnTo>
                  <a:lnTo>
                    <a:pt x="469" y="399"/>
                  </a:lnTo>
                  <a:lnTo>
                    <a:pt x="488" y="408"/>
                  </a:lnTo>
                  <a:lnTo>
                    <a:pt x="419" y="459"/>
                  </a:lnTo>
                  <a:lnTo>
                    <a:pt x="244" y="459"/>
                  </a:lnTo>
                  <a:lnTo>
                    <a:pt x="208" y="459"/>
                  </a:lnTo>
                  <a:lnTo>
                    <a:pt x="208" y="264"/>
                  </a:lnTo>
                  <a:lnTo>
                    <a:pt x="200" y="264"/>
                  </a:lnTo>
                  <a:lnTo>
                    <a:pt x="193" y="288"/>
                  </a:lnTo>
                  <a:lnTo>
                    <a:pt x="165" y="279"/>
                  </a:lnTo>
                  <a:lnTo>
                    <a:pt x="158" y="264"/>
                  </a:lnTo>
                  <a:lnTo>
                    <a:pt x="43" y="194"/>
                  </a:lnTo>
                  <a:lnTo>
                    <a:pt x="0" y="145"/>
                  </a:lnTo>
                  <a:lnTo>
                    <a:pt x="35" y="120"/>
                  </a:lnTo>
                  <a:lnTo>
                    <a:pt x="18" y="94"/>
                  </a:lnTo>
                  <a:lnTo>
                    <a:pt x="18" y="75"/>
                  </a:lnTo>
                  <a:lnTo>
                    <a:pt x="53" y="51"/>
                  </a:lnTo>
                  <a:lnTo>
                    <a:pt x="72" y="60"/>
                  </a:lnTo>
                  <a:lnTo>
                    <a:pt x="104" y="25"/>
                  </a:lnTo>
                  <a:lnTo>
                    <a:pt x="122" y="51"/>
                  </a:lnTo>
                  <a:lnTo>
                    <a:pt x="139" y="34"/>
                  </a:lnTo>
                  <a:lnTo>
                    <a:pt x="139" y="25"/>
                  </a:lnTo>
                  <a:lnTo>
                    <a:pt x="158" y="0"/>
                  </a:lnTo>
                  <a:lnTo>
                    <a:pt x="183" y="11"/>
                  </a:lnTo>
                  <a:lnTo>
                    <a:pt x="269" y="75"/>
                  </a:lnTo>
                  <a:lnTo>
                    <a:pt x="330" y="120"/>
                  </a:lnTo>
                  <a:lnTo>
                    <a:pt x="304" y="145"/>
                  </a:lnTo>
                  <a:lnTo>
                    <a:pt x="280" y="204"/>
                  </a:lnTo>
                  <a:lnTo>
                    <a:pt x="315" y="239"/>
                  </a:lnTo>
                  <a:lnTo>
                    <a:pt x="315" y="264"/>
                  </a:lnTo>
                  <a:lnTo>
                    <a:pt x="287" y="27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5" name="Freeform 33">
              <a:extLst>
                <a:ext uri="{FF2B5EF4-FFF2-40B4-BE49-F238E27FC236}">
                  <a16:creationId xmlns:a16="http://schemas.microsoft.com/office/drawing/2014/main" id="{D42087AB-9522-41F4-B869-EF5E91D4314E}"/>
                </a:ext>
              </a:extLst>
            </p:cNvPr>
            <p:cNvSpPr>
              <a:spLocks/>
            </p:cNvSpPr>
            <p:nvPr/>
          </p:nvSpPr>
          <p:spPr bwMode="auto">
            <a:xfrm>
              <a:off x="3444" y="1984"/>
              <a:ext cx="356" cy="340"/>
            </a:xfrm>
            <a:custGeom>
              <a:avLst/>
              <a:gdLst>
                <a:gd name="T0" fmla="*/ 348 w 356"/>
                <a:gd name="T1" fmla="*/ 339 h 340"/>
                <a:gd name="T2" fmla="*/ 208 w 356"/>
                <a:gd name="T3" fmla="*/ 328 h 340"/>
                <a:gd name="T4" fmla="*/ 123 w 356"/>
                <a:gd name="T5" fmla="*/ 339 h 340"/>
                <a:gd name="T6" fmla="*/ 104 w 356"/>
                <a:gd name="T7" fmla="*/ 288 h 340"/>
                <a:gd name="T8" fmla="*/ 51 w 356"/>
                <a:gd name="T9" fmla="*/ 243 h 340"/>
                <a:gd name="T10" fmla="*/ 19 w 356"/>
                <a:gd name="T11" fmla="*/ 168 h 340"/>
                <a:gd name="T12" fmla="*/ 0 w 356"/>
                <a:gd name="T13" fmla="*/ 109 h 340"/>
                <a:gd name="T14" fmla="*/ 19 w 356"/>
                <a:gd name="T15" fmla="*/ 74 h 340"/>
                <a:gd name="T16" fmla="*/ 19 w 356"/>
                <a:gd name="T17" fmla="*/ 49 h 340"/>
                <a:gd name="T18" fmla="*/ 111 w 356"/>
                <a:gd name="T19" fmla="*/ 25 h 340"/>
                <a:gd name="T20" fmla="*/ 190 w 356"/>
                <a:gd name="T21" fmla="*/ 0 h 340"/>
                <a:gd name="T22" fmla="*/ 208 w 356"/>
                <a:gd name="T23" fmla="*/ 0 h 340"/>
                <a:gd name="T24" fmla="*/ 227 w 356"/>
                <a:gd name="T25" fmla="*/ 0 h 340"/>
                <a:gd name="T26" fmla="*/ 294 w 356"/>
                <a:gd name="T27" fmla="*/ 14 h 340"/>
                <a:gd name="T28" fmla="*/ 286 w 356"/>
                <a:gd name="T29" fmla="*/ 49 h 340"/>
                <a:gd name="T30" fmla="*/ 277 w 356"/>
                <a:gd name="T31" fmla="*/ 49 h 340"/>
                <a:gd name="T32" fmla="*/ 286 w 356"/>
                <a:gd name="T33" fmla="*/ 74 h 340"/>
                <a:gd name="T34" fmla="*/ 277 w 356"/>
                <a:gd name="T35" fmla="*/ 119 h 340"/>
                <a:gd name="T36" fmla="*/ 258 w 356"/>
                <a:gd name="T37" fmla="*/ 144 h 340"/>
                <a:gd name="T38" fmla="*/ 277 w 356"/>
                <a:gd name="T39" fmla="*/ 219 h 340"/>
                <a:gd name="T40" fmla="*/ 355 w 356"/>
                <a:gd name="T41" fmla="*/ 328 h 340"/>
                <a:gd name="T42" fmla="*/ 348 w 356"/>
                <a:gd name="T43" fmla="*/ 339 h 3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6"/>
                <a:gd name="T67" fmla="*/ 0 h 340"/>
                <a:gd name="T68" fmla="*/ 356 w 356"/>
                <a:gd name="T69" fmla="*/ 340 h 3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6" h="340">
                  <a:moveTo>
                    <a:pt x="348" y="339"/>
                  </a:moveTo>
                  <a:lnTo>
                    <a:pt x="208" y="328"/>
                  </a:lnTo>
                  <a:lnTo>
                    <a:pt x="123" y="339"/>
                  </a:lnTo>
                  <a:lnTo>
                    <a:pt x="104" y="288"/>
                  </a:lnTo>
                  <a:lnTo>
                    <a:pt x="51" y="243"/>
                  </a:lnTo>
                  <a:lnTo>
                    <a:pt x="19" y="168"/>
                  </a:lnTo>
                  <a:lnTo>
                    <a:pt x="0" y="109"/>
                  </a:lnTo>
                  <a:lnTo>
                    <a:pt x="19" y="74"/>
                  </a:lnTo>
                  <a:lnTo>
                    <a:pt x="19" y="49"/>
                  </a:lnTo>
                  <a:lnTo>
                    <a:pt x="111" y="25"/>
                  </a:lnTo>
                  <a:lnTo>
                    <a:pt x="190" y="0"/>
                  </a:lnTo>
                  <a:lnTo>
                    <a:pt x="208" y="0"/>
                  </a:lnTo>
                  <a:lnTo>
                    <a:pt x="227" y="0"/>
                  </a:lnTo>
                  <a:lnTo>
                    <a:pt x="294" y="14"/>
                  </a:lnTo>
                  <a:lnTo>
                    <a:pt x="286" y="49"/>
                  </a:lnTo>
                  <a:lnTo>
                    <a:pt x="277" y="49"/>
                  </a:lnTo>
                  <a:lnTo>
                    <a:pt x="286" y="74"/>
                  </a:lnTo>
                  <a:lnTo>
                    <a:pt x="277" y="119"/>
                  </a:lnTo>
                  <a:lnTo>
                    <a:pt x="258" y="144"/>
                  </a:lnTo>
                  <a:lnTo>
                    <a:pt x="277" y="219"/>
                  </a:lnTo>
                  <a:lnTo>
                    <a:pt x="355" y="328"/>
                  </a:lnTo>
                  <a:lnTo>
                    <a:pt x="348"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6" name="Freeform 34">
              <a:extLst>
                <a:ext uri="{FF2B5EF4-FFF2-40B4-BE49-F238E27FC236}">
                  <a16:creationId xmlns:a16="http://schemas.microsoft.com/office/drawing/2014/main" id="{E87CCBBF-1310-4BDF-9112-8D2B64AA29FF}"/>
                </a:ext>
              </a:extLst>
            </p:cNvPr>
            <p:cNvSpPr>
              <a:spLocks/>
            </p:cNvSpPr>
            <p:nvPr/>
          </p:nvSpPr>
          <p:spPr bwMode="auto">
            <a:xfrm>
              <a:off x="5073" y="965"/>
              <a:ext cx="306" cy="366"/>
            </a:xfrm>
            <a:custGeom>
              <a:avLst/>
              <a:gdLst>
                <a:gd name="T0" fmla="*/ 165 w 306"/>
                <a:gd name="T1" fmla="*/ 0 h 384"/>
                <a:gd name="T2" fmla="*/ 165 w 306"/>
                <a:gd name="T3" fmla="*/ 23 h 384"/>
                <a:gd name="T4" fmla="*/ 148 w 306"/>
                <a:gd name="T5" fmla="*/ 10 h 384"/>
                <a:gd name="T6" fmla="*/ 148 w 306"/>
                <a:gd name="T7" fmla="*/ 23 h 384"/>
                <a:gd name="T8" fmla="*/ 140 w 306"/>
                <a:gd name="T9" fmla="*/ 23 h 384"/>
                <a:gd name="T10" fmla="*/ 129 w 306"/>
                <a:gd name="T11" fmla="*/ 34 h 384"/>
                <a:gd name="T12" fmla="*/ 158 w 306"/>
                <a:gd name="T13" fmla="*/ 23 h 384"/>
                <a:gd name="T14" fmla="*/ 172 w 306"/>
                <a:gd name="T15" fmla="*/ 70 h 384"/>
                <a:gd name="T16" fmla="*/ 190 w 306"/>
                <a:gd name="T17" fmla="*/ 83 h 384"/>
                <a:gd name="T18" fmla="*/ 202 w 306"/>
                <a:gd name="T19" fmla="*/ 83 h 384"/>
                <a:gd name="T20" fmla="*/ 202 w 306"/>
                <a:gd name="T21" fmla="*/ 94 h 384"/>
                <a:gd name="T22" fmla="*/ 190 w 306"/>
                <a:gd name="T23" fmla="*/ 94 h 384"/>
                <a:gd name="T24" fmla="*/ 183 w 306"/>
                <a:gd name="T25" fmla="*/ 94 h 384"/>
                <a:gd name="T26" fmla="*/ 209 w 306"/>
                <a:gd name="T27" fmla="*/ 144 h 384"/>
                <a:gd name="T28" fmla="*/ 202 w 306"/>
                <a:gd name="T29" fmla="*/ 119 h 384"/>
                <a:gd name="T30" fmla="*/ 215 w 306"/>
                <a:gd name="T31" fmla="*/ 119 h 384"/>
                <a:gd name="T32" fmla="*/ 209 w 306"/>
                <a:gd name="T33" fmla="*/ 83 h 384"/>
                <a:gd name="T34" fmla="*/ 215 w 306"/>
                <a:gd name="T35" fmla="*/ 94 h 384"/>
                <a:gd name="T36" fmla="*/ 215 w 306"/>
                <a:gd name="T37" fmla="*/ 144 h 384"/>
                <a:gd name="T38" fmla="*/ 252 w 306"/>
                <a:gd name="T39" fmla="*/ 213 h 384"/>
                <a:gd name="T40" fmla="*/ 252 w 306"/>
                <a:gd name="T41" fmla="*/ 238 h 384"/>
                <a:gd name="T42" fmla="*/ 305 w 306"/>
                <a:gd name="T43" fmla="*/ 383 h 384"/>
                <a:gd name="T44" fmla="*/ 294 w 306"/>
                <a:gd name="T45" fmla="*/ 383 h 384"/>
                <a:gd name="T46" fmla="*/ 270 w 306"/>
                <a:gd name="T47" fmla="*/ 373 h 384"/>
                <a:gd name="T48" fmla="*/ 252 w 306"/>
                <a:gd name="T49" fmla="*/ 347 h 384"/>
                <a:gd name="T50" fmla="*/ 262 w 306"/>
                <a:gd name="T51" fmla="*/ 313 h 384"/>
                <a:gd name="T52" fmla="*/ 233 w 306"/>
                <a:gd name="T53" fmla="*/ 278 h 384"/>
                <a:gd name="T54" fmla="*/ 233 w 306"/>
                <a:gd name="T55" fmla="*/ 238 h 384"/>
                <a:gd name="T56" fmla="*/ 209 w 306"/>
                <a:gd name="T57" fmla="*/ 238 h 384"/>
                <a:gd name="T58" fmla="*/ 209 w 306"/>
                <a:gd name="T59" fmla="*/ 213 h 384"/>
                <a:gd name="T60" fmla="*/ 183 w 306"/>
                <a:gd name="T61" fmla="*/ 179 h 384"/>
                <a:gd name="T62" fmla="*/ 158 w 306"/>
                <a:gd name="T63" fmla="*/ 153 h 384"/>
                <a:gd name="T64" fmla="*/ 140 w 306"/>
                <a:gd name="T65" fmla="*/ 168 h 384"/>
                <a:gd name="T66" fmla="*/ 122 w 306"/>
                <a:gd name="T67" fmla="*/ 153 h 384"/>
                <a:gd name="T68" fmla="*/ 97 w 306"/>
                <a:gd name="T69" fmla="*/ 119 h 384"/>
                <a:gd name="T70" fmla="*/ 97 w 306"/>
                <a:gd name="T71" fmla="*/ 94 h 384"/>
                <a:gd name="T72" fmla="*/ 0 w 306"/>
                <a:gd name="T73" fmla="*/ 0 h 384"/>
                <a:gd name="T74" fmla="*/ 165 w 306"/>
                <a:gd name="T75" fmla="*/ 0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6"/>
                <a:gd name="T115" fmla="*/ 0 h 384"/>
                <a:gd name="T116" fmla="*/ 306 w 306"/>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6" h="384">
                  <a:moveTo>
                    <a:pt x="165" y="0"/>
                  </a:moveTo>
                  <a:lnTo>
                    <a:pt x="165" y="23"/>
                  </a:lnTo>
                  <a:lnTo>
                    <a:pt x="148" y="10"/>
                  </a:lnTo>
                  <a:lnTo>
                    <a:pt x="148" y="23"/>
                  </a:lnTo>
                  <a:lnTo>
                    <a:pt x="140" y="23"/>
                  </a:lnTo>
                  <a:lnTo>
                    <a:pt x="129" y="34"/>
                  </a:lnTo>
                  <a:lnTo>
                    <a:pt x="158" y="23"/>
                  </a:lnTo>
                  <a:lnTo>
                    <a:pt x="172" y="70"/>
                  </a:lnTo>
                  <a:lnTo>
                    <a:pt x="190" y="83"/>
                  </a:lnTo>
                  <a:lnTo>
                    <a:pt x="202" y="83"/>
                  </a:lnTo>
                  <a:lnTo>
                    <a:pt x="202" y="94"/>
                  </a:lnTo>
                  <a:lnTo>
                    <a:pt x="190" y="94"/>
                  </a:lnTo>
                  <a:lnTo>
                    <a:pt x="183" y="94"/>
                  </a:lnTo>
                  <a:lnTo>
                    <a:pt x="209" y="144"/>
                  </a:lnTo>
                  <a:lnTo>
                    <a:pt x="202" y="119"/>
                  </a:lnTo>
                  <a:lnTo>
                    <a:pt x="215" y="119"/>
                  </a:lnTo>
                  <a:lnTo>
                    <a:pt x="209" y="83"/>
                  </a:lnTo>
                  <a:lnTo>
                    <a:pt x="215" y="94"/>
                  </a:lnTo>
                  <a:lnTo>
                    <a:pt x="215" y="144"/>
                  </a:lnTo>
                  <a:lnTo>
                    <a:pt x="252" y="213"/>
                  </a:lnTo>
                  <a:lnTo>
                    <a:pt x="252" y="238"/>
                  </a:lnTo>
                  <a:lnTo>
                    <a:pt x="305" y="383"/>
                  </a:lnTo>
                  <a:lnTo>
                    <a:pt x="294" y="383"/>
                  </a:lnTo>
                  <a:lnTo>
                    <a:pt x="270" y="373"/>
                  </a:lnTo>
                  <a:lnTo>
                    <a:pt x="252" y="347"/>
                  </a:lnTo>
                  <a:lnTo>
                    <a:pt x="262" y="313"/>
                  </a:lnTo>
                  <a:lnTo>
                    <a:pt x="233" y="278"/>
                  </a:lnTo>
                  <a:lnTo>
                    <a:pt x="233" y="238"/>
                  </a:lnTo>
                  <a:lnTo>
                    <a:pt x="209" y="238"/>
                  </a:lnTo>
                  <a:lnTo>
                    <a:pt x="209" y="213"/>
                  </a:lnTo>
                  <a:lnTo>
                    <a:pt x="183" y="179"/>
                  </a:lnTo>
                  <a:lnTo>
                    <a:pt x="158" y="153"/>
                  </a:lnTo>
                  <a:lnTo>
                    <a:pt x="140" y="168"/>
                  </a:lnTo>
                  <a:lnTo>
                    <a:pt x="122" y="153"/>
                  </a:lnTo>
                  <a:lnTo>
                    <a:pt x="97" y="119"/>
                  </a:lnTo>
                  <a:lnTo>
                    <a:pt x="97" y="94"/>
                  </a:lnTo>
                  <a:lnTo>
                    <a:pt x="0" y="0"/>
                  </a:lnTo>
                  <a:lnTo>
                    <a:pt x="16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7" name="Freeform 35">
              <a:extLst>
                <a:ext uri="{FF2B5EF4-FFF2-40B4-BE49-F238E27FC236}">
                  <a16:creationId xmlns:a16="http://schemas.microsoft.com/office/drawing/2014/main" id="{B2433F7F-38C9-4139-A229-76B9C5445A82}"/>
                </a:ext>
              </a:extLst>
            </p:cNvPr>
            <p:cNvSpPr>
              <a:spLocks/>
            </p:cNvSpPr>
            <p:nvPr/>
          </p:nvSpPr>
          <p:spPr bwMode="auto">
            <a:xfrm>
              <a:off x="5315" y="947"/>
              <a:ext cx="64" cy="253"/>
            </a:xfrm>
            <a:custGeom>
              <a:avLst/>
              <a:gdLst>
                <a:gd name="T0" fmla="*/ 26 w 64"/>
                <a:gd name="T1" fmla="*/ 94 h 253"/>
                <a:gd name="T2" fmla="*/ 8 w 64"/>
                <a:gd name="T3" fmla="*/ 83 h 253"/>
                <a:gd name="T4" fmla="*/ 0 w 64"/>
                <a:gd name="T5" fmla="*/ 0 h 253"/>
                <a:gd name="T6" fmla="*/ 8 w 64"/>
                <a:gd name="T7" fmla="*/ 0 h 253"/>
                <a:gd name="T8" fmla="*/ 18 w 64"/>
                <a:gd name="T9" fmla="*/ 23 h 253"/>
                <a:gd name="T10" fmla="*/ 63 w 64"/>
                <a:gd name="T11" fmla="*/ 252 h 253"/>
                <a:gd name="T12" fmla="*/ 34 w 64"/>
                <a:gd name="T13" fmla="*/ 192 h 253"/>
                <a:gd name="T14" fmla="*/ 26 w 64"/>
                <a:gd name="T15" fmla="*/ 94 h 253"/>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253"/>
                <a:gd name="T26" fmla="*/ 64 w 64"/>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253">
                  <a:moveTo>
                    <a:pt x="26" y="94"/>
                  </a:moveTo>
                  <a:lnTo>
                    <a:pt x="8" y="83"/>
                  </a:lnTo>
                  <a:lnTo>
                    <a:pt x="0" y="0"/>
                  </a:lnTo>
                  <a:lnTo>
                    <a:pt x="8" y="0"/>
                  </a:lnTo>
                  <a:lnTo>
                    <a:pt x="18" y="23"/>
                  </a:lnTo>
                  <a:lnTo>
                    <a:pt x="63" y="252"/>
                  </a:lnTo>
                  <a:lnTo>
                    <a:pt x="34" y="192"/>
                  </a:lnTo>
                  <a:lnTo>
                    <a:pt x="26" y="9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8" name="Freeform 36">
              <a:extLst>
                <a:ext uri="{FF2B5EF4-FFF2-40B4-BE49-F238E27FC236}">
                  <a16:creationId xmlns:a16="http://schemas.microsoft.com/office/drawing/2014/main" id="{965BDE7E-B4E3-4575-8894-DAD97F795D60}"/>
                </a:ext>
              </a:extLst>
            </p:cNvPr>
            <p:cNvSpPr>
              <a:spLocks/>
            </p:cNvSpPr>
            <p:nvPr/>
          </p:nvSpPr>
          <p:spPr bwMode="auto">
            <a:xfrm>
              <a:off x="5255" y="947"/>
              <a:ext cx="50" cy="50"/>
            </a:xfrm>
            <a:custGeom>
              <a:avLst/>
              <a:gdLst>
                <a:gd name="T0" fmla="*/ 7 w 50"/>
                <a:gd name="T1" fmla="*/ 34 h 50"/>
                <a:gd name="T2" fmla="*/ 7 w 50"/>
                <a:gd name="T3" fmla="*/ 23 h 50"/>
                <a:gd name="T4" fmla="*/ 18 w 50"/>
                <a:gd name="T5" fmla="*/ 10 h 50"/>
                <a:gd name="T6" fmla="*/ 0 w 50"/>
                <a:gd name="T7" fmla="*/ 0 h 50"/>
                <a:gd name="T8" fmla="*/ 49 w 50"/>
                <a:gd name="T9" fmla="*/ 0 h 50"/>
                <a:gd name="T10" fmla="*/ 49 w 50"/>
                <a:gd name="T11" fmla="*/ 34 h 50"/>
                <a:gd name="T12" fmla="*/ 32 w 50"/>
                <a:gd name="T13" fmla="*/ 49 h 50"/>
                <a:gd name="T14" fmla="*/ 18 w 50"/>
                <a:gd name="T15" fmla="*/ 23 h 50"/>
                <a:gd name="T16" fmla="*/ 7 w 50"/>
                <a:gd name="T17" fmla="*/ 34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7" y="34"/>
                  </a:moveTo>
                  <a:lnTo>
                    <a:pt x="7" y="23"/>
                  </a:lnTo>
                  <a:lnTo>
                    <a:pt x="18" y="10"/>
                  </a:lnTo>
                  <a:lnTo>
                    <a:pt x="0" y="0"/>
                  </a:lnTo>
                  <a:lnTo>
                    <a:pt x="49" y="0"/>
                  </a:lnTo>
                  <a:lnTo>
                    <a:pt x="49" y="34"/>
                  </a:lnTo>
                  <a:lnTo>
                    <a:pt x="32" y="49"/>
                  </a:lnTo>
                  <a:lnTo>
                    <a:pt x="18" y="23"/>
                  </a:lnTo>
                  <a:lnTo>
                    <a:pt x="7" y="3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39" name="Freeform 37">
              <a:extLst>
                <a:ext uri="{FF2B5EF4-FFF2-40B4-BE49-F238E27FC236}">
                  <a16:creationId xmlns:a16="http://schemas.microsoft.com/office/drawing/2014/main" id="{5D58EFF5-5237-4E79-A016-4B8147E41CC9}"/>
                </a:ext>
              </a:extLst>
            </p:cNvPr>
            <p:cNvSpPr>
              <a:spLocks/>
            </p:cNvSpPr>
            <p:nvPr/>
          </p:nvSpPr>
          <p:spPr bwMode="auto">
            <a:xfrm>
              <a:off x="5404" y="1575"/>
              <a:ext cx="165" cy="468"/>
            </a:xfrm>
            <a:custGeom>
              <a:avLst/>
              <a:gdLst>
                <a:gd name="T0" fmla="*/ 25 w 165"/>
                <a:gd name="T1" fmla="*/ 457 h 468"/>
                <a:gd name="T2" fmla="*/ 25 w 165"/>
                <a:gd name="T3" fmla="*/ 433 h 468"/>
                <a:gd name="T4" fmla="*/ 43 w 165"/>
                <a:gd name="T5" fmla="*/ 442 h 468"/>
                <a:gd name="T6" fmla="*/ 61 w 165"/>
                <a:gd name="T7" fmla="*/ 433 h 468"/>
                <a:gd name="T8" fmla="*/ 86 w 165"/>
                <a:gd name="T9" fmla="*/ 408 h 468"/>
                <a:gd name="T10" fmla="*/ 97 w 165"/>
                <a:gd name="T11" fmla="*/ 408 h 468"/>
                <a:gd name="T12" fmla="*/ 128 w 165"/>
                <a:gd name="T13" fmla="*/ 399 h 468"/>
                <a:gd name="T14" fmla="*/ 164 w 165"/>
                <a:gd name="T15" fmla="*/ 145 h 468"/>
                <a:gd name="T16" fmla="*/ 128 w 165"/>
                <a:gd name="T17" fmla="*/ 0 h 468"/>
                <a:gd name="T18" fmla="*/ 146 w 165"/>
                <a:gd name="T19" fmla="*/ 25 h 468"/>
                <a:gd name="T20" fmla="*/ 164 w 165"/>
                <a:gd name="T21" fmla="*/ 145 h 468"/>
                <a:gd name="T22" fmla="*/ 128 w 165"/>
                <a:gd name="T23" fmla="*/ 422 h 468"/>
                <a:gd name="T24" fmla="*/ 128 w 165"/>
                <a:gd name="T25" fmla="*/ 433 h 468"/>
                <a:gd name="T26" fmla="*/ 97 w 165"/>
                <a:gd name="T27" fmla="*/ 433 h 468"/>
                <a:gd name="T28" fmla="*/ 0 w 165"/>
                <a:gd name="T29" fmla="*/ 467 h 468"/>
                <a:gd name="T30" fmla="*/ 0 w 165"/>
                <a:gd name="T31" fmla="*/ 457 h 468"/>
                <a:gd name="T32" fmla="*/ 25 w 165"/>
                <a:gd name="T33" fmla="*/ 457 h 4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468"/>
                <a:gd name="T53" fmla="*/ 165 w 165"/>
                <a:gd name="T54" fmla="*/ 468 h 4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468">
                  <a:moveTo>
                    <a:pt x="25" y="457"/>
                  </a:moveTo>
                  <a:lnTo>
                    <a:pt x="25" y="433"/>
                  </a:lnTo>
                  <a:lnTo>
                    <a:pt x="43" y="442"/>
                  </a:lnTo>
                  <a:lnTo>
                    <a:pt x="61" y="433"/>
                  </a:lnTo>
                  <a:lnTo>
                    <a:pt x="86" y="408"/>
                  </a:lnTo>
                  <a:lnTo>
                    <a:pt x="97" y="408"/>
                  </a:lnTo>
                  <a:lnTo>
                    <a:pt x="128" y="399"/>
                  </a:lnTo>
                  <a:lnTo>
                    <a:pt x="164" y="145"/>
                  </a:lnTo>
                  <a:lnTo>
                    <a:pt x="128" y="0"/>
                  </a:lnTo>
                  <a:lnTo>
                    <a:pt x="146" y="25"/>
                  </a:lnTo>
                  <a:lnTo>
                    <a:pt x="164" y="145"/>
                  </a:lnTo>
                  <a:lnTo>
                    <a:pt x="128" y="422"/>
                  </a:lnTo>
                  <a:lnTo>
                    <a:pt x="128" y="433"/>
                  </a:lnTo>
                  <a:lnTo>
                    <a:pt x="97" y="433"/>
                  </a:lnTo>
                  <a:lnTo>
                    <a:pt x="0" y="467"/>
                  </a:lnTo>
                  <a:lnTo>
                    <a:pt x="0" y="457"/>
                  </a:lnTo>
                  <a:lnTo>
                    <a:pt x="25" y="457"/>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0" name="Freeform 38">
              <a:extLst>
                <a:ext uri="{FF2B5EF4-FFF2-40B4-BE49-F238E27FC236}">
                  <a16:creationId xmlns:a16="http://schemas.microsoft.com/office/drawing/2014/main" id="{09449FFC-BE32-4868-BC6F-E89FE77BB57C}"/>
                </a:ext>
              </a:extLst>
            </p:cNvPr>
            <p:cNvSpPr>
              <a:spLocks/>
            </p:cNvSpPr>
            <p:nvPr/>
          </p:nvSpPr>
          <p:spPr bwMode="auto">
            <a:xfrm>
              <a:off x="5255" y="1406"/>
              <a:ext cx="174" cy="324"/>
            </a:xfrm>
            <a:custGeom>
              <a:avLst/>
              <a:gdLst>
                <a:gd name="T0" fmla="*/ 7 w 174"/>
                <a:gd name="T1" fmla="*/ 70 h 324"/>
                <a:gd name="T2" fmla="*/ 50 w 174"/>
                <a:gd name="T3" fmla="*/ 49 h 324"/>
                <a:gd name="T4" fmla="*/ 50 w 174"/>
                <a:gd name="T5" fmla="*/ 70 h 324"/>
                <a:gd name="T6" fmla="*/ 69 w 174"/>
                <a:gd name="T7" fmla="*/ 70 h 324"/>
                <a:gd name="T8" fmla="*/ 87 w 174"/>
                <a:gd name="T9" fmla="*/ 94 h 324"/>
                <a:gd name="T10" fmla="*/ 87 w 174"/>
                <a:gd name="T11" fmla="*/ 70 h 324"/>
                <a:gd name="T12" fmla="*/ 69 w 174"/>
                <a:gd name="T13" fmla="*/ 70 h 324"/>
                <a:gd name="T14" fmla="*/ 50 w 174"/>
                <a:gd name="T15" fmla="*/ 49 h 324"/>
                <a:gd name="T16" fmla="*/ 69 w 174"/>
                <a:gd name="T17" fmla="*/ 34 h 324"/>
                <a:gd name="T18" fmla="*/ 87 w 174"/>
                <a:gd name="T19" fmla="*/ 49 h 324"/>
                <a:gd name="T20" fmla="*/ 111 w 174"/>
                <a:gd name="T21" fmla="*/ 49 h 324"/>
                <a:gd name="T22" fmla="*/ 79 w 174"/>
                <a:gd name="T23" fmla="*/ 25 h 324"/>
                <a:gd name="T24" fmla="*/ 87 w 174"/>
                <a:gd name="T25" fmla="*/ 25 h 324"/>
                <a:gd name="T26" fmla="*/ 87 w 174"/>
                <a:gd name="T27" fmla="*/ 0 h 324"/>
                <a:gd name="T28" fmla="*/ 122 w 174"/>
                <a:gd name="T29" fmla="*/ 25 h 324"/>
                <a:gd name="T30" fmla="*/ 111 w 174"/>
                <a:gd name="T31" fmla="*/ 25 h 324"/>
                <a:gd name="T32" fmla="*/ 130 w 174"/>
                <a:gd name="T33" fmla="*/ 49 h 324"/>
                <a:gd name="T34" fmla="*/ 147 w 174"/>
                <a:gd name="T35" fmla="*/ 84 h 324"/>
                <a:gd name="T36" fmla="*/ 147 w 174"/>
                <a:gd name="T37" fmla="*/ 109 h 324"/>
                <a:gd name="T38" fmla="*/ 173 w 174"/>
                <a:gd name="T39" fmla="*/ 144 h 324"/>
                <a:gd name="T40" fmla="*/ 154 w 174"/>
                <a:gd name="T41" fmla="*/ 169 h 324"/>
                <a:gd name="T42" fmla="*/ 173 w 174"/>
                <a:gd name="T43" fmla="*/ 228 h 324"/>
                <a:gd name="T44" fmla="*/ 154 w 174"/>
                <a:gd name="T45" fmla="*/ 239 h 324"/>
                <a:gd name="T46" fmla="*/ 147 w 174"/>
                <a:gd name="T47" fmla="*/ 218 h 324"/>
                <a:gd name="T48" fmla="*/ 130 w 174"/>
                <a:gd name="T49" fmla="*/ 239 h 324"/>
                <a:gd name="T50" fmla="*/ 154 w 174"/>
                <a:gd name="T51" fmla="*/ 288 h 324"/>
                <a:gd name="T52" fmla="*/ 130 w 174"/>
                <a:gd name="T53" fmla="*/ 313 h 324"/>
                <a:gd name="T54" fmla="*/ 130 w 174"/>
                <a:gd name="T55" fmla="*/ 323 h 324"/>
                <a:gd name="T56" fmla="*/ 87 w 174"/>
                <a:gd name="T57" fmla="*/ 323 h 324"/>
                <a:gd name="T58" fmla="*/ 104 w 174"/>
                <a:gd name="T59" fmla="*/ 313 h 324"/>
                <a:gd name="T60" fmla="*/ 104 w 174"/>
                <a:gd name="T61" fmla="*/ 297 h 324"/>
                <a:gd name="T62" fmla="*/ 87 w 174"/>
                <a:gd name="T63" fmla="*/ 313 h 324"/>
                <a:gd name="T64" fmla="*/ 87 w 174"/>
                <a:gd name="T65" fmla="*/ 288 h 324"/>
                <a:gd name="T66" fmla="*/ 69 w 174"/>
                <a:gd name="T67" fmla="*/ 288 h 324"/>
                <a:gd name="T68" fmla="*/ 50 w 174"/>
                <a:gd name="T69" fmla="*/ 253 h 324"/>
                <a:gd name="T70" fmla="*/ 0 w 174"/>
                <a:gd name="T71" fmla="*/ 253 h 324"/>
                <a:gd name="T72" fmla="*/ 7 w 174"/>
                <a:gd name="T73" fmla="*/ 70 h 3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4"/>
                <a:gd name="T112" fmla="*/ 0 h 324"/>
                <a:gd name="T113" fmla="*/ 174 w 174"/>
                <a:gd name="T114" fmla="*/ 324 h 3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4" h="324">
                  <a:moveTo>
                    <a:pt x="7" y="70"/>
                  </a:moveTo>
                  <a:lnTo>
                    <a:pt x="50" y="49"/>
                  </a:lnTo>
                  <a:lnTo>
                    <a:pt x="50" y="70"/>
                  </a:lnTo>
                  <a:lnTo>
                    <a:pt x="69" y="70"/>
                  </a:lnTo>
                  <a:lnTo>
                    <a:pt x="87" y="94"/>
                  </a:lnTo>
                  <a:lnTo>
                    <a:pt x="87" y="70"/>
                  </a:lnTo>
                  <a:lnTo>
                    <a:pt x="69" y="70"/>
                  </a:lnTo>
                  <a:lnTo>
                    <a:pt x="50" y="49"/>
                  </a:lnTo>
                  <a:lnTo>
                    <a:pt x="69" y="34"/>
                  </a:lnTo>
                  <a:lnTo>
                    <a:pt x="87" y="49"/>
                  </a:lnTo>
                  <a:lnTo>
                    <a:pt x="111" y="49"/>
                  </a:lnTo>
                  <a:lnTo>
                    <a:pt x="79" y="25"/>
                  </a:lnTo>
                  <a:lnTo>
                    <a:pt x="87" y="25"/>
                  </a:lnTo>
                  <a:lnTo>
                    <a:pt x="87" y="0"/>
                  </a:lnTo>
                  <a:lnTo>
                    <a:pt x="122" y="25"/>
                  </a:lnTo>
                  <a:lnTo>
                    <a:pt x="111" y="25"/>
                  </a:lnTo>
                  <a:lnTo>
                    <a:pt x="130" y="49"/>
                  </a:lnTo>
                  <a:lnTo>
                    <a:pt x="147" y="84"/>
                  </a:lnTo>
                  <a:lnTo>
                    <a:pt x="147" y="109"/>
                  </a:lnTo>
                  <a:lnTo>
                    <a:pt x="173" y="144"/>
                  </a:lnTo>
                  <a:lnTo>
                    <a:pt x="154" y="169"/>
                  </a:lnTo>
                  <a:lnTo>
                    <a:pt x="173" y="228"/>
                  </a:lnTo>
                  <a:lnTo>
                    <a:pt x="154" y="239"/>
                  </a:lnTo>
                  <a:lnTo>
                    <a:pt x="147" y="218"/>
                  </a:lnTo>
                  <a:lnTo>
                    <a:pt x="130" y="239"/>
                  </a:lnTo>
                  <a:lnTo>
                    <a:pt x="154" y="288"/>
                  </a:lnTo>
                  <a:lnTo>
                    <a:pt x="130" y="313"/>
                  </a:lnTo>
                  <a:lnTo>
                    <a:pt x="130" y="323"/>
                  </a:lnTo>
                  <a:lnTo>
                    <a:pt x="87" y="323"/>
                  </a:lnTo>
                  <a:lnTo>
                    <a:pt x="104" y="313"/>
                  </a:lnTo>
                  <a:lnTo>
                    <a:pt x="104" y="297"/>
                  </a:lnTo>
                  <a:lnTo>
                    <a:pt x="87" y="313"/>
                  </a:lnTo>
                  <a:lnTo>
                    <a:pt x="87" y="288"/>
                  </a:lnTo>
                  <a:lnTo>
                    <a:pt x="69" y="288"/>
                  </a:lnTo>
                  <a:lnTo>
                    <a:pt x="50" y="253"/>
                  </a:lnTo>
                  <a:lnTo>
                    <a:pt x="0" y="253"/>
                  </a:lnTo>
                  <a:lnTo>
                    <a:pt x="7"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1" name="Freeform 39">
              <a:extLst>
                <a:ext uri="{FF2B5EF4-FFF2-40B4-BE49-F238E27FC236}">
                  <a16:creationId xmlns:a16="http://schemas.microsoft.com/office/drawing/2014/main" id="{554792A3-8FA7-4847-87B6-F9C8D7A8AF89}"/>
                </a:ext>
              </a:extLst>
            </p:cNvPr>
            <p:cNvSpPr>
              <a:spLocks/>
            </p:cNvSpPr>
            <p:nvPr/>
          </p:nvSpPr>
          <p:spPr bwMode="auto">
            <a:xfrm>
              <a:off x="5397" y="1211"/>
              <a:ext cx="135" cy="350"/>
            </a:xfrm>
            <a:custGeom>
              <a:avLst/>
              <a:gdLst>
                <a:gd name="T0" fmla="*/ 92 w 135"/>
                <a:gd name="T1" fmla="*/ 264 h 350"/>
                <a:gd name="T2" fmla="*/ 74 w 135"/>
                <a:gd name="T3" fmla="*/ 229 h 350"/>
                <a:gd name="T4" fmla="*/ 50 w 135"/>
                <a:gd name="T5" fmla="*/ 204 h 350"/>
                <a:gd name="T6" fmla="*/ 42 w 135"/>
                <a:gd name="T7" fmla="*/ 134 h 350"/>
                <a:gd name="T8" fmla="*/ 24 w 135"/>
                <a:gd name="T9" fmla="*/ 144 h 350"/>
                <a:gd name="T10" fmla="*/ 14 w 135"/>
                <a:gd name="T11" fmla="*/ 144 h 350"/>
                <a:gd name="T12" fmla="*/ 0 w 135"/>
                <a:gd name="T13" fmla="*/ 0 h 350"/>
                <a:gd name="T14" fmla="*/ 134 w 135"/>
                <a:gd name="T15" fmla="*/ 349 h 350"/>
                <a:gd name="T16" fmla="*/ 103 w 135"/>
                <a:gd name="T17" fmla="*/ 304 h 350"/>
                <a:gd name="T18" fmla="*/ 92 w 135"/>
                <a:gd name="T19" fmla="*/ 264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350"/>
                <a:gd name="T32" fmla="*/ 135 w 135"/>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350">
                  <a:moveTo>
                    <a:pt x="92" y="264"/>
                  </a:moveTo>
                  <a:lnTo>
                    <a:pt x="74" y="229"/>
                  </a:lnTo>
                  <a:lnTo>
                    <a:pt x="50" y="204"/>
                  </a:lnTo>
                  <a:lnTo>
                    <a:pt x="42" y="134"/>
                  </a:lnTo>
                  <a:lnTo>
                    <a:pt x="24" y="144"/>
                  </a:lnTo>
                  <a:lnTo>
                    <a:pt x="14" y="144"/>
                  </a:lnTo>
                  <a:lnTo>
                    <a:pt x="0" y="0"/>
                  </a:lnTo>
                  <a:lnTo>
                    <a:pt x="134" y="349"/>
                  </a:lnTo>
                  <a:lnTo>
                    <a:pt x="103" y="304"/>
                  </a:lnTo>
                  <a:lnTo>
                    <a:pt x="92"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2" name="Freeform 40">
              <a:extLst>
                <a:ext uri="{FF2B5EF4-FFF2-40B4-BE49-F238E27FC236}">
                  <a16:creationId xmlns:a16="http://schemas.microsoft.com/office/drawing/2014/main" id="{F8BE616D-E892-4584-9000-8D0376A6DAB0}"/>
                </a:ext>
              </a:extLst>
            </p:cNvPr>
            <p:cNvSpPr>
              <a:spLocks/>
            </p:cNvSpPr>
            <p:nvPr/>
          </p:nvSpPr>
          <p:spPr bwMode="auto">
            <a:xfrm>
              <a:off x="5420" y="1440"/>
              <a:ext cx="63" cy="99"/>
            </a:xfrm>
            <a:custGeom>
              <a:avLst/>
              <a:gdLst>
                <a:gd name="T0" fmla="*/ 0 w 63"/>
                <a:gd name="T1" fmla="*/ 0 h 99"/>
                <a:gd name="T2" fmla="*/ 37 w 63"/>
                <a:gd name="T3" fmla="*/ 15 h 99"/>
                <a:gd name="T4" fmla="*/ 37 w 63"/>
                <a:gd name="T5" fmla="*/ 35 h 99"/>
                <a:gd name="T6" fmla="*/ 44 w 63"/>
                <a:gd name="T7" fmla="*/ 24 h 99"/>
                <a:gd name="T8" fmla="*/ 44 w 63"/>
                <a:gd name="T9" fmla="*/ 35 h 99"/>
                <a:gd name="T10" fmla="*/ 62 w 63"/>
                <a:gd name="T11" fmla="*/ 74 h 99"/>
                <a:gd name="T12" fmla="*/ 44 w 63"/>
                <a:gd name="T13" fmla="*/ 59 h 99"/>
                <a:gd name="T14" fmla="*/ 62 w 63"/>
                <a:gd name="T15" fmla="*/ 83 h 99"/>
                <a:gd name="T16" fmla="*/ 62 w 63"/>
                <a:gd name="T17" fmla="*/ 98 h 99"/>
                <a:gd name="T18" fmla="*/ 44 w 63"/>
                <a:gd name="T19" fmla="*/ 83 h 99"/>
                <a:gd name="T20" fmla="*/ 0 w 63"/>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99"/>
                <a:gd name="T35" fmla="*/ 63 w 63"/>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99">
                  <a:moveTo>
                    <a:pt x="0" y="0"/>
                  </a:moveTo>
                  <a:lnTo>
                    <a:pt x="37" y="15"/>
                  </a:lnTo>
                  <a:lnTo>
                    <a:pt x="37" y="35"/>
                  </a:lnTo>
                  <a:lnTo>
                    <a:pt x="44" y="24"/>
                  </a:lnTo>
                  <a:lnTo>
                    <a:pt x="44" y="35"/>
                  </a:lnTo>
                  <a:lnTo>
                    <a:pt x="62" y="74"/>
                  </a:lnTo>
                  <a:lnTo>
                    <a:pt x="44" y="59"/>
                  </a:lnTo>
                  <a:lnTo>
                    <a:pt x="62" y="83"/>
                  </a:lnTo>
                  <a:lnTo>
                    <a:pt x="62" y="98"/>
                  </a:lnTo>
                  <a:lnTo>
                    <a:pt x="44" y="83"/>
                  </a:lnTo>
                  <a:lnTo>
                    <a:pt x="0"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3" name="Freeform 41">
              <a:extLst>
                <a:ext uri="{FF2B5EF4-FFF2-40B4-BE49-F238E27FC236}">
                  <a16:creationId xmlns:a16="http://schemas.microsoft.com/office/drawing/2014/main" id="{3AC2CBA0-67D6-4465-AE32-04A704DA944D}"/>
                </a:ext>
              </a:extLst>
            </p:cNvPr>
            <p:cNvSpPr>
              <a:spLocks/>
            </p:cNvSpPr>
            <p:nvPr/>
          </p:nvSpPr>
          <p:spPr bwMode="auto">
            <a:xfrm>
              <a:off x="2649" y="1369"/>
              <a:ext cx="257" cy="421"/>
            </a:xfrm>
            <a:custGeom>
              <a:avLst/>
              <a:gdLst>
                <a:gd name="T0" fmla="*/ 72 w 257"/>
                <a:gd name="T1" fmla="*/ 106 h 421"/>
                <a:gd name="T2" fmla="*/ 43 w 257"/>
                <a:gd name="T3" fmla="*/ 106 h 421"/>
                <a:gd name="T4" fmla="*/ 54 w 257"/>
                <a:gd name="T5" fmla="*/ 130 h 421"/>
                <a:gd name="T6" fmla="*/ 61 w 257"/>
                <a:gd name="T7" fmla="*/ 145 h 421"/>
                <a:gd name="T8" fmla="*/ 36 w 257"/>
                <a:gd name="T9" fmla="*/ 130 h 421"/>
                <a:gd name="T10" fmla="*/ 29 w 257"/>
                <a:gd name="T11" fmla="*/ 155 h 421"/>
                <a:gd name="T12" fmla="*/ 18 w 257"/>
                <a:gd name="T13" fmla="*/ 155 h 421"/>
                <a:gd name="T14" fmla="*/ 11 w 257"/>
                <a:gd name="T15" fmla="*/ 145 h 421"/>
                <a:gd name="T16" fmla="*/ 0 w 257"/>
                <a:gd name="T17" fmla="*/ 155 h 421"/>
                <a:gd name="T18" fmla="*/ 18 w 257"/>
                <a:gd name="T19" fmla="*/ 231 h 421"/>
                <a:gd name="T20" fmla="*/ 43 w 257"/>
                <a:gd name="T21" fmla="*/ 240 h 421"/>
                <a:gd name="T22" fmla="*/ 90 w 257"/>
                <a:gd name="T23" fmla="*/ 255 h 421"/>
                <a:gd name="T24" fmla="*/ 90 w 257"/>
                <a:gd name="T25" fmla="*/ 276 h 421"/>
                <a:gd name="T26" fmla="*/ 165 w 257"/>
                <a:gd name="T27" fmla="*/ 351 h 421"/>
                <a:gd name="T28" fmla="*/ 176 w 257"/>
                <a:gd name="T29" fmla="*/ 420 h 421"/>
                <a:gd name="T30" fmla="*/ 244 w 257"/>
                <a:gd name="T31" fmla="*/ 420 h 421"/>
                <a:gd name="T32" fmla="*/ 256 w 257"/>
                <a:gd name="T33" fmla="*/ 85 h 421"/>
                <a:gd name="T34" fmla="*/ 256 w 257"/>
                <a:gd name="T35" fmla="*/ 11 h 421"/>
                <a:gd name="T36" fmla="*/ 159 w 257"/>
                <a:gd name="T37" fmla="*/ 0 h 421"/>
                <a:gd name="T38" fmla="*/ 159 w 257"/>
                <a:gd name="T39" fmla="*/ 21 h 421"/>
                <a:gd name="T40" fmla="*/ 97 w 257"/>
                <a:gd name="T41" fmla="*/ 21 h 421"/>
                <a:gd name="T42" fmla="*/ 54 w 257"/>
                <a:gd name="T43" fmla="*/ 36 h 421"/>
                <a:gd name="T44" fmla="*/ 72 w 257"/>
                <a:gd name="T45" fmla="*/ 106 h 4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421"/>
                <a:gd name="T71" fmla="*/ 257 w 257"/>
                <a:gd name="T72" fmla="*/ 421 h 4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421">
                  <a:moveTo>
                    <a:pt x="72" y="106"/>
                  </a:moveTo>
                  <a:lnTo>
                    <a:pt x="43" y="106"/>
                  </a:lnTo>
                  <a:lnTo>
                    <a:pt x="54" y="130"/>
                  </a:lnTo>
                  <a:lnTo>
                    <a:pt x="61" y="145"/>
                  </a:lnTo>
                  <a:lnTo>
                    <a:pt x="36" y="130"/>
                  </a:lnTo>
                  <a:lnTo>
                    <a:pt x="29" y="155"/>
                  </a:lnTo>
                  <a:lnTo>
                    <a:pt x="18" y="155"/>
                  </a:lnTo>
                  <a:lnTo>
                    <a:pt x="11" y="145"/>
                  </a:lnTo>
                  <a:lnTo>
                    <a:pt x="0" y="155"/>
                  </a:lnTo>
                  <a:lnTo>
                    <a:pt x="18" y="231"/>
                  </a:lnTo>
                  <a:lnTo>
                    <a:pt x="43" y="240"/>
                  </a:lnTo>
                  <a:lnTo>
                    <a:pt x="90" y="255"/>
                  </a:lnTo>
                  <a:lnTo>
                    <a:pt x="90" y="276"/>
                  </a:lnTo>
                  <a:lnTo>
                    <a:pt x="165" y="351"/>
                  </a:lnTo>
                  <a:lnTo>
                    <a:pt x="176" y="420"/>
                  </a:lnTo>
                  <a:lnTo>
                    <a:pt x="244" y="420"/>
                  </a:lnTo>
                  <a:lnTo>
                    <a:pt x="256" y="85"/>
                  </a:lnTo>
                  <a:lnTo>
                    <a:pt x="256" y="11"/>
                  </a:lnTo>
                  <a:lnTo>
                    <a:pt x="159" y="0"/>
                  </a:lnTo>
                  <a:lnTo>
                    <a:pt x="159" y="21"/>
                  </a:lnTo>
                  <a:lnTo>
                    <a:pt x="97" y="21"/>
                  </a:lnTo>
                  <a:lnTo>
                    <a:pt x="54" y="36"/>
                  </a:lnTo>
                  <a:lnTo>
                    <a:pt x="72" y="106"/>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4" name="Freeform 42">
              <a:extLst>
                <a:ext uri="{FF2B5EF4-FFF2-40B4-BE49-F238E27FC236}">
                  <a16:creationId xmlns:a16="http://schemas.microsoft.com/office/drawing/2014/main" id="{4BB9BDC4-DCAA-4BA8-BCAE-E94954B53572}"/>
                </a:ext>
              </a:extLst>
            </p:cNvPr>
            <p:cNvSpPr>
              <a:spLocks/>
            </p:cNvSpPr>
            <p:nvPr/>
          </p:nvSpPr>
          <p:spPr bwMode="auto">
            <a:xfrm>
              <a:off x="2519" y="1330"/>
              <a:ext cx="204" cy="270"/>
            </a:xfrm>
            <a:custGeom>
              <a:avLst/>
              <a:gdLst>
                <a:gd name="T0" fmla="*/ 203 w 204"/>
                <a:gd name="T1" fmla="*/ 145 h 270"/>
                <a:gd name="T2" fmla="*/ 174 w 204"/>
                <a:gd name="T3" fmla="*/ 145 h 270"/>
                <a:gd name="T4" fmla="*/ 185 w 204"/>
                <a:gd name="T5" fmla="*/ 169 h 270"/>
                <a:gd name="T6" fmla="*/ 192 w 204"/>
                <a:gd name="T7" fmla="*/ 184 h 270"/>
                <a:gd name="T8" fmla="*/ 167 w 204"/>
                <a:gd name="T9" fmla="*/ 169 h 270"/>
                <a:gd name="T10" fmla="*/ 159 w 204"/>
                <a:gd name="T11" fmla="*/ 194 h 270"/>
                <a:gd name="T12" fmla="*/ 148 w 204"/>
                <a:gd name="T13" fmla="*/ 194 h 270"/>
                <a:gd name="T14" fmla="*/ 141 w 204"/>
                <a:gd name="T15" fmla="*/ 184 h 270"/>
                <a:gd name="T16" fmla="*/ 130 w 204"/>
                <a:gd name="T17" fmla="*/ 194 h 270"/>
                <a:gd name="T18" fmla="*/ 148 w 204"/>
                <a:gd name="T19" fmla="*/ 269 h 270"/>
                <a:gd name="T20" fmla="*/ 141 w 204"/>
                <a:gd name="T21" fmla="*/ 244 h 270"/>
                <a:gd name="T22" fmla="*/ 130 w 204"/>
                <a:gd name="T23" fmla="*/ 244 h 270"/>
                <a:gd name="T24" fmla="*/ 123 w 204"/>
                <a:gd name="T25" fmla="*/ 229 h 270"/>
                <a:gd name="T26" fmla="*/ 112 w 204"/>
                <a:gd name="T27" fmla="*/ 244 h 270"/>
                <a:gd name="T28" fmla="*/ 105 w 204"/>
                <a:gd name="T29" fmla="*/ 229 h 270"/>
                <a:gd name="T30" fmla="*/ 43 w 204"/>
                <a:gd name="T31" fmla="*/ 184 h 270"/>
                <a:gd name="T32" fmla="*/ 25 w 204"/>
                <a:gd name="T33" fmla="*/ 184 h 270"/>
                <a:gd name="T34" fmla="*/ 18 w 204"/>
                <a:gd name="T35" fmla="*/ 169 h 270"/>
                <a:gd name="T36" fmla="*/ 0 w 204"/>
                <a:gd name="T37" fmla="*/ 169 h 270"/>
                <a:gd name="T38" fmla="*/ 7 w 204"/>
                <a:gd name="T39" fmla="*/ 15 h 270"/>
                <a:gd name="T40" fmla="*/ 123 w 204"/>
                <a:gd name="T41" fmla="*/ 25 h 270"/>
                <a:gd name="T42" fmla="*/ 141 w 204"/>
                <a:gd name="T43" fmla="*/ 0 h 270"/>
                <a:gd name="T44" fmla="*/ 174 w 204"/>
                <a:gd name="T45" fmla="*/ 51 h 270"/>
                <a:gd name="T46" fmla="*/ 167 w 204"/>
                <a:gd name="T47" fmla="*/ 75 h 270"/>
                <a:gd name="T48" fmla="*/ 185 w 204"/>
                <a:gd name="T49" fmla="*/ 75 h 270"/>
                <a:gd name="T50" fmla="*/ 203 w 204"/>
                <a:gd name="T51" fmla="*/ 145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
                <a:gd name="T79" fmla="*/ 0 h 270"/>
                <a:gd name="T80" fmla="*/ 204 w 204"/>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 h="270">
                  <a:moveTo>
                    <a:pt x="203" y="145"/>
                  </a:moveTo>
                  <a:lnTo>
                    <a:pt x="174" y="145"/>
                  </a:lnTo>
                  <a:lnTo>
                    <a:pt x="185" y="169"/>
                  </a:lnTo>
                  <a:lnTo>
                    <a:pt x="192" y="184"/>
                  </a:lnTo>
                  <a:lnTo>
                    <a:pt x="167" y="169"/>
                  </a:lnTo>
                  <a:lnTo>
                    <a:pt x="159" y="194"/>
                  </a:lnTo>
                  <a:lnTo>
                    <a:pt x="148" y="194"/>
                  </a:lnTo>
                  <a:lnTo>
                    <a:pt x="141" y="184"/>
                  </a:lnTo>
                  <a:lnTo>
                    <a:pt x="130" y="194"/>
                  </a:lnTo>
                  <a:lnTo>
                    <a:pt x="148" y="269"/>
                  </a:lnTo>
                  <a:lnTo>
                    <a:pt x="141" y="244"/>
                  </a:lnTo>
                  <a:lnTo>
                    <a:pt x="130" y="244"/>
                  </a:lnTo>
                  <a:lnTo>
                    <a:pt x="123" y="229"/>
                  </a:lnTo>
                  <a:lnTo>
                    <a:pt x="112" y="244"/>
                  </a:lnTo>
                  <a:lnTo>
                    <a:pt x="105" y="229"/>
                  </a:lnTo>
                  <a:lnTo>
                    <a:pt x="43" y="184"/>
                  </a:lnTo>
                  <a:lnTo>
                    <a:pt x="25" y="184"/>
                  </a:lnTo>
                  <a:lnTo>
                    <a:pt x="18" y="169"/>
                  </a:lnTo>
                  <a:lnTo>
                    <a:pt x="0" y="169"/>
                  </a:lnTo>
                  <a:lnTo>
                    <a:pt x="7" y="15"/>
                  </a:lnTo>
                  <a:lnTo>
                    <a:pt x="123" y="25"/>
                  </a:lnTo>
                  <a:lnTo>
                    <a:pt x="141" y="0"/>
                  </a:lnTo>
                  <a:lnTo>
                    <a:pt x="174" y="51"/>
                  </a:lnTo>
                  <a:lnTo>
                    <a:pt x="167" y="75"/>
                  </a:lnTo>
                  <a:lnTo>
                    <a:pt x="185" y="75"/>
                  </a:lnTo>
                  <a:lnTo>
                    <a:pt x="203" y="145"/>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5" name="Freeform 43">
              <a:extLst>
                <a:ext uri="{FF2B5EF4-FFF2-40B4-BE49-F238E27FC236}">
                  <a16:creationId xmlns:a16="http://schemas.microsoft.com/office/drawing/2014/main" id="{C4384BB6-19EB-469E-8C25-80171FB08D38}"/>
                </a:ext>
              </a:extLst>
            </p:cNvPr>
            <p:cNvSpPr>
              <a:spLocks/>
            </p:cNvSpPr>
            <p:nvPr/>
          </p:nvSpPr>
          <p:spPr bwMode="auto">
            <a:xfrm>
              <a:off x="3983" y="2033"/>
              <a:ext cx="314" cy="385"/>
            </a:xfrm>
            <a:custGeom>
              <a:avLst/>
              <a:gdLst>
                <a:gd name="T0" fmla="*/ 263 w 314"/>
                <a:gd name="T1" fmla="*/ 154 h 385"/>
                <a:gd name="T2" fmla="*/ 245 w 314"/>
                <a:gd name="T3" fmla="*/ 51 h 385"/>
                <a:gd name="T4" fmla="*/ 209 w 314"/>
                <a:gd name="T5" fmla="*/ 25 h 385"/>
                <a:gd name="T6" fmla="*/ 173 w 314"/>
                <a:gd name="T7" fmla="*/ 25 h 385"/>
                <a:gd name="T8" fmla="*/ 173 w 314"/>
                <a:gd name="T9" fmla="*/ 51 h 385"/>
                <a:gd name="T10" fmla="*/ 158 w 314"/>
                <a:gd name="T11" fmla="*/ 25 h 385"/>
                <a:gd name="T12" fmla="*/ 122 w 314"/>
                <a:gd name="T13" fmla="*/ 25 h 385"/>
                <a:gd name="T14" fmla="*/ 122 w 314"/>
                <a:gd name="T15" fmla="*/ 10 h 385"/>
                <a:gd name="T16" fmla="*/ 97 w 314"/>
                <a:gd name="T17" fmla="*/ 0 h 385"/>
                <a:gd name="T18" fmla="*/ 69 w 314"/>
                <a:gd name="T19" fmla="*/ 25 h 385"/>
                <a:gd name="T20" fmla="*/ 19 w 314"/>
                <a:gd name="T21" fmla="*/ 10 h 385"/>
                <a:gd name="T22" fmla="*/ 26 w 314"/>
                <a:gd name="T23" fmla="*/ 239 h 385"/>
                <a:gd name="T24" fmla="*/ 0 w 314"/>
                <a:gd name="T25" fmla="*/ 364 h 385"/>
                <a:gd name="T26" fmla="*/ 36 w 314"/>
                <a:gd name="T27" fmla="*/ 384 h 385"/>
                <a:gd name="T28" fmla="*/ 43 w 314"/>
                <a:gd name="T29" fmla="*/ 384 h 385"/>
                <a:gd name="T30" fmla="*/ 104 w 314"/>
                <a:gd name="T31" fmla="*/ 374 h 385"/>
                <a:gd name="T32" fmla="*/ 122 w 314"/>
                <a:gd name="T33" fmla="*/ 384 h 385"/>
                <a:gd name="T34" fmla="*/ 295 w 314"/>
                <a:gd name="T35" fmla="*/ 384 h 385"/>
                <a:gd name="T36" fmla="*/ 313 w 314"/>
                <a:gd name="T37" fmla="*/ 219 h 385"/>
                <a:gd name="T38" fmla="*/ 295 w 314"/>
                <a:gd name="T39" fmla="*/ 179 h 385"/>
                <a:gd name="T40" fmla="*/ 263 w 314"/>
                <a:gd name="T41" fmla="*/ 154 h 3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4"/>
                <a:gd name="T64" fmla="*/ 0 h 385"/>
                <a:gd name="T65" fmla="*/ 314 w 314"/>
                <a:gd name="T66" fmla="*/ 385 h 3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4" h="385">
                  <a:moveTo>
                    <a:pt x="263" y="154"/>
                  </a:moveTo>
                  <a:lnTo>
                    <a:pt x="245" y="51"/>
                  </a:lnTo>
                  <a:lnTo>
                    <a:pt x="209" y="25"/>
                  </a:lnTo>
                  <a:lnTo>
                    <a:pt x="173" y="25"/>
                  </a:lnTo>
                  <a:lnTo>
                    <a:pt x="173" y="51"/>
                  </a:lnTo>
                  <a:lnTo>
                    <a:pt x="158" y="25"/>
                  </a:lnTo>
                  <a:lnTo>
                    <a:pt x="122" y="25"/>
                  </a:lnTo>
                  <a:lnTo>
                    <a:pt x="122" y="10"/>
                  </a:lnTo>
                  <a:lnTo>
                    <a:pt x="97" y="0"/>
                  </a:lnTo>
                  <a:lnTo>
                    <a:pt x="69" y="25"/>
                  </a:lnTo>
                  <a:lnTo>
                    <a:pt x="19" y="10"/>
                  </a:lnTo>
                  <a:lnTo>
                    <a:pt x="26" y="239"/>
                  </a:lnTo>
                  <a:lnTo>
                    <a:pt x="0" y="364"/>
                  </a:lnTo>
                  <a:lnTo>
                    <a:pt x="36" y="384"/>
                  </a:lnTo>
                  <a:lnTo>
                    <a:pt x="43" y="384"/>
                  </a:lnTo>
                  <a:lnTo>
                    <a:pt x="104" y="374"/>
                  </a:lnTo>
                  <a:lnTo>
                    <a:pt x="122" y="384"/>
                  </a:lnTo>
                  <a:lnTo>
                    <a:pt x="295" y="384"/>
                  </a:lnTo>
                  <a:lnTo>
                    <a:pt x="313" y="219"/>
                  </a:lnTo>
                  <a:lnTo>
                    <a:pt x="295" y="179"/>
                  </a:lnTo>
                  <a:lnTo>
                    <a:pt x="263" y="15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6" name="Freeform 44">
              <a:extLst>
                <a:ext uri="{FF2B5EF4-FFF2-40B4-BE49-F238E27FC236}">
                  <a16:creationId xmlns:a16="http://schemas.microsoft.com/office/drawing/2014/main" id="{2DCDB652-3C37-42F6-A63F-A4ED848FBEFB}"/>
                </a:ext>
              </a:extLst>
            </p:cNvPr>
            <p:cNvSpPr>
              <a:spLocks/>
            </p:cNvSpPr>
            <p:nvPr/>
          </p:nvSpPr>
          <p:spPr bwMode="auto">
            <a:xfrm>
              <a:off x="3504" y="1199"/>
              <a:ext cx="186" cy="301"/>
            </a:xfrm>
            <a:custGeom>
              <a:avLst/>
              <a:gdLst>
                <a:gd name="T0" fmla="*/ 0 w 186"/>
                <a:gd name="T1" fmla="*/ 300 h 301"/>
                <a:gd name="T2" fmla="*/ 33 w 186"/>
                <a:gd name="T3" fmla="*/ 0 h 301"/>
                <a:gd name="T4" fmla="*/ 124 w 186"/>
                <a:gd name="T5" fmla="*/ 0 h 301"/>
                <a:gd name="T6" fmla="*/ 124 w 186"/>
                <a:gd name="T7" fmla="*/ 121 h 301"/>
                <a:gd name="T8" fmla="*/ 131 w 186"/>
                <a:gd name="T9" fmla="*/ 130 h 301"/>
                <a:gd name="T10" fmla="*/ 155 w 186"/>
                <a:gd name="T11" fmla="*/ 130 h 301"/>
                <a:gd name="T12" fmla="*/ 148 w 186"/>
                <a:gd name="T13" fmla="*/ 155 h 301"/>
                <a:gd name="T14" fmla="*/ 155 w 186"/>
                <a:gd name="T15" fmla="*/ 181 h 301"/>
                <a:gd name="T16" fmla="*/ 167 w 186"/>
                <a:gd name="T17" fmla="*/ 155 h 301"/>
                <a:gd name="T18" fmla="*/ 185 w 186"/>
                <a:gd name="T19" fmla="*/ 181 h 301"/>
                <a:gd name="T20" fmla="*/ 167 w 186"/>
                <a:gd name="T21" fmla="*/ 230 h 301"/>
                <a:gd name="T22" fmla="*/ 148 w 186"/>
                <a:gd name="T23" fmla="*/ 255 h 301"/>
                <a:gd name="T24" fmla="*/ 124 w 186"/>
                <a:gd name="T25" fmla="*/ 255 h 301"/>
                <a:gd name="T26" fmla="*/ 105 w 186"/>
                <a:gd name="T27" fmla="*/ 300 h 301"/>
                <a:gd name="T28" fmla="*/ 62 w 186"/>
                <a:gd name="T29" fmla="*/ 300 h 301"/>
                <a:gd name="T30" fmla="*/ 0 w 186"/>
                <a:gd name="T31" fmla="*/ 300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301"/>
                <a:gd name="T50" fmla="*/ 186 w 186"/>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301">
                  <a:moveTo>
                    <a:pt x="0" y="300"/>
                  </a:moveTo>
                  <a:lnTo>
                    <a:pt x="33" y="0"/>
                  </a:lnTo>
                  <a:lnTo>
                    <a:pt x="124" y="0"/>
                  </a:lnTo>
                  <a:lnTo>
                    <a:pt x="124" y="121"/>
                  </a:lnTo>
                  <a:lnTo>
                    <a:pt x="131" y="130"/>
                  </a:lnTo>
                  <a:lnTo>
                    <a:pt x="155" y="130"/>
                  </a:lnTo>
                  <a:lnTo>
                    <a:pt x="148" y="155"/>
                  </a:lnTo>
                  <a:lnTo>
                    <a:pt x="155" y="181"/>
                  </a:lnTo>
                  <a:lnTo>
                    <a:pt x="167" y="155"/>
                  </a:lnTo>
                  <a:lnTo>
                    <a:pt x="185" y="181"/>
                  </a:lnTo>
                  <a:lnTo>
                    <a:pt x="167" y="230"/>
                  </a:lnTo>
                  <a:lnTo>
                    <a:pt x="148" y="255"/>
                  </a:lnTo>
                  <a:lnTo>
                    <a:pt x="124" y="255"/>
                  </a:lnTo>
                  <a:lnTo>
                    <a:pt x="105" y="300"/>
                  </a:lnTo>
                  <a:lnTo>
                    <a:pt x="62" y="300"/>
                  </a:lnTo>
                  <a:lnTo>
                    <a:pt x="0" y="30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7" name="Freeform 45">
              <a:extLst>
                <a:ext uri="{FF2B5EF4-FFF2-40B4-BE49-F238E27FC236}">
                  <a16:creationId xmlns:a16="http://schemas.microsoft.com/office/drawing/2014/main" id="{B2015966-4497-4B38-8F76-07DCA8690DE3}"/>
                </a:ext>
              </a:extLst>
            </p:cNvPr>
            <p:cNvSpPr>
              <a:spLocks/>
            </p:cNvSpPr>
            <p:nvPr/>
          </p:nvSpPr>
          <p:spPr bwMode="auto">
            <a:xfrm>
              <a:off x="4192" y="1260"/>
              <a:ext cx="280" cy="385"/>
            </a:xfrm>
            <a:custGeom>
              <a:avLst/>
              <a:gdLst>
                <a:gd name="T0" fmla="*/ 236 w 280"/>
                <a:gd name="T1" fmla="*/ 120 h 385"/>
                <a:gd name="T2" fmla="*/ 208 w 280"/>
                <a:gd name="T3" fmla="*/ 94 h 385"/>
                <a:gd name="T4" fmla="*/ 183 w 280"/>
                <a:gd name="T5" fmla="*/ 94 h 385"/>
                <a:gd name="T6" fmla="*/ 164 w 280"/>
                <a:gd name="T7" fmla="*/ 51 h 385"/>
                <a:gd name="T8" fmla="*/ 121 w 280"/>
                <a:gd name="T9" fmla="*/ 34 h 385"/>
                <a:gd name="T10" fmla="*/ 115 w 280"/>
                <a:gd name="T11" fmla="*/ 25 h 385"/>
                <a:gd name="T12" fmla="*/ 78 w 280"/>
                <a:gd name="T13" fmla="*/ 0 h 385"/>
                <a:gd name="T14" fmla="*/ 0 w 280"/>
                <a:gd name="T15" fmla="*/ 239 h 385"/>
                <a:gd name="T16" fmla="*/ 43 w 280"/>
                <a:gd name="T17" fmla="*/ 264 h 385"/>
                <a:gd name="T18" fmla="*/ 61 w 280"/>
                <a:gd name="T19" fmla="*/ 339 h 385"/>
                <a:gd name="T20" fmla="*/ 104 w 280"/>
                <a:gd name="T21" fmla="*/ 384 h 385"/>
                <a:gd name="T22" fmla="*/ 208 w 280"/>
                <a:gd name="T23" fmla="*/ 290 h 385"/>
                <a:gd name="T24" fmla="*/ 236 w 280"/>
                <a:gd name="T25" fmla="*/ 290 h 385"/>
                <a:gd name="T26" fmla="*/ 251 w 280"/>
                <a:gd name="T27" fmla="*/ 264 h 385"/>
                <a:gd name="T28" fmla="*/ 279 w 280"/>
                <a:gd name="T29" fmla="*/ 279 h 385"/>
                <a:gd name="T30" fmla="*/ 279 w 280"/>
                <a:gd name="T31" fmla="*/ 194 h 385"/>
                <a:gd name="T32" fmla="*/ 260 w 280"/>
                <a:gd name="T33" fmla="*/ 169 h 385"/>
                <a:gd name="T34" fmla="*/ 243 w 280"/>
                <a:gd name="T35" fmla="*/ 120 h 385"/>
                <a:gd name="T36" fmla="*/ 236 w 280"/>
                <a:gd name="T37" fmla="*/ 120 h 3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385"/>
                <a:gd name="T59" fmla="*/ 280 w 280"/>
                <a:gd name="T60" fmla="*/ 385 h 3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385">
                  <a:moveTo>
                    <a:pt x="236" y="120"/>
                  </a:moveTo>
                  <a:lnTo>
                    <a:pt x="208" y="94"/>
                  </a:lnTo>
                  <a:lnTo>
                    <a:pt x="183" y="94"/>
                  </a:lnTo>
                  <a:lnTo>
                    <a:pt x="164" y="51"/>
                  </a:lnTo>
                  <a:lnTo>
                    <a:pt x="121" y="34"/>
                  </a:lnTo>
                  <a:lnTo>
                    <a:pt x="115" y="25"/>
                  </a:lnTo>
                  <a:lnTo>
                    <a:pt x="78" y="0"/>
                  </a:lnTo>
                  <a:lnTo>
                    <a:pt x="0" y="239"/>
                  </a:lnTo>
                  <a:lnTo>
                    <a:pt x="43" y="264"/>
                  </a:lnTo>
                  <a:lnTo>
                    <a:pt x="61" y="339"/>
                  </a:lnTo>
                  <a:lnTo>
                    <a:pt x="104" y="384"/>
                  </a:lnTo>
                  <a:lnTo>
                    <a:pt x="208" y="290"/>
                  </a:lnTo>
                  <a:lnTo>
                    <a:pt x="236" y="290"/>
                  </a:lnTo>
                  <a:lnTo>
                    <a:pt x="251" y="264"/>
                  </a:lnTo>
                  <a:lnTo>
                    <a:pt x="279" y="279"/>
                  </a:lnTo>
                  <a:lnTo>
                    <a:pt x="279" y="194"/>
                  </a:lnTo>
                  <a:lnTo>
                    <a:pt x="260" y="169"/>
                  </a:lnTo>
                  <a:lnTo>
                    <a:pt x="243" y="120"/>
                  </a:lnTo>
                  <a:lnTo>
                    <a:pt x="236" y="12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8" name="Freeform 46">
              <a:extLst>
                <a:ext uri="{FF2B5EF4-FFF2-40B4-BE49-F238E27FC236}">
                  <a16:creationId xmlns:a16="http://schemas.microsoft.com/office/drawing/2014/main" id="{AC796841-3634-4E27-B54A-8C280BA89F4C}"/>
                </a:ext>
              </a:extLst>
            </p:cNvPr>
            <p:cNvSpPr>
              <a:spLocks/>
            </p:cNvSpPr>
            <p:nvPr/>
          </p:nvSpPr>
          <p:spPr bwMode="auto">
            <a:xfrm>
              <a:off x="2642" y="1176"/>
              <a:ext cx="271" cy="231"/>
            </a:xfrm>
            <a:custGeom>
              <a:avLst/>
              <a:gdLst>
                <a:gd name="T0" fmla="*/ 166 w 271"/>
                <a:gd name="T1" fmla="*/ 194 h 231"/>
                <a:gd name="T2" fmla="*/ 166 w 271"/>
                <a:gd name="T3" fmla="*/ 215 h 231"/>
                <a:gd name="T4" fmla="*/ 104 w 271"/>
                <a:gd name="T5" fmla="*/ 215 h 231"/>
                <a:gd name="T6" fmla="*/ 61 w 271"/>
                <a:gd name="T7" fmla="*/ 230 h 231"/>
                <a:gd name="T8" fmla="*/ 43 w 271"/>
                <a:gd name="T9" fmla="*/ 230 h 231"/>
                <a:gd name="T10" fmla="*/ 50 w 271"/>
                <a:gd name="T11" fmla="*/ 205 h 231"/>
                <a:gd name="T12" fmla="*/ 18 w 271"/>
                <a:gd name="T13" fmla="*/ 155 h 231"/>
                <a:gd name="T14" fmla="*/ 0 w 271"/>
                <a:gd name="T15" fmla="*/ 179 h 231"/>
                <a:gd name="T16" fmla="*/ 0 w 271"/>
                <a:gd name="T17" fmla="*/ 136 h 231"/>
                <a:gd name="T18" fmla="*/ 18 w 271"/>
                <a:gd name="T19" fmla="*/ 119 h 231"/>
                <a:gd name="T20" fmla="*/ 35 w 271"/>
                <a:gd name="T21" fmla="*/ 110 h 231"/>
                <a:gd name="T22" fmla="*/ 35 w 271"/>
                <a:gd name="T23" fmla="*/ 36 h 231"/>
                <a:gd name="T24" fmla="*/ 25 w 271"/>
                <a:gd name="T25" fmla="*/ 10 h 231"/>
                <a:gd name="T26" fmla="*/ 25 w 271"/>
                <a:gd name="T27" fmla="*/ 0 h 231"/>
                <a:gd name="T28" fmla="*/ 270 w 271"/>
                <a:gd name="T29" fmla="*/ 10 h 231"/>
                <a:gd name="T30" fmla="*/ 263 w 271"/>
                <a:gd name="T31" fmla="*/ 205 h 231"/>
                <a:gd name="T32" fmla="*/ 166 w 271"/>
                <a:gd name="T33" fmla="*/ 194 h 2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1"/>
                <a:gd name="T52" fmla="*/ 0 h 231"/>
                <a:gd name="T53" fmla="*/ 271 w 271"/>
                <a:gd name="T54" fmla="*/ 231 h 2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1" h="231">
                  <a:moveTo>
                    <a:pt x="166" y="194"/>
                  </a:moveTo>
                  <a:lnTo>
                    <a:pt x="166" y="215"/>
                  </a:lnTo>
                  <a:lnTo>
                    <a:pt x="104" y="215"/>
                  </a:lnTo>
                  <a:lnTo>
                    <a:pt x="61" y="230"/>
                  </a:lnTo>
                  <a:lnTo>
                    <a:pt x="43" y="230"/>
                  </a:lnTo>
                  <a:lnTo>
                    <a:pt x="50" y="205"/>
                  </a:lnTo>
                  <a:lnTo>
                    <a:pt x="18" y="155"/>
                  </a:lnTo>
                  <a:lnTo>
                    <a:pt x="0" y="179"/>
                  </a:lnTo>
                  <a:lnTo>
                    <a:pt x="0" y="136"/>
                  </a:lnTo>
                  <a:lnTo>
                    <a:pt x="18" y="119"/>
                  </a:lnTo>
                  <a:lnTo>
                    <a:pt x="35" y="110"/>
                  </a:lnTo>
                  <a:lnTo>
                    <a:pt x="35" y="36"/>
                  </a:lnTo>
                  <a:lnTo>
                    <a:pt x="25" y="10"/>
                  </a:lnTo>
                  <a:lnTo>
                    <a:pt x="25" y="0"/>
                  </a:lnTo>
                  <a:lnTo>
                    <a:pt x="270" y="10"/>
                  </a:lnTo>
                  <a:lnTo>
                    <a:pt x="263" y="205"/>
                  </a:lnTo>
                  <a:lnTo>
                    <a:pt x="166" y="19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49" name="Freeform 47">
              <a:extLst>
                <a:ext uri="{FF2B5EF4-FFF2-40B4-BE49-F238E27FC236}">
                  <a16:creationId xmlns:a16="http://schemas.microsoft.com/office/drawing/2014/main" id="{31284666-15F3-472F-BD08-7167C99B302C}"/>
                </a:ext>
              </a:extLst>
            </p:cNvPr>
            <p:cNvSpPr>
              <a:spLocks/>
            </p:cNvSpPr>
            <p:nvPr/>
          </p:nvSpPr>
          <p:spPr bwMode="auto">
            <a:xfrm>
              <a:off x="3774" y="1176"/>
              <a:ext cx="314" cy="363"/>
            </a:xfrm>
            <a:custGeom>
              <a:avLst/>
              <a:gdLst>
                <a:gd name="T0" fmla="*/ 0 w 314"/>
                <a:gd name="T1" fmla="*/ 144 h 363"/>
                <a:gd name="T2" fmla="*/ 0 w 314"/>
                <a:gd name="T3" fmla="*/ 193 h 363"/>
                <a:gd name="T4" fmla="*/ 69 w 314"/>
                <a:gd name="T5" fmla="*/ 229 h 363"/>
                <a:gd name="T6" fmla="*/ 87 w 314"/>
                <a:gd name="T7" fmla="*/ 263 h 363"/>
                <a:gd name="T8" fmla="*/ 111 w 314"/>
                <a:gd name="T9" fmla="*/ 263 h 363"/>
                <a:gd name="T10" fmla="*/ 111 w 314"/>
                <a:gd name="T11" fmla="*/ 287 h 363"/>
                <a:gd name="T12" fmla="*/ 155 w 314"/>
                <a:gd name="T13" fmla="*/ 313 h 363"/>
                <a:gd name="T14" fmla="*/ 173 w 314"/>
                <a:gd name="T15" fmla="*/ 362 h 363"/>
                <a:gd name="T16" fmla="*/ 313 w 314"/>
                <a:gd name="T17" fmla="*/ 49 h 363"/>
                <a:gd name="T18" fmla="*/ 295 w 314"/>
                <a:gd name="T19" fmla="*/ 35 h 363"/>
                <a:gd name="T20" fmla="*/ 263 w 314"/>
                <a:gd name="T21" fmla="*/ 35 h 363"/>
                <a:gd name="T22" fmla="*/ 245 w 314"/>
                <a:gd name="T23" fmla="*/ 10 h 363"/>
                <a:gd name="T24" fmla="*/ 216 w 314"/>
                <a:gd name="T25" fmla="*/ 10 h 363"/>
                <a:gd name="T26" fmla="*/ 209 w 314"/>
                <a:gd name="T27" fmla="*/ 10 h 363"/>
                <a:gd name="T28" fmla="*/ 141 w 314"/>
                <a:gd name="T29" fmla="*/ 0 h 363"/>
                <a:gd name="T30" fmla="*/ 123 w 314"/>
                <a:gd name="T31" fmla="*/ 24 h 363"/>
                <a:gd name="T32" fmla="*/ 97 w 314"/>
                <a:gd name="T33" fmla="*/ 24 h 363"/>
                <a:gd name="T34" fmla="*/ 69 w 314"/>
                <a:gd name="T35" fmla="*/ 84 h 363"/>
                <a:gd name="T36" fmla="*/ 51 w 314"/>
                <a:gd name="T37" fmla="*/ 84 h 363"/>
                <a:gd name="T38" fmla="*/ 36 w 314"/>
                <a:gd name="T39" fmla="*/ 59 h 363"/>
                <a:gd name="T40" fmla="*/ 36 w 314"/>
                <a:gd name="T41" fmla="*/ 69 h 363"/>
                <a:gd name="T42" fmla="*/ 0 w 314"/>
                <a:gd name="T43" fmla="*/ 144 h 3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4"/>
                <a:gd name="T67" fmla="*/ 0 h 363"/>
                <a:gd name="T68" fmla="*/ 314 w 314"/>
                <a:gd name="T69" fmla="*/ 363 h 3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4" h="363">
                  <a:moveTo>
                    <a:pt x="0" y="144"/>
                  </a:moveTo>
                  <a:lnTo>
                    <a:pt x="0" y="193"/>
                  </a:lnTo>
                  <a:lnTo>
                    <a:pt x="69" y="229"/>
                  </a:lnTo>
                  <a:lnTo>
                    <a:pt x="87" y="263"/>
                  </a:lnTo>
                  <a:lnTo>
                    <a:pt x="111" y="263"/>
                  </a:lnTo>
                  <a:lnTo>
                    <a:pt x="111" y="287"/>
                  </a:lnTo>
                  <a:lnTo>
                    <a:pt x="155" y="313"/>
                  </a:lnTo>
                  <a:lnTo>
                    <a:pt x="173" y="362"/>
                  </a:lnTo>
                  <a:lnTo>
                    <a:pt x="313" y="49"/>
                  </a:lnTo>
                  <a:lnTo>
                    <a:pt x="295" y="35"/>
                  </a:lnTo>
                  <a:lnTo>
                    <a:pt x="263" y="35"/>
                  </a:lnTo>
                  <a:lnTo>
                    <a:pt x="245" y="10"/>
                  </a:lnTo>
                  <a:lnTo>
                    <a:pt x="216" y="10"/>
                  </a:lnTo>
                  <a:lnTo>
                    <a:pt x="209" y="10"/>
                  </a:lnTo>
                  <a:lnTo>
                    <a:pt x="141" y="0"/>
                  </a:lnTo>
                  <a:lnTo>
                    <a:pt x="123" y="24"/>
                  </a:lnTo>
                  <a:lnTo>
                    <a:pt x="97" y="24"/>
                  </a:lnTo>
                  <a:lnTo>
                    <a:pt x="69" y="84"/>
                  </a:lnTo>
                  <a:lnTo>
                    <a:pt x="51" y="84"/>
                  </a:lnTo>
                  <a:lnTo>
                    <a:pt x="36" y="59"/>
                  </a:lnTo>
                  <a:lnTo>
                    <a:pt x="36" y="69"/>
                  </a:lnTo>
                  <a:lnTo>
                    <a:pt x="0"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0" name="Freeform 48">
              <a:extLst>
                <a:ext uri="{FF2B5EF4-FFF2-40B4-BE49-F238E27FC236}">
                  <a16:creationId xmlns:a16="http://schemas.microsoft.com/office/drawing/2014/main" id="{C85A1E96-1626-4562-9F69-01DAABAF6ADE}"/>
                </a:ext>
              </a:extLst>
            </p:cNvPr>
            <p:cNvSpPr>
              <a:spLocks/>
            </p:cNvSpPr>
            <p:nvPr/>
          </p:nvSpPr>
          <p:spPr bwMode="auto">
            <a:xfrm>
              <a:off x="2084" y="1864"/>
              <a:ext cx="316" cy="220"/>
            </a:xfrm>
            <a:custGeom>
              <a:avLst/>
              <a:gdLst>
                <a:gd name="T0" fmla="*/ 79 w 316"/>
                <a:gd name="T1" fmla="*/ 193 h 220"/>
                <a:gd name="T2" fmla="*/ 79 w 316"/>
                <a:gd name="T3" fmla="*/ 120 h 220"/>
                <a:gd name="T4" fmla="*/ 61 w 316"/>
                <a:gd name="T5" fmla="*/ 94 h 220"/>
                <a:gd name="T6" fmla="*/ 61 w 316"/>
                <a:gd name="T7" fmla="*/ 60 h 220"/>
                <a:gd name="T8" fmla="*/ 33 w 316"/>
                <a:gd name="T9" fmla="*/ 50 h 220"/>
                <a:gd name="T10" fmla="*/ 0 w 316"/>
                <a:gd name="T11" fmla="*/ 0 h 220"/>
                <a:gd name="T12" fmla="*/ 296 w 316"/>
                <a:gd name="T13" fmla="*/ 0 h 220"/>
                <a:gd name="T14" fmla="*/ 278 w 316"/>
                <a:gd name="T15" fmla="*/ 34 h 220"/>
                <a:gd name="T16" fmla="*/ 296 w 316"/>
                <a:gd name="T17" fmla="*/ 24 h 220"/>
                <a:gd name="T18" fmla="*/ 315 w 316"/>
                <a:gd name="T19" fmla="*/ 34 h 220"/>
                <a:gd name="T20" fmla="*/ 278 w 316"/>
                <a:gd name="T21" fmla="*/ 60 h 220"/>
                <a:gd name="T22" fmla="*/ 261 w 316"/>
                <a:gd name="T23" fmla="*/ 120 h 220"/>
                <a:gd name="T24" fmla="*/ 261 w 316"/>
                <a:gd name="T25" fmla="*/ 193 h 220"/>
                <a:gd name="T26" fmla="*/ 246 w 316"/>
                <a:gd name="T27" fmla="*/ 219 h 220"/>
                <a:gd name="T28" fmla="*/ 79 w 316"/>
                <a:gd name="T29" fmla="*/ 193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220"/>
                <a:gd name="T47" fmla="*/ 316 w 316"/>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220">
                  <a:moveTo>
                    <a:pt x="79" y="193"/>
                  </a:moveTo>
                  <a:lnTo>
                    <a:pt x="79" y="120"/>
                  </a:lnTo>
                  <a:lnTo>
                    <a:pt x="61" y="94"/>
                  </a:lnTo>
                  <a:lnTo>
                    <a:pt x="61" y="60"/>
                  </a:lnTo>
                  <a:lnTo>
                    <a:pt x="33" y="50"/>
                  </a:lnTo>
                  <a:lnTo>
                    <a:pt x="0" y="0"/>
                  </a:lnTo>
                  <a:lnTo>
                    <a:pt x="296" y="0"/>
                  </a:lnTo>
                  <a:lnTo>
                    <a:pt x="278" y="34"/>
                  </a:lnTo>
                  <a:lnTo>
                    <a:pt x="296" y="24"/>
                  </a:lnTo>
                  <a:lnTo>
                    <a:pt x="315" y="34"/>
                  </a:lnTo>
                  <a:lnTo>
                    <a:pt x="278" y="60"/>
                  </a:lnTo>
                  <a:lnTo>
                    <a:pt x="261" y="120"/>
                  </a:lnTo>
                  <a:lnTo>
                    <a:pt x="261" y="193"/>
                  </a:lnTo>
                  <a:lnTo>
                    <a:pt x="246" y="219"/>
                  </a:lnTo>
                  <a:lnTo>
                    <a:pt x="79" y="19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1" name="Freeform 49">
              <a:extLst>
                <a:ext uri="{FF2B5EF4-FFF2-40B4-BE49-F238E27FC236}">
                  <a16:creationId xmlns:a16="http://schemas.microsoft.com/office/drawing/2014/main" id="{B667CAA9-A8CD-4592-A762-6942D62DC1B7}"/>
                </a:ext>
              </a:extLst>
            </p:cNvPr>
            <p:cNvSpPr>
              <a:spLocks/>
            </p:cNvSpPr>
            <p:nvPr/>
          </p:nvSpPr>
          <p:spPr bwMode="auto">
            <a:xfrm>
              <a:off x="4698" y="947"/>
              <a:ext cx="296" cy="205"/>
            </a:xfrm>
            <a:custGeom>
              <a:avLst/>
              <a:gdLst>
                <a:gd name="T0" fmla="*/ 154 w 296"/>
                <a:gd name="T1" fmla="*/ 204 h 205"/>
                <a:gd name="T2" fmla="*/ 104 w 296"/>
                <a:gd name="T3" fmla="*/ 144 h 205"/>
                <a:gd name="T4" fmla="*/ 79 w 296"/>
                <a:gd name="T5" fmla="*/ 144 h 205"/>
                <a:gd name="T6" fmla="*/ 7 w 296"/>
                <a:gd name="T7" fmla="*/ 110 h 205"/>
                <a:gd name="T8" fmla="*/ 0 w 296"/>
                <a:gd name="T9" fmla="*/ 59 h 205"/>
                <a:gd name="T10" fmla="*/ 32 w 296"/>
                <a:gd name="T11" fmla="*/ 34 h 205"/>
                <a:gd name="T12" fmla="*/ 26 w 296"/>
                <a:gd name="T13" fmla="*/ 0 h 205"/>
                <a:gd name="T14" fmla="*/ 244 w 296"/>
                <a:gd name="T15" fmla="*/ 0 h 205"/>
                <a:gd name="T16" fmla="*/ 269 w 296"/>
                <a:gd name="T17" fmla="*/ 23 h 205"/>
                <a:gd name="T18" fmla="*/ 269 w 296"/>
                <a:gd name="T19" fmla="*/ 70 h 205"/>
                <a:gd name="T20" fmla="*/ 295 w 296"/>
                <a:gd name="T21" fmla="*/ 144 h 205"/>
                <a:gd name="T22" fmla="*/ 233 w 296"/>
                <a:gd name="T23" fmla="*/ 153 h 205"/>
                <a:gd name="T24" fmla="*/ 226 w 296"/>
                <a:gd name="T25" fmla="*/ 168 h 205"/>
                <a:gd name="T26" fmla="*/ 208 w 296"/>
                <a:gd name="T27" fmla="*/ 179 h 205"/>
                <a:gd name="T28" fmla="*/ 191 w 296"/>
                <a:gd name="T29" fmla="*/ 179 h 205"/>
                <a:gd name="T30" fmla="*/ 154 w 296"/>
                <a:gd name="T31" fmla="*/ 193 h 205"/>
                <a:gd name="T32" fmla="*/ 154 w 296"/>
                <a:gd name="T33" fmla="*/ 204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205"/>
                <a:gd name="T53" fmla="*/ 296 w 296"/>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205">
                  <a:moveTo>
                    <a:pt x="154" y="204"/>
                  </a:moveTo>
                  <a:lnTo>
                    <a:pt x="104" y="144"/>
                  </a:lnTo>
                  <a:lnTo>
                    <a:pt x="79" y="144"/>
                  </a:lnTo>
                  <a:lnTo>
                    <a:pt x="7" y="110"/>
                  </a:lnTo>
                  <a:lnTo>
                    <a:pt x="0" y="59"/>
                  </a:lnTo>
                  <a:lnTo>
                    <a:pt x="32" y="34"/>
                  </a:lnTo>
                  <a:lnTo>
                    <a:pt x="26" y="0"/>
                  </a:lnTo>
                  <a:lnTo>
                    <a:pt x="244" y="0"/>
                  </a:lnTo>
                  <a:lnTo>
                    <a:pt x="269" y="23"/>
                  </a:lnTo>
                  <a:lnTo>
                    <a:pt x="269" y="70"/>
                  </a:lnTo>
                  <a:lnTo>
                    <a:pt x="295" y="144"/>
                  </a:lnTo>
                  <a:lnTo>
                    <a:pt x="233" y="153"/>
                  </a:lnTo>
                  <a:lnTo>
                    <a:pt x="226" y="168"/>
                  </a:lnTo>
                  <a:lnTo>
                    <a:pt x="208" y="179"/>
                  </a:lnTo>
                  <a:lnTo>
                    <a:pt x="191" y="179"/>
                  </a:lnTo>
                  <a:lnTo>
                    <a:pt x="154" y="193"/>
                  </a:lnTo>
                  <a:lnTo>
                    <a:pt x="154" y="204"/>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2" name="Freeform 50">
              <a:extLst>
                <a:ext uri="{FF2B5EF4-FFF2-40B4-BE49-F238E27FC236}">
                  <a16:creationId xmlns:a16="http://schemas.microsoft.com/office/drawing/2014/main" id="{471F6211-CB07-4DBF-9128-F4EAB970992C}"/>
                </a:ext>
              </a:extLst>
            </p:cNvPr>
            <p:cNvSpPr>
              <a:spLocks/>
            </p:cNvSpPr>
            <p:nvPr/>
          </p:nvSpPr>
          <p:spPr bwMode="auto">
            <a:xfrm>
              <a:off x="592" y="1813"/>
              <a:ext cx="257" cy="206"/>
            </a:xfrm>
            <a:custGeom>
              <a:avLst/>
              <a:gdLst>
                <a:gd name="T0" fmla="*/ 11 w 257"/>
                <a:gd name="T1" fmla="*/ 50 h 206"/>
                <a:gd name="T2" fmla="*/ 47 w 257"/>
                <a:gd name="T3" fmla="*/ 0 h 206"/>
                <a:gd name="T4" fmla="*/ 54 w 257"/>
                <a:gd name="T5" fmla="*/ 25 h 206"/>
                <a:gd name="T6" fmla="*/ 61 w 257"/>
                <a:gd name="T7" fmla="*/ 0 h 206"/>
                <a:gd name="T8" fmla="*/ 98 w 257"/>
                <a:gd name="T9" fmla="*/ 25 h 206"/>
                <a:gd name="T10" fmla="*/ 133 w 257"/>
                <a:gd name="T11" fmla="*/ 25 h 206"/>
                <a:gd name="T12" fmla="*/ 133 w 257"/>
                <a:gd name="T13" fmla="*/ 15 h 206"/>
                <a:gd name="T14" fmla="*/ 220 w 257"/>
                <a:gd name="T15" fmla="*/ 40 h 206"/>
                <a:gd name="T16" fmla="*/ 220 w 257"/>
                <a:gd name="T17" fmla="*/ 25 h 206"/>
                <a:gd name="T18" fmla="*/ 238 w 257"/>
                <a:gd name="T19" fmla="*/ 40 h 206"/>
                <a:gd name="T20" fmla="*/ 256 w 257"/>
                <a:gd name="T21" fmla="*/ 25 h 206"/>
                <a:gd name="T22" fmla="*/ 256 w 257"/>
                <a:gd name="T23" fmla="*/ 74 h 206"/>
                <a:gd name="T24" fmla="*/ 238 w 257"/>
                <a:gd name="T25" fmla="*/ 100 h 206"/>
                <a:gd name="T26" fmla="*/ 195 w 257"/>
                <a:gd name="T27" fmla="*/ 125 h 206"/>
                <a:gd name="T28" fmla="*/ 203 w 257"/>
                <a:gd name="T29" fmla="*/ 161 h 206"/>
                <a:gd name="T30" fmla="*/ 184 w 257"/>
                <a:gd name="T31" fmla="*/ 171 h 206"/>
                <a:gd name="T32" fmla="*/ 166 w 257"/>
                <a:gd name="T33" fmla="*/ 184 h 206"/>
                <a:gd name="T34" fmla="*/ 133 w 257"/>
                <a:gd name="T35" fmla="*/ 171 h 206"/>
                <a:gd name="T36" fmla="*/ 108 w 257"/>
                <a:gd name="T37" fmla="*/ 171 h 206"/>
                <a:gd name="T38" fmla="*/ 36 w 257"/>
                <a:gd name="T39" fmla="*/ 205 h 206"/>
                <a:gd name="T40" fmla="*/ 11 w 257"/>
                <a:gd name="T41" fmla="*/ 195 h 206"/>
                <a:gd name="T42" fmla="*/ 0 w 257"/>
                <a:gd name="T43" fmla="*/ 144 h 206"/>
                <a:gd name="T44" fmla="*/ 11 w 257"/>
                <a:gd name="T45" fmla="*/ 50 h 2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06"/>
                <a:gd name="T71" fmla="*/ 257 w 257"/>
                <a:gd name="T72" fmla="*/ 206 h 2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06">
                  <a:moveTo>
                    <a:pt x="11" y="50"/>
                  </a:moveTo>
                  <a:lnTo>
                    <a:pt x="47" y="0"/>
                  </a:lnTo>
                  <a:lnTo>
                    <a:pt x="54" y="25"/>
                  </a:lnTo>
                  <a:lnTo>
                    <a:pt x="61" y="0"/>
                  </a:lnTo>
                  <a:lnTo>
                    <a:pt x="98" y="25"/>
                  </a:lnTo>
                  <a:lnTo>
                    <a:pt x="133" y="25"/>
                  </a:lnTo>
                  <a:lnTo>
                    <a:pt x="133" y="15"/>
                  </a:lnTo>
                  <a:lnTo>
                    <a:pt x="220" y="40"/>
                  </a:lnTo>
                  <a:lnTo>
                    <a:pt x="220" y="25"/>
                  </a:lnTo>
                  <a:lnTo>
                    <a:pt x="238" y="40"/>
                  </a:lnTo>
                  <a:lnTo>
                    <a:pt x="256" y="25"/>
                  </a:lnTo>
                  <a:lnTo>
                    <a:pt x="256" y="74"/>
                  </a:lnTo>
                  <a:lnTo>
                    <a:pt x="238" y="100"/>
                  </a:lnTo>
                  <a:lnTo>
                    <a:pt x="195" y="125"/>
                  </a:lnTo>
                  <a:lnTo>
                    <a:pt x="203" y="161"/>
                  </a:lnTo>
                  <a:lnTo>
                    <a:pt x="184" y="171"/>
                  </a:lnTo>
                  <a:lnTo>
                    <a:pt x="166" y="184"/>
                  </a:lnTo>
                  <a:lnTo>
                    <a:pt x="133" y="171"/>
                  </a:lnTo>
                  <a:lnTo>
                    <a:pt x="108" y="171"/>
                  </a:lnTo>
                  <a:lnTo>
                    <a:pt x="36" y="205"/>
                  </a:lnTo>
                  <a:lnTo>
                    <a:pt x="11" y="195"/>
                  </a:lnTo>
                  <a:lnTo>
                    <a:pt x="0" y="144"/>
                  </a:lnTo>
                  <a:lnTo>
                    <a:pt x="11" y="5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3" name="Freeform 51">
              <a:extLst>
                <a:ext uri="{FF2B5EF4-FFF2-40B4-BE49-F238E27FC236}">
                  <a16:creationId xmlns:a16="http://schemas.microsoft.com/office/drawing/2014/main" id="{83E47BDA-D817-475C-81E5-01D250E50010}"/>
                </a:ext>
              </a:extLst>
            </p:cNvPr>
            <p:cNvSpPr>
              <a:spLocks/>
            </p:cNvSpPr>
            <p:nvPr/>
          </p:nvSpPr>
          <p:spPr bwMode="auto">
            <a:xfrm>
              <a:off x="3627" y="947"/>
              <a:ext cx="199" cy="423"/>
            </a:xfrm>
            <a:custGeom>
              <a:avLst/>
              <a:gdLst>
                <a:gd name="T0" fmla="*/ 198 w 199"/>
                <a:gd name="T1" fmla="*/ 0 h 423"/>
                <a:gd name="T2" fmla="*/ 183 w 199"/>
                <a:gd name="T3" fmla="*/ 23 h 423"/>
                <a:gd name="T4" fmla="*/ 165 w 199"/>
                <a:gd name="T5" fmla="*/ 70 h 423"/>
                <a:gd name="T6" fmla="*/ 183 w 199"/>
                <a:gd name="T7" fmla="*/ 298 h 423"/>
                <a:gd name="T8" fmla="*/ 147 w 199"/>
                <a:gd name="T9" fmla="*/ 373 h 423"/>
                <a:gd name="T10" fmla="*/ 147 w 199"/>
                <a:gd name="T11" fmla="*/ 422 h 423"/>
                <a:gd name="T12" fmla="*/ 68 w 199"/>
                <a:gd name="T13" fmla="*/ 382 h 423"/>
                <a:gd name="T14" fmla="*/ 32 w 199"/>
                <a:gd name="T15" fmla="*/ 382 h 423"/>
                <a:gd name="T16" fmla="*/ 7 w 199"/>
                <a:gd name="T17" fmla="*/ 382 h 423"/>
                <a:gd name="T18" fmla="*/ 0 w 199"/>
                <a:gd name="T19" fmla="*/ 373 h 423"/>
                <a:gd name="T20" fmla="*/ 0 w 199"/>
                <a:gd name="T21" fmla="*/ 253 h 423"/>
                <a:gd name="T22" fmla="*/ 7 w 199"/>
                <a:gd name="T23" fmla="*/ 0 h 423"/>
                <a:gd name="T24" fmla="*/ 198 w 199"/>
                <a:gd name="T25" fmla="*/ 0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
                <a:gd name="T40" fmla="*/ 0 h 423"/>
                <a:gd name="T41" fmla="*/ 199 w 199"/>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 h="423">
                  <a:moveTo>
                    <a:pt x="198" y="0"/>
                  </a:moveTo>
                  <a:lnTo>
                    <a:pt x="183" y="23"/>
                  </a:lnTo>
                  <a:lnTo>
                    <a:pt x="165" y="70"/>
                  </a:lnTo>
                  <a:lnTo>
                    <a:pt x="183" y="298"/>
                  </a:lnTo>
                  <a:lnTo>
                    <a:pt x="147" y="373"/>
                  </a:lnTo>
                  <a:lnTo>
                    <a:pt x="147" y="422"/>
                  </a:lnTo>
                  <a:lnTo>
                    <a:pt x="68" y="382"/>
                  </a:lnTo>
                  <a:lnTo>
                    <a:pt x="32" y="382"/>
                  </a:lnTo>
                  <a:lnTo>
                    <a:pt x="7" y="382"/>
                  </a:lnTo>
                  <a:lnTo>
                    <a:pt x="0" y="373"/>
                  </a:lnTo>
                  <a:lnTo>
                    <a:pt x="0" y="253"/>
                  </a:lnTo>
                  <a:lnTo>
                    <a:pt x="7" y="0"/>
                  </a:lnTo>
                  <a:lnTo>
                    <a:pt x="19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4" name="Freeform 52">
              <a:extLst>
                <a:ext uri="{FF2B5EF4-FFF2-40B4-BE49-F238E27FC236}">
                  <a16:creationId xmlns:a16="http://schemas.microsoft.com/office/drawing/2014/main" id="{9EE53DD9-5E5C-4AF2-9211-26A8CF9A94FE}"/>
                </a:ext>
              </a:extLst>
            </p:cNvPr>
            <p:cNvSpPr>
              <a:spLocks/>
            </p:cNvSpPr>
            <p:nvPr/>
          </p:nvSpPr>
          <p:spPr bwMode="auto">
            <a:xfrm>
              <a:off x="4192" y="1669"/>
              <a:ext cx="209" cy="245"/>
            </a:xfrm>
            <a:custGeom>
              <a:avLst/>
              <a:gdLst>
                <a:gd name="T0" fmla="*/ 72 w 209"/>
                <a:gd name="T1" fmla="*/ 218 h 245"/>
                <a:gd name="T2" fmla="*/ 86 w 209"/>
                <a:gd name="T3" fmla="*/ 244 h 245"/>
                <a:gd name="T4" fmla="*/ 115 w 209"/>
                <a:gd name="T5" fmla="*/ 244 h 245"/>
                <a:gd name="T6" fmla="*/ 122 w 209"/>
                <a:gd name="T7" fmla="*/ 218 h 245"/>
                <a:gd name="T8" fmla="*/ 147 w 209"/>
                <a:gd name="T9" fmla="*/ 218 h 245"/>
                <a:gd name="T10" fmla="*/ 183 w 209"/>
                <a:gd name="T11" fmla="*/ 194 h 245"/>
                <a:gd name="T12" fmla="*/ 201 w 209"/>
                <a:gd name="T13" fmla="*/ 194 h 245"/>
                <a:gd name="T14" fmla="*/ 208 w 209"/>
                <a:gd name="T15" fmla="*/ 184 h 245"/>
                <a:gd name="T16" fmla="*/ 183 w 209"/>
                <a:gd name="T17" fmla="*/ 109 h 245"/>
                <a:gd name="T18" fmla="*/ 122 w 209"/>
                <a:gd name="T19" fmla="*/ 50 h 245"/>
                <a:gd name="T20" fmla="*/ 78 w 209"/>
                <a:gd name="T21" fmla="*/ 0 h 245"/>
                <a:gd name="T22" fmla="*/ 0 w 209"/>
                <a:gd name="T23" fmla="*/ 60 h 245"/>
                <a:gd name="T24" fmla="*/ 0 w 209"/>
                <a:gd name="T25" fmla="*/ 184 h 245"/>
                <a:gd name="T26" fmla="*/ 18 w 209"/>
                <a:gd name="T27" fmla="*/ 228 h 245"/>
                <a:gd name="T28" fmla="*/ 72 w 209"/>
                <a:gd name="T29" fmla="*/ 218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45"/>
                <a:gd name="T47" fmla="*/ 209 w 209"/>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45">
                  <a:moveTo>
                    <a:pt x="72" y="218"/>
                  </a:moveTo>
                  <a:lnTo>
                    <a:pt x="86" y="244"/>
                  </a:lnTo>
                  <a:lnTo>
                    <a:pt x="115" y="244"/>
                  </a:lnTo>
                  <a:lnTo>
                    <a:pt x="122" y="218"/>
                  </a:lnTo>
                  <a:lnTo>
                    <a:pt x="147" y="218"/>
                  </a:lnTo>
                  <a:lnTo>
                    <a:pt x="183" y="194"/>
                  </a:lnTo>
                  <a:lnTo>
                    <a:pt x="201" y="194"/>
                  </a:lnTo>
                  <a:lnTo>
                    <a:pt x="208" y="184"/>
                  </a:lnTo>
                  <a:lnTo>
                    <a:pt x="183" y="109"/>
                  </a:lnTo>
                  <a:lnTo>
                    <a:pt x="122" y="50"/>
                  </a:lnTo>
                  <a:lnTo>
                    <a:pt x="78" y="0"/>
                  </a:lnTo>
                  <a:lnTo>
                    <a:pt x="0" y="60"/>
                  </a:lnTo>
                  <a:lnTo>
                    <a:pt x="0" y="184"/>
                  </a:lnTo>
                  <a:lnTo>
                    <a:pt x="18" y="228"/>
                  </a:lnTo>
                  <a:lnTo>
                    <a:pt x="72" y="21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5" name="Freeform 53">
              <a:extLst>
                <a:ext uri="{FF2B5EF4-FFF2-40B4-BE49-F238E27FC236}">
                  <a16:creationId xmlns:a16="http://schemas.microsoft.com/office/drawing/2014/main" id="{5D64122F-F960-437E-8479-59C9FC822A7D}"/>
                </a:ext>
              </a:extLst>
            </p:cNvPr>
            <p:cNvSpPr>
              <a:spLocks/>
            </p:cNvSpPr>
            <p:nvPr/>
          </p:nvSpPr>
          <p:spPr bwMode="auto">
            <a:xfrm>
              <a:off x="2905" y="1185"/>
              <a:ext cx="295" cy="290"/>
            </a:xfrm>
            <a:custGeom>
              <a:avLst/>
              <a:gdLst>
                <a:gd name="T0" fmla="*/ 294 w 295"/>
                <a:gd name="T1" fmla="*/ 289 h 290"/>
                <a:gd name="T2" fmla="*/ 0 w 295"/>
                <a:gd name="T3" fmla="*/ 269 h 290"/>
                <a:gd name="T4" fmla="*/ 0 w 295"/>
                <a:gd name="T5" fmla="*/ 195 h 290"/>
                <a:gd name="T6" fmla="*/ 7 w 295"/>
                <a:gd name="T7" fmla="*/ 0 h 290"/>
                <a:gd name="T8" fmla="*/ 294 w 295"/>
                <a:gd name="T9" fmla="*/ 0 h 290"/>
                <a:gd name="T10" fmla="*/ 294 w 295"/>
                <a:gd name="T11" fmla="*/ 289 h 290"/>
                <a:gd name="T12" fmla="*/ 0 60000 65536"/>
                <a:gd name="T13" fmla="*/ 0 60000 65536"/>
                <a:gd name="T14" fmla="*/ 0 60000 65536"/>
                <a:gd name="T15" fmla="*/ 0 60000 65536"/>
                <a:gd name="T16" fmla="*/ 0 60000 65536"/>
                <a:gd name="T17" fmla="*/ 0 60000 65536"/>
                <a:gd name="T18" fmla="*/ 0 w 295"/>
                <a:gd name="T19" fmla="*/ 0 h 290"/>
                <a:gd name="T20" fmla="*/ 295 w 295"/>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295" h="290">
                  <a:moveTo>
                    <a:pt x="294" y="289"/>
                  </a:moveTo>
                  <a:lnTo>
                    <a:pt x="0" y="269"/>
                  </a:lnTo>
                  <a:lnTo>
                    <a:pt x="0" y="195"/>
                  </a:lnTo>
                  <a:lnTo>
                    <a:pt x="7" y="0"/>
                  </a:lnTo>
                  <a:lnTo>
                    <a:pt x="294" y="0"/>
                  </a:lnTo>
                  <a:lnTo>
                    <a:pt x="294" y="28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6" name="Freeform 54">
              <a:extLst>
                <a:ext uri="{FF2B5EF4-FFF2-40B4-BE49-F238E27FC236}">
                  <a16:creationId xmlns:a16="http://schemas.microsoft.com/office/drawing/2014/main" id="{83D8F70C-4A69-434F-856D-ACDF638AF620}"/>
                </a:ext>
              </a:extLst>
            </p:cNvPr>
            <p:cNvSpPr>
              <a:spLocks/>
            </p:cNvSpPr>
            <p:nvPr/>
          </p:nvSpPr>
          <p:spPr bwMode="auto">
            <a:xfrm>
              <a:off x="4087" y="982"/>
              <a:ext cx="454" cy="399"/>
            </a:xfrm>
            <a:custGeom>
              <a:avLst/>
              <a:gdLst>
                <a:gd name="T0" fmla="*/ 453 w 454"/>
                <a:gd name="T1" fmla="*/ 328 h 399"/>
                <a:gd name="T2" fmla="*/ 403 w 454"/>
                <a:gd name="T3" fmla="*/ 348 h 399"/>
                <a:gd name="T4" fmla="*/ 349 w 454"/>
                <a:gd name="T5" fmla="*/ 398 h 399"/>
                <a:gd name="T6" fmla="*/ 342 w 454"/>
                <a:gd name="T7" fmla="*/ 398 h 399"/>
                <a:gd name="T8" fmla="*/ 313 w 454"/>
                <a:gd name="T9" fmla="*/ 372 h 399"/>
                <a:gd name="T10" fmla="*/ 289 w 454"/>
                <a:gd name="T11" fmla="*/ 372 h 399"/>
                <a:gd name="T12" fmla="*/ 270 w 454"/>
                <a:gd name="T13" fmla="*/ 328 h 399"/>
                <a:gd name="T14" fmla="*/ 227 w 454"/>
                <a:gd name="T15" fmla="*/ 312 h 399"/>
                <a:gd name="T16" fmla="*/ 220 w 454"/>
                <a:gd name="T17" fmla="*/ 303 h 399"/>
                <a:gd name="T18" fmla="*/ 183 w 454"/>
                <a:gd name="T19" fmla="*/ 278 h 399"/>
                <a:gd name="T20" fmla="*/ 165 w 454"/>
                <a:gd name="T21" fmla="*/ 303 h 399"/>
                <a:gd name="T22" fmla="*/ 148 w 454"/>
                <a:gd name="T23" fmla="*/ 278 h 399"/>
                <a:gd name="T24" fmla="*/ 130 w 454"/>
                <a:gd name="T25" fmla="*/ 288 h 399"/>
                <a:gd name="T26" fmla="*/ 69 w 454"/>
                <a:gd name="T27" fmla="*/ 288 h 399"/>
                <a:gd name="T28" fmla="*/ 54 w 454"/>
                <a:gd name="T29" fmla="*/ 252 h 399"/>
                <a:gd name="T30" fmla="*/ 36 w 454"/>
                <a:gd name="T31" fmla="*/ 252 h 399"/>
                <a:gd name="T32" fmla="*/ 26 w 454"/>
                <a:gd name="T33" fmla="*/ 252 h 399"/>
                <a:gd name="T34" fmla="*/ 18 w 454"/>
                <a:gd name="T35" fmla="*/ 263 h 399"/>
                <a:gd name="T36" fmla="*/ 0 w 454"/>
                <a:gd name="T37" fmla="*/ 243 h 399"/>
                <a:gd name="T38" fmla="*/ 54 w 454"/>
                <a:gd name="T39" fmla="*/ 94 h 399"/>
                <a:gd name="T40" fmla="*/ 69 w 454"/>
                <a:gd name="T41" fmla="*/ 0 h 399"/>
                <a:gd name="T42" fmla="*/ 115 w 454"/>
                <a:gd name="T43" fmla="*/ 0 h 399"/>
                <a:gd name="T44" fmla="*/ 148 w 454"/>
                <a:gd name="T45" fmla="*/ 25 h 399"/>
                <a:gd name="T46" fmla="*/ 165 w 454"/>
                <a:gd name="T47" fmla="*/ 15 h 399"/>
                <a:gd name="T48" fmla="*/ 209 w 454"/>
                <a:gd name="T49" fmla="*/ 25 h 399"/>
                <a:gd name="T50" fmla="*/ 227 w 454"/>
                <a:gd name="T51" fmla="*/ 49 h 399"/>
                <a:gd name="T52" fmla="*/ 270 w 454"/>
                <a:gd name="T53" fmla="*/ 85 h 399"/>
                <a:gd name="T54" fmla="*/ 270 w 454"/>
                <a:gd name="T55" fmla="*/ 109 h 399"/>
                <a:gd name="T56" fmla="*/ 245 w 454"/>
                <a:gd name="T57" fmla="*/ 134 h 399"/>
                <a:gd name="T58" fmla="*/ 252 w 454"/>
                <a:gd name="T59" fmla="*/ 158 h 399"/>
                <a:gd name="T60" fmla="*/ 281 w 454"/>
                <a:gd name="T61" fmla="*/ 158 h 399"/>
                <a:gd name="T62" fmla="*/ 331 w 454"/>
                <a:gd name="T63" fmla="*/ 144 h 399"/>
                <a:gd name="T64" fmla="*/ 349 w 454"/>
                <a:gd name="T65" fmla="*/ 194 h 399"/>
                <a:gd name="T66" fmla="*/ 366 w 454"/>
                <a:gd name="T67" fmla="*/ 203 h 399"/>
                <a:gd name="T68" fmla="*/ 366 w 454"/>
                <a:gd name="T69" fmla="*/ 229 h 399"/>
                <a:gd name="T70" fmla="*/ 418 w 454"/>
                <a:gd name="T71" fmla="*/ 278 h 399"/>
                <a:gd name="T72" fmla="*/ 453 w 454"/>
                <a:gd name="T73" fmla="*/ 328 h 3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4"/>
                <a:gd name="T112" fmla="*/ 0 h 399"/>
                <a:gd name="T113" fmla="*/ 454 w 454"/>
                <a:gd name="T114" fmla="*/ 399 h 3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4" h="399">
                  <a:moveTo>
                    <a:pt x="453" y="328"/>
                  </a:moveTo>
                  <a:lnTo>
                    <a:pt x="403" y="348"/>
                  </a:lnTo>
                  <a:lnTo>
                    <a:pt x="349" y="398"/>
                  </a:lnTo>
                  <a:lnTo>
                    <a:pt x="342" y="398"/>
                  </a:lnTo>
                  <a:lnTo>
                    <a:pt x="313" y="372"/>
                  </a:lnTo>
                  <a:lnTo>
                    <a:pt x="289" y="372"/>
                  </a:lnTo>
                  <a:lnTo>
                    <a:pt x="270" y="328"/>
                  </a:lnTo>
                  <a:lnTo>
                    <a:pt x="227" y="312"/>
                  </a:lnTo>
                  <a:lnTo>
                    <a:pt x="220" y="303"/>
                  </a:lnTo>
                  <a:lnTo>
                    <a:pt x="183" y="278"/>
                  </a:lnTo>
                  <a:lnTo>
                    <a:pt x="165" y="303"/>
                  </a:lnTo>
                  <a:lnTo>
                    <a:pt x="148" y="278"/>
                  </a:lnTo>
                  <a:lnTo>
                    <a:pt x="130" y="288"/>
                  </a:lnTo>
                  <a:lnTo>
                    <a:pt x="69" y="288"/>
                  </a:lnTo>
                  <a:lnTo>
                    <a:pt x="54" y="252"/>
                  </a:lnTo>
                  <a:lnTo>
                    <a:pt x="36" y="252"/>
                  </a:lnTo>
                  <a:lnTo>
                    <a:pt x="26" y="252"/>
                  </a:lnTo>
                  <a:lnTo>
                    <a:pt x="18" y="263"/>
                  </a:lnTo>
                  <a:lnTo>
                    <a:pt x="0" y="243"/>
                  </a:lnTo>
                  <a:lnTo>
                    <a:pt x="54" y="94"/>
                  </a:lnTo>
                  <a:lnTo>
                    <a:pt x="69" y="0"/>
                  </a:lnTo>
                  <a:lnTo>
                    <a:pt x="115" y="0"/>
                  </a:lnTo>
                  <a:lnTo>
                    <a:pt x="148" y="25"/>
                  </a:lnTo>
                  <a:lnTo>
                    <a:pt x="165" y="15"/>
                  </a:lnTo>
                  <a:lnTo>
                    <a:pt x="209" y="25"/>
                  </a:lnTo>
                  <a:lnTo>
                    <a:pt x="227" y="49"/>
                  </a:lnTo>
                  <a:lnTo>
                    <a:pt x="270" y="85"/>
                  </a:lnTo>
                  <a:lnTo>
                    <a:pt x="270" y="109"/>
                  </a:lnTo>
                  <a:lnTo>
                    <a:pt x="245" y="134"/>
                  </a:lnTo>
                  <a:lnTo>
                    <a:pt x="252" y="158"/>
                  </a:lnTo>
                  <a:lnTo>
                    <a:pt x="281" y="158"/>
                  </a:lnTo>
                  <a:lnTo>
                    <a:pt x="331" y="144"/>
                  </a:lnTo>
                  <a:lnTo>
                    <a:pt x="349" y="194"/>
                  </a:lnTo>
                  <a:lnTo>
                    <a:pt x="366" y="203"/>
                  </a:lnTo>
                  <a:lnTo>
                    <a:pt x="366" y="229"/>
                  </a:lnTo>
                  <a:lnTo>
                    <a:pt x="418" y="278"/>
                  </a:lnTo>
                  <a:lnTo>
                    <a:pt x="453" y="328"/>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7" name="Freeform 55">
              <a:extLst>
                <a:ext uri="{FF2B5EF4-FFF2-40B4-BE49-F238E27FC236}">
                  <a16:creationId xmlns:a16="http://schemas.microsoft.com/office/drawing/2014/main" id="{567B0BD5-DB95-42D7-AD9A-73509BC1A9E9}"/>
                </a:ext>
              </a:extLst>
            </p:cNvPr>
            <p:cNvSpPr>
              <a:spLocks/>
            </p:cNvSpPr>
            <p:nvPr/>
          </p:nvSpPr>
          <p:spPr bwMode="auto">
            <a:xfrm>
              <a:off x="3381" y="1719"/>
              <a:ext cx="402" cy="315"/>
            </a:xfrm>
            <a:custGeom>
              <a:avLst/>
              <a:gdLst>
                <a:gd name="T0" fmla="*/ 185 w 402"/>
                <a:gd name="T1" fmla="*/ 0 h 315"/>
                <a:gd name="T2" fmla="*/ 307 w 402"/>
                <a:gd name="T3" fmla="*/ 59 h 315"/>
                <a:gd name="T4" fmla="*/ 350 w 402"/>
                <a:gd name="T5" fmla="*/ 110 h 315"/>
                <a:gd name="T6" fmla="*/ 401 w 402"/>
                <a:gd name="T7" fmla="*/ 204 h 315"/>
                <a:gd name="T8" fmla="*/ 393 w 402"/>
                <a:gd name="T9" fmla="*/ 219 h 315"/>
                <a:gd name="T10" fmla="*/ 375 w 402"/>
                <a:gd name="T11" fmla="*/ 239 h 315"/>
                <a:gd name="T12" fmla="*/ 358 w 402"/>
                <a:gd name="T13" fmla="*/ 278 h 315"/>
                <a:gd name="T14" fmla="*/ 289 w 402"/>
                <a:gd name="T15" fmla="*/ 265 h 315"/>
                <a:gd name="T16" fmla="*/ 271 w 402"/>
                <a:gd name="T17" fmla="*/ 265 h 315"/>
                <a:gd name="T18" fmla="*/ 253 w 402"/>
                <a:gd name="T19" fmla="*/ 265 h 315"/>
                <a:gd name="T20" fmla="*/ 173 w 402"/>
                <a:gd name="T21" fmla="*/ 289 h 315"/>
                <a:gd name="T22" fmla="*/ 80 w 402"/>
                <a:gd name="T23" fmla="*/ 314 h 315"/>
                <a:gd name="T24" fmla="*/ 0 w 402"/>
                <a:gd name="T25" fmla="*/ 265 h 315"/>
                <a:gd name="T26" fmla="*/ 26 w 402"/>
                <a:gd name="T27" fmla="*/ 229 h 315"/>
                <a:gd name="T28" fmla="*/ 148 w 402"/>
                <a:gd name="T29" fmla="*/ 49 h 315"/>
                <a:gd name="T30" fmla="*/ 185 w 402"/>
                <a:gd name="T31" fmla="*/ 0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2"/>
                <a:gd name="T49" fmla="*/ 0 h 315"/>
                <a:gd name="T50" fmla="*/ 402 w 402"/>
                <a:gd name="T51" fmla="*/ 315 h 3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2" h="315">
                  <a:moveTo>
                    <a:pt x="185" y="0"/>
                  </a:moveTo>
                  <a:lnTo>
                    <a:pt x="307" y="59"/>
                  </a:lnTo>
                  <a:lnTo>
                    <a:pt x="350" y="110"/>
                  </a:lnTo>
                  <a:lnTo>
                    <a:pt x="401" y="204"/>
                  </a:lnTo>
                  <a:lnTo>
                    <a:pt x="393" y="219"/>
                  </a:lnTo>
                  <a:lnTo>
                    <a:pt x="375" y="239"/>
                  </a:lnTo>
                  <a:lnTo>
                    <a:pt x="358" y="278"/>
                  </a:lnTo>
                  <a:lnTo>
                    <a:pt x="289" y="265"/>
                  </a:lnTo>
                  <a:lnTo>
                    <a:pt x="271" y="265"/>
                  </a:lnTo>
                  <a:lnTo>
                    <a:pt x="253" y="265"/>
                  </a:lnTo>
                  <a:lnTo>
                    <a:pt x="173" y="289"/>
                  </a:lnTo>
                  <a:lnTo>
                    <a:pt x="80" y="314"/>
                  </a:lnTo>
                  <a:lnTo>
                    <a:pt x="0" y="265"/>
                  </a:lnTo>
                  <a:lnTo>
                    <a:pt x="26" y="229"/>
                  </a:lnTo>
                  <a:lnTo>
                    <a:pt x="148" y="49"/>
                  </a:lnTo>
                  <a:lnTo>
                    <a:pt x="18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8" name="Freeform 56">
              <a:extLst>
                <a:ext uri="{FF2B5EF4-FFF2-40B4-BE49-F238E27FC236}">
                  <a16:creationId xmlns:a16="http://schemas.microsoft.com/office/drawing/2014/main" id="{A3A1CDAC-3754-4870-BA8E-B23F2F7192ED}"/>
                </a:ext>
              </a:extLst>
            </p:cNvPr>
            <p:cNvSpPr>
              <a:spLocks/>
            </p:cNvSpPr>
            <p:nvPr/>
          </p:nvSpPr>
          <p:spPr bwMode="auto">
            <a:xfrm>
              <a:off x="1039" y="1550"/>
              <a:ext cx="294" cy="409"/>
            </a:xfrm>
            <a:custGeom>
              <a:avLst/>
              <a:gdLst>
                <a:gd name="T0" fmla="*/ 0 w 294"/>
                <a:gd name="T1" fmla="*/ 74 h 409"/>
                <a:gd name="T2" fmla="*/ 35 w 294"/>
                <a:gd name="T3" fmla="*/ 59 h 409"/>
                <a:gd name="T4" fmla="*/ 61 w 294"/>
                <a:gd name="T5" fmla="*/ 25 h 409"/>
                <a:gd name="T6" fmla="*/ 104 w 294"/>
                <a:gd name="T7" fmla="*/ 10 h 409"/>
                <a:gd name="T8" fmla="*/ 158 w 294"/>
                <a:gd name="T9" fmla="*/ 25 h 409"/>
                <a:gd name="T10" fmla="*/ 171 w 294"/>
                <a:gd name="T11" fmla="*/ 0 h 409"/>
                <a:gd name="T12" fmla="*/ 171 w 294"/>
                <a:gd name="T13" fmla="*/ 49 h 409"/>
                <a:gd name="T14" fmla="*/ 200 w 294"/>
                <a:gd name="T15" fmla="*/ 49 h 409"/>
                <a:gd name="T16" fmla="*/ 219 w 294"/>
                <a:gd name="T17" fmla="*/ 94 h 409"/>
                <a:gd name="T18" fmla="*/ 232 w 294"/>
                <a:gd name="T19" fmla="*/ 144 h 409"/>
                <a:gd name="T20" fmla="*/ 262 w 294"/>
                <a:gd name="T21" fmla="*/ 144 h 409"/>
                <a:gd name="T22" fmla="*/ 279 w 294"/>
                <a:gd name="T23" fmla="*/ 179 h 409"/>
                <a:gd name="T24" fmla="*/ 269 w 294"/>
                <a:gd name="T25" fmla="*/ 264 h 409"/>
                <a:gd name="T26" fmla="*/ 279 w 294"/>
                <a:gd name="T27" fmla="*/ 289 h 409"/>
                <a:gd name="T28" fmla="*/ 293 w 294"/>
                <a:gd name="T29" fmla="*/ 304 h 409"/>
                <a:gd name="T30" fmla="*/ 243 w 294"/>
                <a:gd name="T31" fmla="*/ 389 h 409"/>
                <a:gd name="T32" fmla="*/ 225 w 294"/>
                <a:gd name="T33" fmla="*/ 389 h 409"/>
                <a:gd name="T34" fmla="*/ 189 w 294"/>
                <a:gd name="T35" fmla="*/ 408 h 409"/>
                <a:gd name="T36" fmla="*/ 171 w 294"/>
                <a:gd name="T37" fmla="*/ 389 h 409"/>
                <a:gd name="T38" fmla="*/ 158 w 294"/>
                <a:gd name="T39" fmla="*/ 348 h 409"/>
                <a:gd name="T40" fmla="*/ 129 w 294"/>
                <a:gd name="T41" fmla="*/ 324 h 409"/>
                <a:gd name="T42" fmla="*/ 96 w 294"/>
                <a:gd name="T43" fmla="*/ 279 h 409"/>
                <a:gd name="T44" fmla="*/ 68 w 294"/>
                <a:gd name="T45" fmla="*/ 264 h 409"/>
                <a:gd name="T46" fmla="*/ 68 w 294"/>
                <a:gd name="T47" fmla="*/ 238 h 409"/>
                <a:gd name="T48" fmla="*/ 43 w 294"/>
                <a:gd name="T49" fmla="*/ 229 h 409"/>
                <a:gd name="T50" fmla="*/ 61 w 294"/>
                <a:gd name="T51" fmla="*/ 194 h 409"/>
                <a:gd name="T52" fmla="*/ 43 w 294"/>
                <a:gd name="T53" fmla="*/ 170 h 409"/>
                <a:gd name="T54" fmla="*/ 54 w 294"/>
                <a:gd name="T55" fmla="*/ 134 h 409"/>
                <a:gd name="T56" fmla="*/ 35 w 294"/>
                <a:gd name="T57" fmla="*/ 119 h 409"/>
                <a:gd name="T58" fmla="*/ 43 w 294"/>
                <a:gd name="T59" fmla="*/ 94 h 409"/>
                <a:gd name="T60" fmla="*/ 24 w 294"/>
                <a:gd name="T61" fmla="*/ 84 h 409"/>
                <a:gd name="T62" fmla="*/ 0 w 294"/>
                <a:gd name="T63" fmla="*/ 84 h 409"/>
                <a:gd name="T64" fmla="*/ 0 w 294"/>
                <a:gd name="T65" fmla="*/ 74 h 4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4"/>
                <a:gd name="T100" fmla="*/ 0 h 409"/>
                <a:gd name="T101" fmla="*/ 294 w 294"/>
                <a:gd name="T102" fmla="*/ 409 h 4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4" h="409">
                  <a:moveTo>
                    <a:pt x="0" y="74"/>
                  </a:moveTo>
                  <a:lnTo>
                    <a:pt x="35" y="59"/>
                  </a:lnTo>
                  <a:lnTo>
                    <a:pt x="61" y="25"/>
                  </a:lnTo>
                  <a:lnTo>
                    <a:pt x="104" y="10"/>
                  </a:lnTo>
                  <a:lnTo>
                    <a:pt x="158" y="25"/>
                  </a:lnTo>
                  <a:lnTo>
                    <a:pt x="171" y="0"/>
                  </a:lnTo>
                  <a:lnTo>
                    <a:pt x="171" y="49"/>
                  </a:lnTo>
                  <a:lnTo>
                    <a:pt x="200" y="49"/>
                  </a:lnTo>
                  <a:lnTo>
                    <a:pt x="219" y="94"/>
                  </a:lnTo>
                  <a:lnTo>
                    <a:pt x="232" y="144"/>
                  </a:lnTo>
                  <a:lnTo>
                    <a:pt x="262" y="144"/>
                  </a:lnTo>
                  <a:lnTo>
                    <a:pt x="279" y="179"/>
                  </a:lnTo>
                  <a:lnTo>
                    <a:pt x="269" y="264"/>
                  </a:lnTo>
                  <a:lnTo>
                    <a:pt x="279" y="289"/>
                  </a:lnTo>
                  <a:lnTo>
                    <a:pt x="293" y="304"/>
                  </a:lnTo>
                  <a:lnTo>
                    <a:pt x="243" y="389"/>
                  </a:lnTo>
                  <a:lnTo>
                    <a:pt x="225" y="389"/>
                  </a:lnTo>
                  <a:lnTo>
                    <a:pt x="189" y="408"/>
                  </a:lnTo>
                  <a:lnTo>
                    <a:pt x="171" y="389"/>
                  </a:lnTo>
                  <a:lnTo>
                    <a:pt x="158" y="348"/>
                  </a:lnTo>
                  <a:lnTo>
                    <a:pt x="129" y="324"/>
                  </a:lnTo>
                  <a:lnTo>
                    <a:pt x="96" y="279"/>
                  </a:lnTo>
                  <a:lnTo>
                    <a:pt x="68" y="264"/>
                  </a:lnTo>
                  <a:lnTo>
                    <a:pt x="68" y="238"/>
                  </a:lnTo>
                  <a:lnTo>
                    <a:pt x="43" y="229"/>
                  </a:lnTo>
                  <a:lnTo>
                    <a:pt x="61" y="194"/>
                  </a:lnTo>
                  <a:lnTo>
                    <a:pt x="43" y="170"/>
                  </a:lnTo>
                  <a:lnTo>
                    <a:pt x="54" y="134"/>
                  </a:lnTo>
                  <a:lnTo>
                    <a:pt x="35" y="119"/>
                  </a:lnTo>
                  <a:lnTo>
                    <a:pt x="43" y="94"/>
                  </a:lnTo>
                  <a:lnTo>
                    <a:pt x="24" y="84"/>
                  </a:lnTo>
                  <a:lnTo>
                    <a:pt x="0" y="84"/>
                  </a:lnTo>
                  <a:lnTo>
                    <a:pt x="0" y="7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59" name="Freeform 57">
              <a:extLst>
                <a:ext uri="{FF2B5EF4-FFF2-40B4-BE49-F238E27FC236}">
                  <a16:creationId xmlns:a16="http://schemas.microsoft.com/office/drawing/2014/main" id="{BF10EEC9-D3E0-43AC-A6AF-7501061EDF92}"/>
                </a:ext>
              </a:extLst>
            </p:cNvPr>
            <p:cNvSpPr>
              <a:spLocks/>
            </p:cNvSpPr>
            <p:nvPr/>
          </p:nvSpPr>
          <p:spPr bwMode="auto">
            <a:xfrm>
              <a:off x="1332" y="1789"/>
              <a:ext cx="283" cy="295"/>
            </a:xfrm>
            <a:custGeom>
              <a:avLst/>
              <a:gdLst>
                <a:gd name="T0" fmla="*/ 221 w 283"/>
                <a:gd name="T1" fmla="*/ 253 h 295"/>
                <a:gd name="T2" fmla="*/ 214 w 283"/>
                <a:gd name="T3" fmla="*/ 229 h 295"/>
                <a:gd name="T4" fmla="*/ 177 w 283"/>
                <a:gd name="T5" fmla="*/ 268 h 295"/>
                <a:gd name="T6" fmla="*/ 159 w 283"/>
                <a:gd name="T7" fmla="*/ 268 h 295"/>
                <a:gd name="T8" fmla="*/ 105 w 283"/>
                <a:gd name="T9" fmla="*/ 294 h 295"/>
                <a:gd name="T10" fmla="*/ 72 w 283"/>
                <a:gd name="T11" fmla="*/ 159 h 295"/>
                <a:gd name="T12" fmla="*/ 0 w 283"/>
                <a:gd name="T13" fmla="*/ 65 h 295"/>
                <a:gd name="T14" fmla="*/ 30 w 283"/>
                <a:gd name="T15" fmla="*/ 41 h 295"/>
                <a:gd name="T16" fmla="*/ 47 w 283"/>
                <a:gd name="T17" fmla="*/ 41 h 295"/>
                <a:gd name="T18" fmla="*/ 105 w 283"/>
                <a:gd name="T19" fmla="*/ 50 h 295"/>
                <a:gd name="T20" fmla="*/ 124 w 283"/>
                <a:gd name="T21" fmla="*/ 50 h 295"/>
                <a:gd name="T22" fmla="*/ 159 w 283"/>
                <a:gd name="T23" fmla="*/ 50 h 295"/>
                <a:gd name="T24" fmla="*/ 196 w 283"/>
                <a:gd name="T25" fmla="*/ 26 h 295"/>
                <a:gd name="T26" fmla="*/ 221 w 283"/>
                <a:gd name="T27" fmla="*/ 26 h 295"/>
                <a:gd name="T28" fmla="*/ 221 w 283"/>
                <a:gd name="T29" fmla="*/ 15 h 295"/>
                <a:gd name="T30" fmla="*/ 245 w 283"/>
                <a:gd name="T31" fmla="*/ 0 h 295"/>
                <a:gd name="T32" fmla="*/ 282 w 283"/>
                <a:gd name="T33" fmla="*/ 26 h 295"/>
                <a:gd name="T34" fmla="*/ 282 w 283"/>
                <a:gd name="T35" fmla="*/ 50 h 295"/>
                <a:gd name="T36" fmla="*/ 282 w 283"/>
                <a:gd name="T37" fmla="*/ 86 h 295"/>
                <a:gd name="T38" fmla="*/ 238 w 283"/>
                <a:gd name="T39" fmla="*/ 169 h 295"/>
                <a:gd name="T40" fmla="*/ 228 w 283"/>
                <a:gd name="T41" fmla="*/ 244 h 295"/>
                <a:gd name="T42" fmla="*/ 221 w 283"/>
                <a:gd name="T43" fmla="*/ 253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3"/>
                <a:gd name="T67" fmla="*/ 0 h 295"/>
                <a:gd name="T68" fmla="*/ 283 w 283"/>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3" h="295">
                  <a:moveTo>
                    <a:pt x="221" y="253"/>
                  </a:moveTo>
                  <a:lnTo>
                    <a:pt x="214" y="229"/>
                  </a:lnTo>
                  <a:lnTo>
                    <a:pt x="177" y="268"/>
                  </a:lnTo>
                  <a:lnTo>
                    <a:pt x="159" y="268"/>
                  </a:lnTo>
                  <a:lnTo>
                    <a:pt x="105" y="294"/>
                  </a:lnTo>
                  <a:lnTo>
                    <a:pt x="72" y="159"/>
                  </a:lnTo>
                  <a:lnTo>
                    <a:pt x="0" y="65"/>
                  </a:lnTo>
                  <a:lnTo>
                    <a:pt x="30" y="41"/>
                  </a:lnTo>
                  <a:lnTo>
                    <a:pt x="47" y="41"/>
                  </a:lnTo>
                  <a:lnTo>
                    <a:pt x="105" y="50"/>
                  </a:lnTo>
                  <a:lnTo>
                    <a:pt x="124" y="50"/>
                  </a:lnTo>
                  <a:lnTo>
                    <a:pt x="159" y="50"/>
                  </a:lnTo>
                  <a:lnTo>
                    <a:pt x="196" y="26"/>
                  </a:lnTo>
                  <a:lnTo>
                    <a:pt x="221" y="26"/>
                  </a:lnTo>
                  <a:lnTo>
                    <a:pt x="221" y="15"/>
                  </a:lnTo>
                  <a:lnTo>
                    <a:pt x="245" y="0"/>
                  </a:lnTo>
                  <a:lnTo>
                    <a:pt x="282" y="26"/>
                  </a:lnTo>
                  <a:lnTo>
                    <a:pt x="282" y="50"/>
                  </a:lnTo>
                  <a:lnTo>
                    <a:pt x="282" y="86"/>
                  </a:lnTo>
                  <a:lnTo>
                    <a:pt x="238" y="169"/>
                  </a:lnTo>
                  <a:lnTo>
                    <a:pt x="228" y="244"/>
                  </a:lnTo>
                  <a:lnTo>
                    <a:pt x="221" y="253"/>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0" name="Freeform 58">
              <a:extLst>
                <a:ext uri="{FF2B5EF4-FFF2-40B4-BE49-F238E27FC236}">
                  <a16:creationId xmlns:a16="http://schemas.microsoft.com/office/drawing/2014/main" id="{52DBCB1B-1AA8-4094-80A0-A9D0E6FB4855}"/>
                </a:ext>
              </a:extLst>
            </p:cNvPr>
            <p:cNvSpPr>
              <a:spLocks/>
            </p:cNvSpPr>
            <p:nvPr/>
          </p:nvSpPr>
          <p:spPr bwMode="auto">
            <a:xfrm>
              <a:off x="4541" y="947"/>
              <a:ext cx="313" cy="238"/>
            </a:xfrm>
            <a:custGeom>
              <a:avLst/>
              <a:gdLst>
                <a:gd name="T0" fmla="*/ 296 w 297"/>
                <a:gd name="T1" fmla="*/ 213 h 239"/>
                <a:gd name="T2" fmla="*/ 278 w 297"/>
                <a:gd name="T3" fmla="*/ 238 h 239"/>
                <a:gd name="T4" fmla="*/ 0 w 297"/>
                <a:gd name="T5" fmla="*/ 238 h 239"/>
                <a:gd name="T6" fmla="*/ 36 w 297"/>
                <a:gd name="T7" fmla="*/ 70 h 239"/>
                <a:gd name="T8" fmla="*/ 43 w 297"/>
                <a:gd name="T9" fmla="*/ 59 h 239"/>
                <a:gd name="T10" fmla="*/ 79 w 297"/>
                <a:gd name="T11" fmla="*/ 49 h 239"/>
                <a:gd name="T12" fmla="*/ 68 w 297"/>
                <a:gd name="T13" fmla="*/ 23 h 239"/>
                <a:gd name="T14" fmla="*/ 36 w 297"/>
                <a:gd name="T15" fmla="*/ 23 h 239"/>
                <a:gd name="T16" fmla="*/ 18 w 297"/>
                <a:gd name="T17" fmla="*/ 0 h 239"/>
                <a:gd name="T18" fmla="*/ 166 w 297"/>
                <a:gd name="T19" fmla="*/ 0 h 239"/>
                <a:gd name="T20" fmla="*/ 173 w 297"/>
                <a:gd name="T21" fmla="*/ 34 h 239"/>
                <a:gd name="T22" fmla="*/ 141 w 297"/>
                <a:gd name="T23" fmla="*/ 59 h 239"/>
                <a:gd name="T24" fmla="*/ 148 w 297"/>
                <a:gd name="T25" fmla="*/ 109 h 239"/>
                <a:gd name="T26" fmla="*/ 220 w 297"/>
                <a:gd name="T27" fmla="*/ 144 h 239"/>
                <a:gd name="T28" fmla="*/ 246 w 297"/>
                <a:gd name="T29" fmla="*/ 144 h 239"/>
                <a:gd name="T30" fmla="*/ 296 w 297"/>
                <a:gd name="T31" fmla="*/ 204 h 239"/>
                <a:gd name="T32" fmla="*/ 296 w 297"/>
                <a:gd name="T33" fmla="*/ 213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239"/>
                <a:gd name="T53" fmla="*/ 297 w 297"/>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239">
                  <a:moveTo>
                    <a:pt x="296" y="213"/>
                  </a:moveTo>
                  <a:lnTo>
                    <a:pt x="278" y="238"/>
                  </a:lnTo>
                  <a:lnTo>
                    <a:pt x="0" y="238"/>
                  </a:lnTo>
                  <a:lnTo>
                    <a:pt x="36" y="70"/>
                  </a:lnTo>
                  <a:lnTo>
                    <a:pt x="43" y="59"/>
                  </a:lnTo>
                  <a:lnTo>
                    <a:pt x="79" y="49"/>
                  </a:lnTo>
                  <a:lnTo>
                    <a:pt x="68" y="23"/>
                  </a:lnTo>
                  <a:lnTo>
                    <a:pt x="36" y="23"/>
                  </a:lnTo>
                  <a:lnTo>
                    <a:pt x="18" y="0"/>
                  </a:lnTo>
                  <a:lnTo>
                    <a:pt x="166" y="0"/>
                  </a:lnTo>
                  <a:lnTo>
                    <a:pt x="173" y="34"/>
                  </a:lnTo>
                  <a:lnTo>
                    <a:pt x="141" y="59"/>
                  </a:lnTo>
                  <a:lnTo>
                    <a:pt x="148" y="109"/>
                  </a:lnTo>
                  <a:lnTo>
                    <a:pt x="220" y="144"/>
                  </a:lnTo>
                  <a:lnTo>
                    <a:pt x="246" y="144"/>
                  </a:lnTo>
                  <a:lnTo>
                    <a:pt x="296" y="204"/>
                  </a:lnTo>
                  <a:lnTo>
                    <a:pt x="296" y="213"/>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1" name="Freeform 59">
              <a:extLst>
                <a:ext uri="{FF2B5EF4-FFF2-40B4-BE49-F238E27FC236}">
                  <a16:creationId xmlns:a16="http://schemas.microsoft.com/office/drawing/2014/main" id="{ACCFDCA9-BD42-45D9-B661-EF32884AC394}"/>
                </a:ext>
              </a:extLst>
            </p:cNvPr>
            <p:cNvSpPr>
              <a:spLocks/>
            </p:cNvSpPr>
            <p:nvPr/>
          </p:nvSpPr>
          <p:spPr bwMode="auto">
            <a:xfrm>
              <a:off x="3250" y="2018"/>
              <a:ext cx="245" cy="306"/>
            </a:xfrm>
            <a:custGeom>
              <a:avLst/>
              <a:gdLst>
                <a:gd name="T0" fmla="*/ 193 w 245"/>
                <a:gd name="T1" fmla="*/ 75 h 306"/>
                <a:gd name="T2" fmla="*/ 212 w 245"/>
                <a:gd name="T3" fmla="*/ 134 h 306"/>
                <a:gd name="T4" fmla="*/ 244 w 245"/>
                <a:gd name="T5" fmla="*/ 209 h 306"/>
                <a:gd name="T6" fmla="*/ 150 w 245"/>
                <a:gd name="T7" fmla="*/ 305 h 306"/>
                <a:gd name="T8" fmla="*/ 61 w 245"/>
                <a:gd name="T9" fmla="*/ 305 h 306"/>
                <a:gd name="T10" fmla="*/ 54 w 245"/>
                <a:gd name="T11" fmla="*/ 220 h 306"/>
                <a:gd name="T12" fmla="*/ 0 w 245"/>
                <a:gd name="T13" fmla="*/ 134 h 306"/>
                <a:gd name="T14" fmla="*/ 72 w 245"/>
                <a:gd name="T15" fmla="*/ 49 h 306"/>
                <a:gd name="T16" fmla="*/ 122 w 245"/>
                <a:gd name="T17" fmla="*/ 0 h 306"/>
                <a:gd name="T18" fmla="*/ 175 w 245"/>
                <a:gd name="T19" fmla="*/ 40 h 306"/>
                <a:gd name="T20" fmla="*/ 212 w 245"/>
                <a:gd name="T21" fmla="*/ 40 h 306"/>
                <a:gd name="T22" fmla="*/ 193 w 245"/>
                <a:gd name="T23" fmla="*/ 75 h 3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5"/>
                <a:gd name="T37" fmla="*/ 0 h 306"/>
                <a:gd name="T38" fmla="*/ 245 w 245"/>
                <a:gd name="T39" fmla="*/ 306 h 3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5" h="306">
                  <a:moveTo>
                    <a:pt x="193" y="75"/>
                  </a:moveTo>
                  <a:lnTo>
                    <a:pt x="212" y="134"/>
                  </a:lnTo>
                  <a:lnTo>
                    <a:pt x="244" y="209"/>
                  </a:lnTo>
                  <a:lnTo>
                    <a:pt x="150" y="305"/>
                  </a:lnTo>
                  <a:lnTo>
                    <a:pt x="61" y="305"/>
                  </a:lnTo>
                  <a:lnTo>
                    <a:pt x="54" y="220"/>
                  </a:lnTo>
                  <a:lnTo>
                    <a:pt x="0" y="134"/>
                  </a:lnTo>
                  <a:lnTo>
                    <a:pt x="72" y="49"/>
                  </a:lnTo>
                  <a:lnTo>
                    <a:pt x="122" y="0"/>
                  </a:lnTo>
                  <a:lnTo>
                    <a:pt x="175" y="40"/>
                  </a:lnTo>
                  <a:lnTo>
                    <a:pt x="212" y="40"/>
                  </a:lnTo>
                  <a:lnTo>
                    <a:pt x="193" y="75"/>
                  </a:lnTo>
                </a:path>
              </a:pathLst>
            </a:custGeom>
            <a:noFill/>
            <a:ln w="12700" cap="rnd" cmpd="sng">
              <a:solidFill>
                <a:srgbClr val="000000"/>
              </a:solidFill>
              <a:prstDash val="solid"/>
              <a:round/>
              <a:headEnd type="none" w="med" len="med"/>
              <a:tailEnd type="none" w="med" len="med"/>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2" name="Freeform 60">
              <a:extLst>
                <a:ext uri="{FF2B5EF4-FFF2-40B4-BE49-F238E27FC236}">
                  <a16:creationId xmlns:a16="http://schemas.microsoft.com/office/drawing/2014/main" id="{B47F9C88-EC17-4F6A-B95A-D11413A75D3B}"/>
                </a:ext>
              </a:extLst>
            </p:cNvPr>
            <p:cNvSpPr>
              <a:spLocks/>
            </p:cNvSpPr>
            <p:nvPr/>
          </p:nvSpPr>
          <p:spPr bwMode="auto">
            <a:xfrm>
              <a:off x="5244" y="2033"/>
              <a:ext cx="154" cy="110"/>
            </a:xfrm>
            <a:custGeom>
              <a:avLst/>
              <a:gdLst>
                <a:gd name="T0" fmla="*/ 44 w 154"/>
                <a:gd name="T1" fmla="*/ 69 h 110"/>
                <a:gd name="T2" fmla="*/ 153 w 154"/>
                <a:gd name="T3" fmla="*/ 0 h 110"/>
                <a:gd name="T4" fmla="*/ 0 w 154"/>
                <a:gd name="T5" fmla="*/ 109 h 110"/>
                <a:gd name="T6" fmla="*/ 18 w 154"/>
                <a:gd name="T7" fmla="*/ 69 h 110"/>
                <a:gd name="T8" fmla="*/ 44 w 154"/>
                <a:gd name="T9" fmla="*/ 69 h 110"/>
                <a:gd name="T10" fmla="*/ 0 60000 65536"/>
                <a:gd name="T11" fmla="*/ 0 60000 65536"/>
                <a:gd name="T12" fmla="*/ 0 60000 65536"/>
                <a:gd name="T13" fmla="*/ 0 60000 65536"/>
                <a:gd name="T14" fmla="*/ 0 60000 65536"/>
                <a:gd name="T15" fmla="*/ 0 w 154"/>
                <a:gd name="T16" fmla="*/ 0 h 110"/>
                <a:gd name="T17" fmla="*/ 154 w 154"/>
                <a:gd name="T18" fmla="*/ 110 h 110"/>
              </a:gdLst>
              <a:ahLst/>
              <a:cxnLst>
                <a:cxn ang="T10">
                  <a:pos x="T0" y="T1"/>
                </a:cxn>
                <a:cxn ang="T11">
                  <a:pos x="T2" y="T3"/>
                </a:cxn>
                <a:cxn ang="T12">
                  <a:pos x="T4" y="T5"/>
                </a:cxn>
                <a:cxn ang="T13">
                  <a:pos x="T6" y="T7"/>
                </a:cxn>
                <a:cxn ang="T14">
                  <a:pos x="T8" y="T9"/>
                </a:cxn>
              </a:cxnLst>
              <a:rect l="T15" t="T16" r="T17" b="T18"/>
              <a:pathLst>
                <a:path w="154" h="110">
                  <a:moveTo>
                    <a:pt x="44" y="69"/>
                  </a:moveTo>
                  <a:lnTo>
                    <a:pt x="153" y="0"/>
                  </a:lnTo>
                  <a:lnTo>
                    <a:pt x="0" y="109"/>
                  </a:lnTo>
                  <a:lnTo>
                    <a:pt x="18" y="69"/>
                  </a:lnTo>
                  <a:lnTo>
                    <a:pt x="44" y="6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3" name="Freeform 61">
              <a:extLst>
                <a:ext uri="{FF2B5EF4-FFF2-40B4-BE49-F238E27FC236}">
                  <a16:creationId xmlns:a16="http://schemas.microsoft.com/office/drawing/2014/main" id="{3E95DB60-DF47-4693-9EEC-D08A965D5A2E}"/>
                </a:ext>
              </a:extLst>
            </p:cNvPr>
            <p:cNvSpPr>
              <a:spLocks/>
            </p:cNvSpPr>
            <p:nvPr/>
          </p:nvSpPr>
          <p:spPr bwMode="auto">
            <a:xfrm>
              <a:off x="4888" y="1624"/>
              <a:ext cx="436" cy="316"/>
            </a:xfrm>
            <a:custGeom>
              <a:avLst/>
              <a:gdLst>
                <a:gd name="T0" fmla="*/ 435 w 436"/>
                <a:gd name="T1" fmla="*/ 105 h 316"/>
                <a:gd name="T2" fmla="*/ 416 w 436"/>
                <a:gd name="T3" fmla="*/ 130 h 316"/>
                <a:gd name="T4" fmla="*/ 385 w 436"/>
                <a:gd name="T5" fmla="*/ 164 h 316"/>
                <a:gd name="T6" fmla="*/ 366 w 436"/>
                <a:gd name="T7" fmla="*/ 205 h 316"/>
                <a:gd name="T8" fmla="*/ 348 w 436"/>
                <a:gd name="T9" fmla="*/ 230 h 316"/>
                <a:gd name="T10" fmla="*/ 323 w 436"/>
                <a:gd name="T11" fmla="*/ 274 h 316"/>
                <a:gd name="T12" fmla="*/ 269 w 436"/>
                <a:gd name="T13" fmla="*/ 315 h 316"/>
                <a:gd name="T14" fmla="*/ 233 w 436"/>
                <a:gd name="T15" fmla="*/ 290 h 316"/>
                <a:gd name="T16" fmla="*/ 226 w 436"/>
                <a:gd name="T17" fmla="*/ 264 h 316"/>
                <a:gd name="T18" fmla="*/ 218 w 436"/>
                <a:gd name="T19" fmla="*/ 290 h 316"/>
                <a:gd name="T20" fmla="*/ 190 w 436"/>
                <a:gd name="T21" fmla="*/ 290 h 316"/>
                <a:gd name="T22" fmla="*/ 172 w 436"/>
                <a:gd name="T23" fmla="*/ 274 h 316"/>
                <a:gd name="T24" fmla="*/ 172 w 436"/>
                <a:gd name="T25" fmla="*/ 264 h 316"/>
                <a:gd name="T26" fmla="*/ 157 w 436"/>
                <a:gd name="T27" fmla="*/ 264 h 316"/>
                <a:gd name="T28" fmla="*/ 129 w 436"/>
                <a:gd name="T29" fmla="*/ 240 h 316"/>
                <a:gd name="T30" fmla="*/ 140 w 436"/>
                <a:gd name="T31" fmla="*/ 230 h 316"/>
                <a:gd name="T32" fmla="*/ 129 w 436"/>
                <a:gd name="T33" fmla="*/ 205 h 316"/>
                <a:gd name="T34" fmla="*/ 129 w 436"/>
                <a:gd name="T35" fmla="*/ 190 h 316"/>
                <a:gd name="T36" fmla="*/ 114 w 436"/>
                <a:gd name="T37" fmla="*/ 205 h 316"/>
                <a:gd name="T38" fmla="*/ 114 w 436"/>
                <a:gd name="T39" fmla="*/ 230 h 316"/>
                <a:gd name="T40" fmla="*/ 104 w 436"/>
                <a:gd name="T41" fmla="*/ 251 h 316"/>
                <a:gd name="T42" fmla="*/ 86 w 436"/>
                <a:gd name="T43" fmla="*/ 240 h 316"/>
                <a:gd name="T44" fmla="*/ 79 w 436"/>
                <a:gd name="T45" fmla="*/ 264 h 316"/>
                <a:gd name="T46" fmla="*/ 68 w 436"/>
                <a:gd name="T47" fmla="*/ 251 h 316"/>
                <a:gd name="T48" fmla="*/ 61 w 436"/>
                <a:gd name="T49" fmla="*/ 215 h 316"/>
                <a:gd name="T50" fmla="*/ 53 w 436"/>
                <a:gd name="T51" fmla="*/ 215 h 316"/>
                <a:gd name="T52" fmla="*/ 53 w 436"/>
                <a:gd name="T53" fmla="*/ 190 h 316"/>
                <a:gd name="T54" fmla="*/ 61 w 436"/>
                <a:gd name="T55" fmla="*/ 179 h 316"/>
                <a:gd name="T56" fmla="*/ 42 w 436"/>
                <a:gd name="T57" fmla="*/ 190 h 316"/>
                <a:gd name="T58" fmla="*/ 79 w 436"/>
                <a:gd name="T59" fmla="*/ 164 h 316"/>
                <a:gd name="T60" fmla="*/ 104 w 436"/>
                <a:gd name="T61" fmla="*/ 121 h 316"/>
                <a:gd name="T62" fmla="*/ 68 w 436"/>
                <a:gd name="T63" fmla="*/ 96 h 316"/>
                <a:gd name="T64" fmla="*/ 18 w 436"/>
                <a:gd name="T65" fmla="*/ 70 h 316"/>
                <a:gd name="T66" fmla="*/ 0 w 436"/>
                <a:gd name="T67" fmla="*/ 0 h 316"/>
                <a:gd name="T68" fmla="*/ 209 w 436"/>
                <a:gd name="T69" fmla="*/ 10 h 316"/>
                <a:gd name="T70" fmla="*/ 244 w 436"/>
                <a:gd name="T71" fmla="*/ 96 h 316"/>
                <a:gd name="T72" fmla="*/ 280 w 436"/>
                <a:gd name="T73" fmla="*/ 0 h 316"/>
                <a:gd name="T74" fmla="*/ 342 w 436"/>
                <a:gd name="T75" fmla="*/ 36 h 316"/>
                <a:gd name="T76" fmla="*/ 416 w 436"/>
                <a:gd name="T77" fmla="*/ 36 h 316"/>
                <a:gd name="T78" fmla="*/ 416 w 436"/>
                <a:gd name="T79" fmla="*/ 79 h 3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6"/>
                <a:gd name="T121" fmla="*/ 0 h 316"/>
                <a:gd name="T122" fmla="*/ 436 w 436"/>
                <a:gd name="T123" fmla="*/ 316 h 3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6" h="316">
                  <a:moveTo>
                    <a:pt x="416" y="79"/>
                  </a:moveTo>
                  <a:lnTo>
                    <a:pt x="435" y="105"/>
                  </a:lnTo>
                  <a:lnTo>
                    <a:pt x="416" y="121"/>
                  </a:lnTo>
                  <a:lnTo>
                    <a:pt x="416" y="130"/>
                  </a:lnTo>
                  <a:lnTo>
                    <a:pt x="373" y="155"/>
                  </a:lnTo>
                  <a:lnTo>
                    <a:pt x="385" y="164"/>
                  </a:lnTo>
                  <a:lnTo>
                    <a:pt x="366" y="190"/>
                  </a:lnTo>
                  <a:lnTo>
                    <a:pt x="366" y="205"/>
                  </a:lnTo>
                  <a:lnTo>
                    <a:pt x="355" y="240"/>
                  </a:lnTo>
                  <a:lnTo>
                    <a:pt x="348" y="230"/>
                  </a:lnTo>
                  <a:lnTo>
                    <a:pt x="331" y="230"/>
                  </a:lnTo>
                  <a:lnTo>
                    <a:pt x="323" y="274"/>
                  </a:lnTo>
                  <a:lnTo>
                    <a:pt x="280" y="290"/>
                  </a:lnTo>
                  <a:lnTo>
                    <a:pt x="269" y="315"/>
                  </a:lnTo>
                  <a:lnTo>
                    <a:pt x="262" y="290"/>
                  </a:lnTo>
                  <a:lnTo>
                    <a:pt x="233" y="290"/>
                  </a:lnTo>
                  <a:lnTo>
                    <a:pt x="218" y="274"/>
                  </a:lnTo>
                  <a:lnTo>
                    <a:pt x="226" y="264"/>
                  </a:lnTo>
                  <a:lnTo>
                    <a:pt x="218" y="264"/>
                  </a:lnTo>
                  <a:lnTo>
                    <a:pt x="218" y="290"/>
                  </a:lnTo>
                  <a:lnTo>
                    <a:pt x="209" y="290"/>
                  </a:lnTo>
                  <a:lnTo>
                    <a:pt x="190" y="290"/>
                  </a:lnTo>
                  <a:lnTo>
                    <a:pt x="201" y="274"/>
                  </a:lnTo>
                  <a:lnTo>
                    <a:pt x="172" y="274"/>
                  </a:lnTo>
                  <a:lnTo>
                    <a:pt x="183" y="251"/>
                  </a:lnTo>
                  <a:lnTo>
                    <a:pt x="172" y="264"/>
                  </a:lnTo>
                  <a:lnTo>
                    <a:pt x="157" y="240"/>
                  </a:lnTo>
                  <a:lnTo>
                    <a:pt x="157" y="264"/>
                  </a:lnTo>
                  <a:lnTo>
                    <a:pt x="140" y="264"/>
                  </a:lnTo>
                  <a:lnTo>
                    <a:pt x="129" y="240"/>
                  </a:lnTo>
                  <a:lnTo>
                    <a:pt x="140" y="240"/>
                  </a:lnTo>
                  <a:lnTo>
                    <a:pt x="140" y="230"/>
                  </a:lnTo>
                  <a:lnTo>
                    <a:pt x="122" y="215"/>
                  </a:lnTo>
                  <a:lnTo>
                    <a:pt x="129" y="205"/>
                  </a:lnTo>
                  <a:lnTo>
                    <a:pt x="140" y="205"/>
                  </a:lnTo>
                  <a:lnTo>
                    <a:pt x="129" y="190"/>
                  </a:lnTo>
                  <a:lnTo>
                    <a:pt x="122" y="205"/>
                  </a:lnTo>
                  <a:lnTo>
                    <a:pt x="114" y="205"/>
                  </a:lnTo>
                  <a:lnTo>
                    <a:pt x="122" y="230"/>
                  </a:lnTo>
                  <a:lnTo>
                    <a:pt x="114" y="230"/>
                  </a:lnTo>
                  <a:lnTo>
                    <a:pt x="114" y="251"/>
                  </a:lnTo>
                  <a:lnTo>
                    <a:pt x="104" y="251"/>
                  </a:lnTo>
                  <a:lnTo>
                    <a:pt x="104" y="230"/>
                  </a:lnTo>
                  <a:lnTo>
                    <a:pt x="86" y="240"/>
                  </a:lnTo>
                  <a:lnTo>
                    <a:pt x="96" y="264"/>
                  </a:lnTo>
                  <a:lnTo>
                    <a:pt x="79" y="264"/>
                  </a:lnTo>
                  <a:lnTo>
                    <a:pt x="68" y="240"/>
                  </a:lnTo>
                  <a:lnTo>
                    <a:pt x="68" y="251"/>
                  </a:lnTo>
                  <a:lnTo>
                    <a:pt x="53" y="240"/>
                  </a:lnTo>
                  <a:lnTo>
                    <a:pt x="61" y="215"/>
                  </a:lnTo>
                  <a:lnTo>
                    <a:pt x="68" y="230"/>
                  </a:lnTo>
                  <a:lnTo>
                    <a:pt x="53" y="215"/>
                  </a:lnTo>
                  <a:lnTo>
                    <a:pt x="35" y="205"/>
                  </a:lnTo>
                  <a:lnTo>
                    <a:pt x="53" y="190"/>
                  </a:lnTo>
                  <a:lnTo>
                    <a:pt x="79" y="205"/>
                  </a:lnTo>
                  <a:lnTo>
                    <a:pt x="61" y="179"/>
                  </a:lnTo>
                  <a:lnTo>
                    <a:pt x="53" y="179"/>
                  </a:lnTo>
                  <a:lnTo>
                    <a:pt x="42" y="190"/>
                  </a:lnTo>
                  <a:lnTo>
                    <a:pt x="25" y="164"/>
                  </a:lnTo>
                  <a:lnTo>
                    <a:pt x="79" y="164"/>
                  </a:lnTo>
                  <a:lnTo>
                    <a:pt x="86" y="155"/>
                  </a:lnTo>
                  <a:lnTo>
                    <a:pt x="104" y="121"/>
                  </a:lnTo>
                  <a:lnTo>
                    <a:pt x="86" y="121"/>
                  </a:lnTo>
                  <a:lnTo>
                    <a:pt x="68" y="96"/>
                  </a:lnTo>
                  <a:lnTo>
                    <a:pt x="53" y="96"/>
                  </a:lnTo>
                  <a:lnTo>
                    <a:pt x="18" y="70"/>
                  </a:lnTo>
                  <a:lnTo>
                    <a:pt x="18" y="36"/>
                  </a:lnTo>
                  <a:lnTo>
                    <a:pt x="0" y="0"/>
                  </a:lnTo>
                  <a:lnTo>
                    <a:pt x="129" y="10"/>
                  </a:lnTo>
                  <a:lnTo>
                    <a:pt x="209" y="10"/>
                  </a:lnTo>
                  <a:lnTo>
                    <a:pt x="190" y="79"/>
                  </a:lnTo>
                  <a:lnTo>
                    <a:pt x="244" y="96"/>
                  </a:lnTo>
                  <a:lnTo>
                    <a:pt x="262" y="10"/>
                  </a:lnTo>
                  <a:lnTo>
                    <a:pt x="280" y="0"/>
                  </a:lnTo>
                  <a:lnTo>
                    <a:pt x="312" y="21"/>
                  </a:lnTo>
                  <a:lnTo>
                    <a:pt x="342" y="36"/>
                  </a:lnTo>
                  <a:lnTo>
                    <a:pt x="366" y="36"/>
                  </a:lnTo>
                  <a:lnTo>
                    <a:pt x="416" y="36"/>
                  </a:lnTo>
                  <a:lnTo>
                    <a:pt x="435" y="70"/>
                  </a:lnTo>
                  <a:lnTo>
                    <a:pt x="416" y="79"/>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4" name="Freeform 62">
              <a:extLst>
                <a:ext uri="{FF2B5EF4-FFF2-40B4-BE49-F238E27FC236}">
                  <a16:creationId xmlns:a16="http://schemas.microsoft.com/office/drawing/2014/main" id="{7568812E-DC06-4BE1-9A3D-B44AE1278F61}"/>
                </a:ext>
              </a:extLst>
            </p:cNvPr>
            <p:cNvSpPr>
              <a:spLocks/>
            </p:cNvSpPr>
            <p:nvPr/>
          </p:nvSpPr>
          <p:spPr bwMode="auto">
            <a:xfrm>
              <a:off x="2287" y="1345"/>
              <a:ext cx="240" cy="445"/>
            </a:xfrm>
            <a:custGeom>
              <a:avLst/>
              <a:gdLst>
                <a:gd name="T0" fmla="*/ 43 w 240"/>
                <a:gd name="T1" fmla="*/ 155 h 445"/>
                <a:gd name="T2" fmla="*/ 58 w 240"/>
                <a:gd name="T3" fmla="*/ 85 h 445"/>
                <a:gd name="T4" fmla="*/ 50 w 240"/>
                <a:gd name="T5" fmla="*/ 10 h 445"/>
                <a:gd name="T6" fmla="*/ 75 w 240"/>
                <a:gd name="T7" fmla="*/ 0 h 445"/>
                <a:gd name="T8" fmla="*/ 129 w 240"/>
                <a:gd name="T9" fmla="*/ 0 h 445"/>
                <a:gd name="T10" fmla="*/ 239 w 240"/>
                <a:gd name="T11" fmla="*/ 0 h 445"/>
                <a:gd name="T12" fmla="*/ 232 w 240"/>
                <a:gd name="T13" fmla="*/ 155 h 445"/>
                <a:gd name="T14" fmla="*/ 196 w 240"/>
                <a:gd name="T15" fmla="*/ 300 h 445"/>
                <a:gd name="T16" fmla="*/ 214 w 240"/>
                <a:gd name="T17" fmla="*/ 444 h 445"/>
                <a:gd name="T18" fmla="*/ 189 w 240"/>
                <a:gd name="T19" fmla="*/ 444 h 445"/>
                <a:gd name="T20" fmla="*/ 93 w 240"/>
                <a:gd name="T21" fmla="*/ 434 h 445"/>
                <a:gd name="T22" fmla="*/ 93 w 240"/>
                <a:gd name="T23" fmla="*/ 425 h 445"/>
                <a:gd name="T24" fmla="*/ 93 w 240"/>
                <a:gd name="T25" fmla="*/ 410 h 445"/>
                <a:gd name="T26" fmla="*/ 111 w 240"/>
                <a:gd name="T27" fmla="*/ 349 h 445"/>
                <a:gd name="T28" fmla="*/ 58 w 240"/>
                <a:gd name="T29" fmla="*/ 280 h 445"/>
                <a:gd name="T30" fmla="*/ 25 w 240"/>
                <a:gd name="T31" fmla="*/ 280 h 445"/>
                <a:gd name="T32" fmla="*/ 0 w 240"/>
                <a:gd name="T33" fmla="*/ 230 h 445"/>
                <a:gd name="T34" fmla="*/ 43 w 240"/>
                <a:gd name="T35" fmla="*/ 155 h 4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0"/>
                <a:gd name="T55" fmla="*/ 0 h 445"/>
                <a:gd name="T56" fmla="*/ 240 w 240"/>
                <a:gd name="T57" fmla="*/ 445 h 4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0" h="445">
                  <a:moveTo>
                    <a:pt x="43" y="155"/>
                  </a:moveTo>
                  <a:lnTo>
                    <a:pt x="58" y="85"/>
                  </a:lnTo>
                  <a:lnTo>
                    <a:pt x="50" y="10"/>
                  </a:lnTo>
                  <a:lnTo>
                    <a:pt x="75" y="0"/>
                  </a:lnTo>
                  <a:lnTo>
                    <a:pt x="129" y="0"/>
                  </a:lnTo>
                  <a:lnTo>
                    <a:pt x="239" y="0"/>
                  </a:lnTo>
                  <a:lnTo>
                    <a:pt x="232" y="155"/>
                  </a:lnTo>
                  <a:lnTo>
                    <a:pt x="196" y="300"/>
                  </a:lnTo>
                  <a:lnTo>
                    <a:pt x="214" y="444"/>
                  </a:lnTo>
                  <a:lnTo>
                    <a:pt x="189" y="444"/>
                  </a:lnTo>
                  <a:lnTo>
                    <a:pt x="93" y="434"/>
                  </a:lnTo>
                  <a:lnTo>
                    <a:pt x="93" y="425"/>
                  </a:lnTo>
                  <a:lnTo>
                    <a:pt x="93" y="410"/>
                  </a:lnTo>
                  <a:lnTo>
                    <a:pt x="111" y="349"/>
                  </a:lnTo>
                  <a:lnTo>
                    <a:pt x="58" y="280"/>
                  </a:lnTo>
                  <a:lnTo>
                    <a:pt x="25" y="280"/>
                  </a:lnTo>
                  <a:lnTo>
                    <a:pt x="0" y="230"/>
                  </a:lnTo>
                  <a:lnTo>
                    <a:pt x="43" y="15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5" name="Freeform 63">
              <a:extLst>
                <a:ext uri="{FF2B5EF4-FFF2-40B4-BE49-F238E27FC236}">
                  <a16:creationId xmlns:a16="http://schemas.microsoft.com/office/drawing/2014/main" id="{11396971-4489-4BBB-AC52-82641717A33F}"/>
                </a:ext>
              </a:extLst>
            </p:cNvPr>
            <p:cNvSpPr>
              <a:spLocks/>
            </p:cNvSpPr>
            <p:nvPr/>
          </p:nvSpPr>
          <p:spPr bwMode="auto">
            <a:xfrm>
              <a:off x="978" y="1770"/>
              <a:ext cx="251" cy="418"/>
            </a:xfrm>
            <a:custGeom>
              <a:avLst/>
              <a:gdLst>
                <a:gd name="T0" fmla="*/ 147 w 251"/>
                <a:gd name="T1" fmla="*/ 417 h 418"/>
                <a:gd name="T2" fmla="*/ 115 w 251"/>
                <a:gd name="T3" fmla="*/ 372 h 418"/>
                <a:gd name="T4" fmla="*/ 122 w 251"/>
                <a:gd name="T5" fmla="*/ 348 h 418"/>
                <a:gd name="T6" fmla="*/ 78 w 251"/>
                <a:gd name="T7" fmla="*/ 288 h 418"/>
                <a:gd name="T8" fmla="*/ 78 w 251"/>
                <a:gd name="T9" fmla="*/ 238 h 418"/>
                <a:gd name="T10" fmla="*/ 43 w 251"/>
                <a:gd name="T11" fmla="*/ 238 h 418"/>
                <a:gd name="T12" fmla="*/ 7 w 251"/>
                <a:gd name="T13" fmla="*/ 154 h 418"/>
                <a:gd name="T14" fmla="*/ 18 w 251"/>
                <a:gd name="T15" fmla="*/ 119 h 418"/>
                <a:gd name="T16" fmla="*/ 0 w 251"/>
                <a:gd name="T17" fmla="*/ 94 h 418"/>
                <a:gd name="T18" fmla="*/ 7 w 251"/>
                <a:gd name="T19" fmla="*/ 45 h 418"/>
                <a:gd name="T20" fmla="*/ 25 w 251"/>
                <a:gd name="T21" fmla="*/ 45 h 418"/>
                <a:gd name="T22" fmla="*/ 78 w 251"/>
                <a:gd name="T23" fmla="*/ 0 h 418"/>
                <a:gd name="T24" fmla="*/ 104 w 251"/>
                <a:gd name="T25" fmla="*/ 10 h 418"/>
                <a:gd name="T26" fmla="*/ 128 w 251"/>
                <a:gd name="T27" fmla="*/ 19 h 418"/>
                <a:gd name="T28" fmla="*/ 128 w 251"/>
                <a:gd name="T29" fmla="*/ 45 h 418"/>
                <a:gd name="T30" fmla="*/ 157 w 251"/>
                <a:gd name="T31" fmla="*/ 60 h 418"/>
                <a:gd name="T32" fmla="*/ 190 w 251"/>
                <a:gd name="T33" fmla="*/ 105 h 418"/>
                <a:gd name="T34" fmla="*/ 219 w 251"/>
                <a:gd name="T35" fmla="*/ 128 h 418"/>
                <a:gd name="T36" fmla="*/ 232 w 251"/>
                <a:gd name="T37" fmla="*/ 169 h 418"/>
                <a:gd name="T38" fmla="*/ 250 w 251"/>
                <a:gd name="T39" fmla="*/ 188 h 418"/>
                <a:gd name="T40" fmla="*/ 250 w 251"/>
                <a:gd name="T41" fmla="*/ 238 h 418"/>
                <a:gd name="T42" fmla="*/ 219 w 251"/>
                <a:gd name="T43" fmla="*/ 297 h 418"/>
                <a:gd name="T44" fmla="*/ 225 w 251"/>
                <a:gd name="T45" fmla="*/ 313 h 418"/>
                <a:gd name="T46" fmla="*/ 182 w 251"/>
                <a:gd name="T47" fmla="*/ 382 h 418"/>
                <a:gd name="T48" fmla="*/ 208 w 251"/>
                <a:gd name="T49" fmla="*/ 407 h 418"/>
                <a:gd name="T50" fmla="*/ 147 w 251"/>
                <a:gd name="T51" fmla="*/ 417 h 4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1"/>
                <a:gd name="T79" fmla="*/ 0 h 418"/>
                <a:gd name="T80" fmla="*/ 251 w 251"/>
                <a:gd name="T81" fmla="*/ 418 h 4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1" h="418">
                  <a:moveTo>
                    <a:pt x="147" y="417"/>
                  </a:moveTo>
                  <a:lnTo>
                    <a:pt x="115" y="372"/>
                  </a:lnTo>
                  <a:lnTo>
                    <a:pt x="122" y="348"/>
                  </a:lnTo>
                  <a:lnTo>
                    <a:pt x="78" y="288"/>
                  </a:lnTo>
                  <a:lnTo>
                    <a:pt x="78" y="238"/>
                  </a:lnTo>
                  <a:lnTo>
                    <a:pt x="43" y="238"/>
                  </a:lnTo>
                  <a:lnTo>
                    <a:pt x="7" y="154"/>
                  </a:lnTo>
                  <a:lnTo>
                    <a:pt x="18" y="119"/>
                  </a:lnTo>
                  <a:lnTo>
                    <a:pt x="0" y="94"/>
                  </a:lnTo>
                  <a:lnTo>
                    <a:pt x="7" y="45"/>
                  </a:lnTo>
                  <a:lnTo>
                    <a:pt x="25" y="45"/>
                  </a:lnTo>
                  <a:lnTo>
                    <a:pt x="78" y="0"/>
                  </a:lnTo>
                  <a:lnTo>
                    <a:pt x="104" y="10"/>
                  </a:lnTo>
                  <a:lnTo>
                    <a:pt x="128" y="19"/>
                  </a:lnTo>
                  <a:lnTo>
                    <a:pt x="128" y="45"/>
                  </a:lnTo>
                  <a:lnTo>
                    <a:pt x="157" y="60"/>
                  </a:lnTo>
                  <a:lnTo>
                    <a:pt x="190" y="105"/>
                  </a:lnTo>
                  <a:lnTo>
                    <a:pt x="219" y="128"/>
                  </a:lnTo>
                  <a:lnTo>
                    <a:pt x="232" y="169"/>
                  </a:lnTo>
                  <a:lnTo>
                    <a:pt x="250" y="188"/>
                  </a:lnTo>
                  <a:lnTo>
                    <a:pt x="250" y="238"/>
                  </a:lnTo>
                  <a:lnTo>
                    <a:pt x="219" y="297"/>
                  </a:lnTo>
                  <a:lnTo>
                    <a:pt x="225" y="313"/>
                  </a:lnTo>
                  <a:lnTo>
                    <a:pt x="182" y="382"/>
                  </a:lnTo>
                  <a:lnTo>
                    <a:pt x="208" y="407"/>
                  </a:lnTo>
                  <a:lnTo>
                    <a:pt x="147" y="417"/>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6" name="Freeform 64">
              <a:extLst>
                <a:ext uri="{FF2B5EF4-FFF2-40B4-BE49-F238E27FC236}">
                  <a16:creationId xmlns:a16="http://schemas.microsoft.com/office/drawing/2014/main" id="{4DEC04FB-5C45-4668-B178-3E9EE21053BB}"/>
                </a:ext>
              </a:extLst>
            </p:cNvPr>
            <p:cNvSpPr>
              <a:spLocks/>
            </p:cNvSpPr>
            <p:nvPr/>
          </p:nvSpPr>
          <p:spPr bwMode="auto">
            <a:xfrm>
              <a:off x="3689" y="1538"/>
              <a:ext cx="363" cy="447"/>
            </a:xfrm>
            <a:custGeom>
              <a:avLst/>
              <a:gdLst>
                <a:gd name="T0" fmla="*/ 93 w 363"/>
                <a:gd name="T1" fmla="*/ 386 h 447"/>
                <a:gd name="T2" fmla="*/ 42 w 363"/>
                <a:gd name="T3" fmla="*/ 291 h 447"/>
                <a:gd name="T4" fmla="*/ 0 w 363"/>
                <a:gd name="T5" fmla="*/ 240 h 447"/>
                <a:gd name="T6" fmla="*/ 136 w 363"/>
                <a:gd name="T7" fmla="*/ 85 h 447"/>
                <a:gd name="T8" fmla="*/ 258 w 363"/>
                <a:gd name="T9" fmla="*/ 0 h 447"/>
                <a:gd name="T10" fmla="*/ 258 w 363"/>
                <a:gd name="T11" fmla="*/ 36 h 447"/>
                <a:gd name="T12" fmla="*/ 293 w 363"/>
                <a:gd name="T13" fmla="*/ 60 h 447"/>
                <a:gd name="T14" fmla="*/ 312 w 363"/>
                <a:gd name="T15" fmla="*/ 85 h 447"/>
                <a:gd name="T16" fmla="*/ 330 w 363"/>
                <a:gd name="T17" fmla="*/ 165 h 447"/>
                <a:gd name="T18" fmla="*/ 362 w 363"/>
                <a:gd name="T19" fmla="*/ 181 h 447"/>
                <a:gd name="T20" fmla="*/ 312 w 363"/>
                <a:gd name="T21" fmla="*/ 325 h 447"/>
                <a:gd name="T22" fmla="*/ 312 w 363"/>
                <a:gd name="T23" fmla="*/ 376 h 447"/>
                <a:gd name="T24" fmla="*/ 239 w 363"/>
                <a:gd name="T25" fmla="*/ 401 h 447"/>
                <a:gd name="T26" fmla="*/ 226 w 363"/>
                <a:gd name="T27" fmla="*/ 420 h 447"/>
                <a:gd name="T28" fmla="*/ 165 w 363"/>
                <a:gd name="T29" fmla="*/ 446 h 447"/>
                <a:gd name="T30" fmla="*/ 122 w 363"/>
                <a:gd name="T31" fmla="*/ 446 h 447"/>
                <a:gd name="T32" fmla="*/ 85 w 363"/>
                <a:gd name="T33" fmla="*/ 401 h 447"/>
                <a:gd name="T34" fmla="*/ 93 w 363"/>
                <a:gd name="T35" fmla="*/ 386 h 4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3"/>
                <a:gd name="T55" fmla="*/ 0 h 447"/>
                <a:gd name="T56" fmla="*/ 363 w 363"/>
                <a:gd name="T57" fmla="*/ 447 h 4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3" h="447">
                  <a:moveTo>
                    <a:pt x="93" y="386"/>
                  </a:moveTo>
                  <a:lnTo>
                    <a:pt x="42" y="291"/>
                  </a:lnTo>
                  <a:lnTo>
                    <a:pt x="0" y="240"/>
                  </a:lnTo>
                  <a:lnTo>
                    <a:pt x="136" y="85"/>
                  </a:lnTo>
                  <a:lnTo>
                    <a:pt x="258" y="0"/>
                  </a:lnTo>
                  <a:lnTo>
                    <a:pt x="258" y="36"/>
                  </a:lnTo>
                  <a:lnTo>
                    <a:pt x="293" y="60"/>
                  </a:lnTo>
                  <a:lnTo>
                    <a:pt x="312" y="85"/>
                  </a:lnTo>
                  <a:lnTo>
                    <a:pt x="330" y="165"/>
                  </a:lnTo>
                  <a:lnTo>
                    <a:pt x="362" y="181"/>
                  </a:lnTo>
                  <a:lnTo>
                    <a:pt x="312" y="325"/>
                  </a:lnTo>
                  <a:lnTo>
                    <a:pt x="312" y="376"/>
                  </a:lnTo>
                  <a:lnTo>
                    <a:pt x="239" y="401"/>
                  </a:lnTo>
                  <a:lnTo>
                    <a:pt x="226" y="420"/>
                  </a:lnTo>
                  <a:lnTo>
                    <a:pt x="165" y="446"/>
                  </a:lnTo>
                  <a:lnTo>
                    <a:pt x="122" y="446"/>
                  </a:lnTo>
                  <a:lnTo>
                    <a:pt x="85" y="401"/>
                  </a:lnTo>
                  <a:lnTo>
                    <a:pt x="93" y="386"/>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7" name="Freeform 65">
              <a:extLst>
                <a:ext uri="{FF2B5EF4-FFF2-40B4-BE49-F238E27FC236}">
                  <a16:creationId xmlns:a16="http://schemas.microsoft.com/office/drawing/2014/main" id="{402F76F4-D0BB-4284-A69B-A9CCB8E9E138}"/>
                </a:ext>
              </a:extLst>
            </p:cNvPr>
            <p:cNvSpPr>
              <a:spLocks/>
            </p:cNvSpPr>
            <p:nvPr/>
          </p:nvSpPr>
          <p:spPr bwMode="auto">
            <a:xfrm>
              <a:off x="4245" y="1995"/>
              <a:ext cx="401" cy="377"/>
            </a:xfrm>
            <a:custGeom>
              <a:avLst/>
              <a:gdLst>
                <a:gd name="T0" fmla="*/ 375 w 401"/>
                <a:gd name="T1" fmla="*/ 351 h 377"/>
                <a:gd name="T2" fmla="*/ 332 w 401"/>
                <a:gd name="T3" fmla="*/ 361 h 377"/>
                <a:gd name="T4" fmla="*/ 332 w 401"/>
                <a:gd name="T5" fmla="*/ 376 h 377"/>
                <a:gd name="T6" fmla="*/ 314 w 401"/>
                <a:gd name="T7" fmla="*/ 351 h 377"/>
                <a:gd name="T8" fmla="*/ 332 w 401"/>
                <a:gd name="T9" fmla="*/ 327 h 377"/>
                <a:gd name="T10" fmla="*/ 314 w 401"/>
                <a:gd name="T11" fmla="*/ 327 h 377"/>
                <a:gd name="T12" fmla="*/ 271 w 401"/>
                <a:gd name="T13" fmla="*/ 255 h 377"/>
                <a:gd name="T14" fmla="*/ 245 w 401"/>
                <a:gd name="T15" fmla="*/ 255 h 377"/>
                <a:gd name="T16" fmla="*/ 216 w 401"/>
                <a:gd name="T17" fmla="*/ 266 h 377"/>
                <a:gd name="T18" fmla="*/ 137 w 401"/>
                <a:gd name="T19" fmla="*/ 231 h 377"/>
                <a:gd name="T20" fmla="*/ 50 w 401"/>
                <a:gd name="T21" fmla="*/ 206 h 377"/>
                <a:gd name="T22" fmla="*/ 33 w 401"/>
                <a:gd name="T23" fmla="*/ 215 h 377"/>
                <a:gd name="T24" fmla="*/ 0 w 401"/>
                <a:gd name="T25" fmla="*/ 191 h 377"/>
                <a:gd name="T26" fmla="*/ 79 w 401"/>
                <a:gd name="T27" fmla="*/ 130 h 377"/>
                <a:gd name="T28" fmla="*/ 130 w 401"/>
                <a:gd name="T29" fmla="*/ 60 h 377"/>
                <a:gd name="T30" fmla="*/ 122 w 401"/>
                <a:gd name="T31" fmla="*/ 0 h 377"/>
                <a:gd name="T32" fmla="*/ 155 w 401"/>
                <a:gd name="T33" fmla="*/ 11 h 377"/>
                <a:gd name="T34" fmla="*/ 199 w 401"/>
                <a:gd name="T35" fmla="*/ 60 h 377"/>
                <a:gd name="T36" fmla="*/ 314 w 401"/>
                <a:gd name="T37" fmla="*/ 130 h 377"/>
                <a:gd name="T38" fmla="*/ 321 w 401"/>
                <a:gd name="T39" fmla="*/ 145 h 377"/>
                <a:gd name="T40" fmla="*/ 350 w 401"/>
                <a:gd name="T41" fmla="*/ 155 h 377"/>
                <a:gd name="T42" fmla="*/ 357 w 401"/>
                <a:gd name="T43" fmla="*/ 130 h 377"/>
                <a:gd name="T44" fmla="*/ 364 w 401"/>
                <a:gd name="T45" fmla="*/ 130 h 377"/>
                <a:gd name="T46" fmla="*/ 364 w 401"/>
                <a:gd name="T47" fmla="*/ 327 h 377"/>
                <a:gd name="T48" fmla="*/ 400 w 401"/>
                <a:gd name="T49" fmla="*/ 327 h 377"/>
                <a:gd name="T50" fmla="*/ 375 w 401"/>
                <a:gd name="T51" fmla="*/ 351 h 3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1"/>
                <a:gd name="T79" fmla="*/ 0 h 377"/>
                <a:gd name="T80" fmla="*/ 401 w 401"/>
                <a:gd name="T81" fmla="*/ 377 h 3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1" h="377">
                  <a:moveTo>
                    <a:pt x="375" y="351"/>
                  </a:moveTo>
                  <a:lnTo>
                    <a:pt x="332" y="361"/>
                  </a:lnTo>
                  <a:lnTo>
                    <a:pt x="332" y="376"/>
                  </a:lnTo>
                  <a:lnTo>
                    <a:pt x="314" y="351"/>
                  </a:lnTo>
                  <a:lnTo>
                    <a:pt x="332" y="327"/>
                  </a:lnTo>
                  <a:lnTo>
                    <a:pt x="314" y="327"/>
                  </a:lnTo>
                  <a:lnTo>
                    <a:pt x="271" y="255"/>
                  </a:lnTo>
                  <a:lnTo>
                    <a:pt x="245" y="255"/>
                  </a:lnTo>
                  <a:lnTo>
                    <a:pt x="216" y="266"/>
                  </a:lnTo>
                  <a:lnTo>
                    <a:pt x="137" y="231"/>
                  </a:lnTo>
                  <a:lnTo>
                    <a:pt x="50" y="206"/>
                  </a:lnTo>
                  <a:lnTo>
                    <a:pt x="33" y="215"/>
                  </a:lnTo>
                  <a:lnTo>
                    <a:pt x="0" y="191"/>
                  </a:lnTo>
                  <a:lnTo>
                    <a:pt x="79" y="130"/>
                  </a:lnTo>
                  <a:lnTo>
                    <a:pt x="130" y="60"/>
                  </a:lnTo>
                  <a:lnTo>
                    <a:pt x="122" y="0"/>
                  </a:lnTo>
                  <a:lnTo>
                    <a:pt x="155" y="11"/>
                  </a:lnTo>
                  <a:lnTo>
                    <a:pt x="199" y="60"/>
                  </a:lnTo>
                  <a:lnTo>
                    <a:pt x="314" y="130"/>
                  </a:lnTo>
                  <a:lnTo>
                    <a:pt x="321" y="145"/>
                  </a:lnTo>
                  <a:lnTo>
                    <a:pt x="350" y="155"/>
                  </a:lnTo>
                  <a:lnTo>
                    <a:pt x="357" y="130"/>
                  </a:lnTo>
                  <a:lnTo>
                    <a:pt x="364" y="130"/>
                  </a:lnTo>
                  <a:lnTo>
                    <a:pt x="364" y="327"/>
                  </a:lnTo>
                  <a:lnTo>
                    <a:pt x="400" y="327"/>
                  </a:lnTo>
                  <a:lnTo>
                    <a:pt x="375" y="351"/>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8" name="Freeform 66">
              <a:extLst>
                <a:ext uri="{FF2B5EF4-FFF2-40B4-BE49-F238E27FC236}">
                  <a16:creationId xmlns:a16="http://schemas.microsoft.com/office/drawing/2014/main" id="{970DE651-349C-4B6B-8FBE-4351AE9082CA}"/>
                </a:ext>
              </a:extLst>
            </p:cNvPr>
            <p:cNvSpPr>
              <a:spLocks/>
            </p:cNvSpPr>
            <p:nvPr/>
          </p:nvSpPr>
          <p:spPr bwMode="auto">
            <a:xfrm>
              <a:off x="3303" y="1694"/>
              <a:ext cx="228" cy="255"/>
            </a:xfrm>
            <a:custGeom>
              <a:avLst/>
              <a:gdLst>
                <a:gd name="T0" fmla="*/ 25 w 228"/>
                <a:gd name="T1" fmla="*/ 75 h 255"/>
                <a:gd name="T2" fmla="*/ 36 w 228"/>
                <a:gd name="T3" fmla="*/ 51 h 255"/>
                <a:gd name="T4" fmla="*/ 43 w 228"/>
                <a:gd name="T5" fmla="*/ 51 h 255"/>
                <a:gd name="T6" fmla="*/ 36 w 228"/>
                <a:gd name="T7" fmla="*/ 75 h 255"/>
                <a:gd name="T8" fmla="*/ 53 w 228"/>
                <a:gd name="T9" fmla="*/ 75 h 255"/>
                <a:gd name="T10" fmla="*/ 68 w 228"/>
                <a:gd name="T11" fmla="*/ 36 h 255"/>
                <a:gd name="T12" fmla="*/ 79 w 228"/>
                <a:gd name="T13" fmla="*/ 51 h 255"/>
                <a:gd name="T14" fmla="*/ 87 w 228"/>
                <a:gd name="T15" fmla="*/ 51 h 255"/>
                <a:gd name="T16" fmla="*/ 140 w 228"/>
                <a:gd name="T17" fmla="*/ 0 h 255"/>
                <a:gd name="T18" fmla="*/ 173 w 228"/>
                <a:gd name="T19" fmla="*/ 10 h 255"/>
                <a:gd name="T20" fmla="*/ 191 w 228"/>
                <a:gd name="T21" fmla="*/ 60 h 255"/>
                <a:gd name="T22" fmla="*/ 227 w 228"/>
                <a:gd name="T23" fmla="*/ 75 h 255"/>
                <a:gd name="T24" fmla="*/ 105 w 228"/>
                <a:gd name="T25" fmla="*/ 254 h 255"/>
                <a:gd name="T26" fmla="*/ 53 w 228"/>
                <a:gd name="T27" fmla="*/ 220 h 255"/>
                <a:gd name="T28" fmla="*/ 43 w 228"/>
                <a:gd name="T29" fmla="*/ 180 h 255"/>
                <a:gd name="T30" fmla="*/ 18 w 228"/>
                <a:gd name="T31" fmla="*/ 160 h 255"/>
                <a:gd name="T32" fmla="*/ 0 w 228"/>
                <a:gd name="T33" fmla="*/ 120 h 255"/>
                <a:gd name="T34" fmla="*/ 18 w 228"/>
                <a:gd name="T35" fmla="*/ 94 h 255"/>
                <a:gd name="T36" fmla="*/ 0 w 228"/>
                <a:gd name="T37" fmla="*/ 85 h 255"/>
                <a:gd name="T38" fmla="*/ 25 w 228"/>
                <a:gd name="T39" fmla="*/ 75 h 2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8"/>
                <a:gd name="T61" fmla="*/ 0 h 255"/>
                <a:gd name="T62" fmla="*/ 228 w 228"/>
                <a:gd name="T63" fmla="*/ 255 h 2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8" h="255">
                  <a:moveTo>
                    <a:pt x="25" y="75"/>
                  </a:moveTo>
                  <a:lnTo>
                    <a:pt x="36" y="51"/>
                  </a:lnTo>
                  <a:lnTo>
                    <a:pt x="43" y="51"/>
                  </a:lnTo>
                  <a:lnTo>
                    <a:pt x="36" y="75"/>
                  </a:lnTo>
                  <a:lnTo>
                    <a:pt x="53" y="75"/>
                  </a:lnTo>
                  <a:lnTo>
                    <a:pt x="68" y="36"/>
                  </a:lnTo>
                  <a:lnTo>
                    <a:pt x="79" y="51"/>
                  </a:lnTo>
                  <a:lnTo>
                    <a:pt x="87" y="51"/>
                  </a:lnTo>
                  <a:lnTo>
                    <a:pt x="140" y="0"/>
                  </a:lnTo>
                  <a:lnTo>
                    <a:pt x="173" y="10"/>
                  </a:lnTo>
                  <a:lnTo>
                    <a:pt x="191" y="60"/>
                  </a:lnTo>
                  <a:lnTo>
                    <a:pt x="227" y="75"/>
                  </a:lnTo>
                  <a:lnTo>
                    <a:pt x="105" y="254"/>
                  </a:lnTo>
                  <a:lnTo>
                    <a:pt x="53" y="220"/>
                  </a:lnTo>
                  <a:lnTo>
                    <a:pt x="43" y="180"/>
                  </a:lnTo>
                  <a:lnTo>
                    <a:pt x="18" y="160"/>
                  </a:lnTo>
                  <a:lnTo>
                    <a:pt x="0" y="120"/>
                  </a:lnTo>
                  <a:lnTo>
                    <a:pt x="18" y="94"/>
                  </a:lnTo>
                  <a:lnTo>
                    <a:pt x="0" y="85"/>
                  </a:lnTo>
                  <a:lnTo>
                    <a:pt x="25" y="7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69" name="Freeform 67">
              <a:extLst>
                <a:ext uri="{FF2B5EF4-FFF2-40B4-BE49-F238E27FC236}">
                  <a16:creationId xmlns:a16="http://schemas.microsoft.com/office/drawing/2014/main" id="{0101F91B-E25B-4722-BFAB-47FAE8A11304}"/>
                </a:ext>
              </a:extLst>
            </p:cNvPr>
            <p:cNvSpPr>
              <a:spLocks/>
            </p:cNvSpPr>
            <p:nvPr/>
          </p:nvSpPr>
          <p:spPr bwMode="auto">
            <a:xfrm>
              <a:off x="4192" y="1854"/>
              <a:ext cx="261" cy="334"/>
            </a:xfrm>
            <a:custGeom>
              <a:avLst/>
              <a:gdLst>
                <a:gd name="T0" fmla="*/ 225 w 261"/>
                <a:gd name="T1" fmla="*/ 85 h 334"/>
                <a:gd name="T2" fmla="*/ 225 w 261"/>
                <a:gd name="T3" fmla="*/ 104 h 334"/>
                <a:gd name="T4" fmla="*/ 242 w 261"/>
                <a:gd name="T5" fmla="*/ 130 h 334"/>
                <a:gd name="T6" fmla="*/ 207 w 261"/>
                <a:gd name="T7" fmla="*/ 154 h 334"/>
                <a:gd name="T8" fmla="*/ 175 w 261"/>
                <a:gd name="T9" fmla="*/ 143 h 334"/>
                <a:gd name="T10" fmla="*/ 183 w 261"/>
                <a:gd name="T11" fmla="*/ 203 h 334"/>
                <a:gd name="T12" fmla="*/ 132 w 261"/>
                <a:gd name="T13" fmla="*/ 273 h 334"/>
                <a:gd name="T14" fmla="*/ 54 w 261"/>
                <a:gd name="T15" fmla="*/ 333 h 334"/>
                <a:gd name="T16" fmla="*/ 36 w 261"/>
                <a:gd name="T17" fmla="*/ 229 h 334"/>
                <a:gd name="T18" fmla="*/ 0 w 261"/>
                <a:gd name="T19" fmla="*/ 203 h 334"/>
                <a:gd name="T20" fmla="*/ 0 w 261"/>
                <a:gd name="T21" fmla="*/ 60 h 334"/>
                <a:gd name="T22" fmla="*/ 18 w 261"/>
                <a:gd name="T23" fmla="*/ 44 h 334"/>
                <a:gd name="T24" fmla="*/ 71 w 261"/>
                <a:gd name="T25" fmla="*/ 34 h 334"/>
                <a:gd name="T26" fmla="*/ 86 w 261"/>
                <a:gd name="T27" fmla="*/ 60 h 334"/>
                <a:gd name="T28" fmla="*/ 114 w 261"/>
                <a:gd name="T29" fmla="*/ 60 h 334"/>
                <a:gd name="T30" fmla="*/ 121 w 261"/>
                <a:gd name="T31" fmla="*/ 34 h 334"/>
                <a:gd name="T32" fmla="*/ 147 w 261"/>
                <a:gd name="T33" fmla="*/ 34 h 334"/>
                <a:gd name="T34" fmla="*/ 183 w 261"/>
                <a:gd name="T35" fmla="*/ 10 h 334"/>
                <a:gd name="T36" fmla="*/ 200 w 261"/>
                <a:gd name="T37" fmla="*/ 10 h 334"/>
                <a:gd name="T38" fmla="*/ 207 w 261"/>
                <a:gd name="T39" fmla="*/ 0 h 334"/>
                <a:gd name="T40" fmla="*/ 225 w 261"/>
                <a:gd name="T41" fmla="*/ 34 h 334"/>
                <a:gd name="T42" fmla="*/ 260 w 261"/>
                <a:gd name="T43" fmla="*/ 60 h 334"/>
                <a:gd name="T44" fmla="*/ 225 w 261"/>
                <a:gd name="T45" fmla="*/ 85 h 3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1"/>
                <a:gd name="T70" fmla="*/ 0 h 334"/>
                <a:gd name="T71" fmla="*/ 261 w 261"/>
                <a:gd name="T72" fmla="*/ 334 h 3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1" h="334">
                  <a:moveTo>
                    <a:pt x="225" y="85"/>
                  </a:moveTo>
                  <a:lnTo>
                    <a:pt x="225" y="104"/>
                  </a:lnTo>
                  <a:lnTo>
                    <a:pt x="242" y="130"/>
                  </a:lnTo>
                  <a:lnTo>
                    <a:pt x="207" y="154"/>
                  </a:lnTo>
                  <a:lnTo>
                    <a:pt x="175" y="143"/>
                  </a:lnTo>
                  <a:lnTo>
                    <a:pt x="183" y="203"/>
                  </a:lnTo>
                  <a:lnTo>
                    <a:pt x="132" y="273"/>
                  </a:lnTo>
                  <a:lnTo>
                    <a:pt x="54" y="333"/>
                  </a:lnTo>
                  <a:lnTo>
                    <a:pt x="36" y="229"/>
                  </a:lnTo>
                  <a:lnTo>
                    <a:pt x="0" y="203"/>
                  </a:lnTo>
                  <a:lnTo>
                    <a:pt x="0" y="60"/>
                  </a:lnTo>
                  <a:lnTo>
                    <a:pt x="18" y="44"/>
                  </a:lnTo>
                  <a:lnTo>
                    <a:pt x="71" y="34"/>
                  </a:lnTo>
                  <a:lnTo>
                    <a:pt x="86" y="60"/>
                  </a:lnTo>
                  <a:lnTo>
                    <a:pt x="114" y="60"/>
                  </a:lnTo>
                  <a:lnTo>
                    <a:pt x="121" y="34"/>
                  </a:lnTo>
                  <a:lnTo>
                    <a:pt x="147" y="34"/>
                  </a:lnTo>
                  <a:lnTo>
                    <a:pt x="183" y="10"/>
                  </a:lnTo>
                  <a:lnTo>
                    <a:pt x="200" y="10"/>
                  </a:lnTo>
                  <a:lnTo>
                    <a:pt x="207" y="0"/>
                  </a:lnTo>
                  <a:lnTo>
                    <a:pt x="225" y="34"/>
                  </a:lnTo>
                  <a:lnTo>
                    <a:pt x="260" y="60"/>
                  </a:lnTo>
                  <a:lnTo>
                    <a:pt x="225" y="8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0" name="Freeform 68">
              <a:extLst>
                <a:ext uri="{FF2B5EF4-FFF2-40B4-BE49-F238E27FC236}">
                  <a16:creationId xmlns:a16="http://schemas.microsoft.com/office/drawing/2014/main" id="{8099436E-204C-4287-9A65-E03789DCBFBE}"/>
                </a:ext>
              </a:extLst>
            </p:cNvPr>
            <p:cNvSpPr>
              <a:spLocks/>
            </p:cNvSpPr>
            <p:nvPr/>
          </p:nvSpPr>
          <p:spPr bwMode="auto">
            <a:xfrm>
              <a:off x="2042" y="1744"/>
              <a:ext cx="339" cy="121"/>
            </a:xfrm>
            <a:custGeom>
              <a:avLst/>
              <a:gdLst>
                <a:gd name="T0" fmla="*/ 338 w 339"/>
                <a:gd name="T1" fmla="*/ 10 h 121"/>
                <a:gd name="T2" fmla="*/ 338 w 339"/>
                <a:gd name="T3" fmla="*/ 25 h 121"/>
                <a:gd name="T4" fmla="*/ 338 w 339"/>
                <a:gd name="T5" fmla="*/ 34 h 121"/>
                <a:gd name="T6" fmla="*/ 338 w 339"/>
                <a:gd name="T7" fmla="*/ 120 h 121"/>
                <a:gd name="T8" fmla="*/ 43 w 339"/>
                <a:gd name="T9" fmla="*/ 120 h 121"/>
                <a:gd name="T10" fmla="*/ 18 w 339"/>
                <a:gd name="T11" fmla="*/ 0 h 121"/>
                <a:gd name="T12" fmla="*/ 0 w 339"/>
                <a:gd name="T13" fmla="*/ 0 h 121"/>
                <a:gd name="T14" fmla="*/ 338 w 339"/>
                <a:gd name="T15" fmla="*/ 10 h 121"/>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21"/>
                <a:gd name="T26" fmla="*/ 339 w 339"/>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21">
                  <a:moveTo>
                    <a:pt x="338" y="10"/>
                  </a:moveTo>
                  <a:lnTo>
                    <a:pt x="338" y="25"/>
                  </a:lnTo>
                  <a:lnTo>
                    <a:pt x="338" y="34"/>
                  </a:lnTo>
                  <a:lnTo>
                    <a:pt x="338" y="120"/>
                  </a:lnTo>
                  <a:lnTo>
                    <a:pt x="43" y="120"/>
                  </a:lnTo>
                  <a:lnTo>
                    <a:pt x="18" y="0"/>
                  </a:lnTo>
                  <a:lnTo>
                    <a:pt x="0" y="0"/>
                  </a:lnTo>
                  <a:lnTo>
                    <a:pt x="338" y="1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1" name="Freeform 69">
              <a:extLst>
                <a:ext uri="{FF2B5EF4-FFF2-40B4-BE49-F238E27FC236}">
                  <a16:creationId xmlns:a16="http://schemas.microsoft.com/office/drawing/2014/main" id="{FC3BC371-BB2F-4573-9886-D494DE283361}"/>
                </a:ext>
              </a:extLst>
            </p:cNvPr>
            <p:cNvSpPr>
              <a:spLocks/>
            </p:cNvSpPr>
            <p:nvPr/>
          </p:nvSpPr>
          <p:spPr bwMode="auto">
            <a:xfrm>
              <a:off x="1596" y="1429"/>
              <a:ext cx="281" cy="342"/>
            </a:xfrm>
            <a:custGeom>
              <a:avLst/>
              <a:gdLst>
                <a:gd name="T0" fmla="*/ 208 w 281"/>
                <a:gd name="T1" fmla="*/ 0 h 342"/>
                <a:gd name="T2" fmla="*/ 226 w 281"/>
                <a:gd name="T3" fmla="*/ 61 h 342"/>
                <a:gd name="T4" fmla="*/ 219 w 281"/>
                <a:gd name="T5" fmla="*/ 85 h 342"/>
                <a:gd name="T6" fmla="*/ 183 w 281"/>
                <a:gd name="T7" fmla="*/ 121 h 342"/>
                <a:gd name="T8" fmla="*/ 252 w 281"/>
                <a:gd name="T9" fmla="*/ 195 h 342"/>
                <a:gd name="T10" fmla="*/ 280 w 281"/>
                <a:gd name="T11" fmla="*/ 301 h 342"/>
                <a:gd name="T12" fmla="*/ 262 w 281"/>
                <a:gd name="T13" fmla="*/ 326 h 342"/>
                <a:gd name="T14" fmla="*/ 191 w 281"/>
                <a:gd name="T15" fmla="*/ 341 h 342"/>
                <a:gd name="T16" fmla="*/ 176 w 281"/>
                <a:gd name="T17" fmla="*/ 326 h 342"/>
                <a:gd name="T18" fmla="*/ 157 w 281"/>
                <a:gd name="T19" fmla="*/ 341 h 342"/>
                <a:gd name="T20" fmla="*/ 68 w 281"/>
                <a:gd name="T21" fmla="*/ 341 h 342"/>
                <a:gd name="T22" fmla="*/ 0 w 281"/>
                <a:gd name="T23" fmla="*/ 292 h 342"/>
                <a:gd name="T24" fmla="*/ 18 w 281"/>
                <a:gd name="T25" fmla="*/ 265 h 342"/>
                <a:gd name="T26" fmla="*/ 0 w 281"/>
                <a:gd name="T27" fmla="*/ 216 h 342"/>
                <a:gd name="T28" fmla="*/ 18 w 281"/>
                <a:gd name="T29" fmla="*/ 195 h 342"/>
                <a:gd name="T30" fmla="*/ 25 w 281"/>
                <a:gd name="T31" fmla="*/ 205 h 342"/>
                <a:gd name="T32" fmla="*/ 61 w 281"/>
                <a:gd name="T33" fmla="*/ 171 h 342"/>
                <a:gd name="T34" fmla="*/ 97 w 281"/>
                <a:gd name="T35" fmla="*/ 95 h 342"/>
                <a:gd name="T36" fmla="*/ 122 w 281"/>
                <a:gd name="T37" fmla="*/ 70 h 342"/>
                <a:gd name="T38" fmla="*/ 157 w 281"/>
                <a:gd name="T39" fmla="*/ 70 h 342"/>
                <a:gd name="T40" fmla="*/ 157 w 281"/>
                <a:gd name="T41" fmla="*/ 45 h 342"/>
                <a:gd name="T42" fmla="*/ 176 w 281"/>
                <a:gd name="T43" fmla="*/ 61 h 342"/>
                <a:gd name="T44" fmla="*/ 183 w 281"/>
                <a:gd name="T45" fmla="*/ 25 h 342"/>
                <a:gd name="T46" fmla="*/ 208 w 281"/>
                <a:gd name="T47" fmla="*/ 0 h 3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1"/>
                <a:gd name="T73" fmla="*/ 0 h 342"/>
                <a:gd name="T74" fmla="*/ 281 w 281"/>
                <a:gd name="T75" fmla="*/ 342 h 3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1" h="342">
                  <a:moveTo>
                    <a:pt x="208" y="0"/>
                  </a:moveTo>
                  <a:lnTo>
                    <a:pt x="226" y="61"/>
                  </a:lnTo>
                  <a:lnTo>
                    <a:pt x="219" y="85"/>
                  </a:lnTo>
                  <a:lnTo>
                    <a:pt x="183" y="121"/>
                  </a:lnTo>
                  <a:lnTo>
                    <a:pt x="252" y="195"/>
                  </a:lnTo>
                  <a:lnTo>
                    <a:pt x="280" y="301"/>
                  </a:lnTo>
                  <a:lnTo>
                    <a:pt x="262" y="326"/>
                  </a:lnTo>
                  <a:lnTo>
                    <a:pt x="191" y="341"/>
                  </a:lnTo>
                  <a:lnTo>
                    <a:pt x="176" y="326"/>
                  </a:lnTo>
                  <a:lnTo>
                    <a:pt x="157" y="341"/>
                  </a:lnTo>
                  <a:lnTo>
                    <a:pt x="68" y="341"/>
                  </a:lnTo>
                  <a:lnTo>
                    <a:pt x="0" y="292"/>
                  </a:lnTo>
                  <a:lnTo>
                    <a:pt x="18" y="265"/>
                  </a:lnTo>
                  <a:lnTo>
                    <a:pt x="0" y="216"/>
                  </a:lnTo>
                  <a:lnTo>
                    <a:pt x="18" y="195"/>
                  </a:lnTo>
                  <a:lnTo>
                    <a:pt x="25" y="205"/>
                  </a:lnTo>
                  <a:lnTo>
                    <a:pt x="61" y="171"/>
                  </a:lnTo>
                  <a:lnTo>
                    <a:pt x="97" y="95"/>
                  </a:lnTo>
                  <a:lnTo>
                    <a:pt x="122" y="70"/>
                  </a:lnTo>
                  <a:lnTo>
                    <a:pt x="157" y="70"/>
                  </a:lnTo>
                  <a:lnTo>
                    <a:pt x="157" y="45"/>
                  </a:lnTo>
                  <a:lnTo>
                    <a:pt x="176" y="61"/>
                  </a:lnTo>
                  <a:lnTo>
                    <a:pt x="183" y="25"/>
                  </a:lnTo>
                  <a:lnTo>
                    <a:pt x="208" y="0"/>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2" name="Freeform 70">
              <a:extLst>
                <a:ext uri="{FF2B5EF4-FFF2-40B4-BE49-F238E27FC236}">
                  <a16:creationId xmlns:a16="http://schemas.microsoft.com/office/drawing/2014/main" id="{51FD49EB-D410-487C-9149-278558D7F44F}"/>
                </a:ext>
              </a:extLst>
            </p:cNvPr>
            <p:cNvSpPr>
              <a:spLocks/>
            </p:cNvSpPr>
            <p:nvPr/>
          </p:nvSpPr>
          <p:spPr bwMode="auto">
            <a:xfrm>
              <a:off x="759" y="1923"/>
              <a:ext cx="367" cy="281"/>
            </a:xfrm>
            <a:custGeom>
              <a:avLst/>
              <a:gdLst>
                <a:gd name="T0" fmla="*/ 150 w 367"/>
                <a:gd name="T1" fmla="*/ 280 h 281"/>
                <a:gd name="T2" fmla="*/ 122 w 367"/>
                <a:gd name="T3" fmla="*/ 265 h 281"/>
                <a:gd name="T4" fmla="*/ 54 w 367"/>
                <a:gd name="T5" fmla="*/ 144 h 281"/>
                <a:gd name="T6" fmla="*/ 11 w 367"/>
                <a:gd name="T7" fmla="*/ 161 h 281"/>
                <a:gd name="T8" fmla="*/ 0 w 367"/>
                <a:gd name="T9" fmla="*/ 144 h 281"/>
                <a:gd name="T10" fmla="*/ 18 w 367"/>
                <a:gd name="T11" fmla="*/ 110 h 281"/>
                <a:gd name="T12" fmla="*/ 11 w 367"/>
                <a:gd name="T13" fmla="*/ 110 h 281"/>
                <a:gd name="T14" fmla="*/ 28 w 367"/>
                <a:gd name="T15" fmla="*/ 85 h 281"/>
                <a:gd name="T16" fmla="*/ 18 w 367"/>
                <a:gd name="T17" fmla="*/ 60 h 281"/>
                <a:gd name="T18" fmla="*/ 36 w 367"/>
                <a:gd name="T19" fmla="*/ 51 h 281"/>
                <a:gd name="T20" fmla="*/ 150 w 367"/>
                <a:gd name="T21" fmla="*/ 25 h 281"/>
                <a:gd name="T22" fmla="*/ 158 w 367"/>
                <a:gd name="T23" fmla="*/ 34 h 281"/>
                <a:gd name="T24" fmla="*/ 176 w 367"/>
                <a:gd name="T25" fmla="*/ 15 h 281"/>
                <a:gd name="T26" fmla="*/ 226 w 367"/>
                <a:gd name="T27" fmla="*/ 0 h 281"/>
                <a:gd name="T28" fmla="*/ 262 w 367"/>
                <a:gd name="T29" fmla="*/ 85 h 281"/>
                <a:gd name="T30" fmla="*/ 297 w 367"/>
                <a:gd name="T31" fmla="*/ 85 h 281"/>
                <a:gd name="T32" fmla="*/ 297 w 367"/>
                <a:gd name="T33" fmla="*/ 135 h 281"/>
                <a:gd name="T34" fmla="*/ 340 w 367"/>
                <a:gd name="T35" fmla="*/ 195 h 281"/>
                <a:gd name="T36" fmla="*/ 334 w 367"/>
                <a:gd name="T37" fmla="*/ 220 h 281"/>
                <a:gd name="T38" fmla="*/ 366 w 367"/>
                <a:gd name="T39" fmla="*/ 265 h 281"/>
                <a:gd name="T40" fmla="*/ 150 w 367"/>
                <a:gd name="T41" fmla="*/ 280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7"/>
                <a:gd name="T64" fmla="*/ 0 h 281"/>
                <a:gd name="T65" fmla="*/ 367 w 367"/>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7" h="281">
                  <a:moveTo>
                    <a:pt x="150" y="280"/>
                  </a:moveTo>
                  <a:lnTo>
                    <a:pt x="122" y="265"/>
                  </a:lnTo>
                  <a:lnTo>
                    <a:pt x="54" y="144"/>
                  </a:lnTo>
                  <a:lnTo>
                    <a:pt x="11" y="161"/>
                  </a:lnTo>
                  <a:lnTo>
                    <a:pt x="0" y="144"/>
                  </a:lnTo>
                  <a:lnTo>
                    <a:pt x="18" y="110"/>
                  </a:lnTo>
                  <a:lnTo>
                    <a:pt x="11" y="110"/>
                  </a:lnTo>
                  <a:lnTo>
                    <a:pt x="28" y="85"/>
                  </a:lnTo>
                  <a:lnTo>
                    <a:pt x="18" y="60"/>
                  </a:lnTo>
                  <a:lnTo>
                    <a:pt x="36" y="51"/>
                  </a:lnTo>
                  <a:lnTo>
                    <a:pt x="150" y="25"/>
                  </a:lnTo>
                  <a:lnTo>
                    <a:pt x="158" y="34"/>
                  </a:lnTo>
                  <a:lnTo>
                    <a:pt x="176" y="15"/>
                  </a:lnTo>
                  <a:lnTo>
                    <a:pt x="226" y="0"/>
                  </a:lnTo>
                  <a:lnTo>
                    <a:pt x="262" y="85"/>
                  </a:lnTo>
                  <a:lnTo>
                    <a:pt x="297" y="85"/>
                  </a:lnTo>
                  <a:lnTo>
                    <a:pt x="297" y="135"/>
                  </a:lnTo>
                  <a:lnTo>
                    <a:pt x="340" y="195"/>
                  </a:lnTo>
                  <a:lnTo>
                    <a:pt x="334" y="220"/>
                  </a:lnTo>
                  <a:lnTo>
                    <a:pt x="366" y="265"/>
                  </a:lnTo>
                  <a:lnTo>
                    <a:pt x="150" y="28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3" name="Freeform 71">
              <a:extLst>
                <a:ext uri="{FF2B5EF4-FFF2-40B4-BE49-F238E27FC236}">
                  <a16:creationId xmlns:a16="http://schemas.microsoft.com/office/drawing/2014/main" id="{6E15D58F-F55A-4B28-9B81-8C4CADDA9A1A}"/>
                </a:ext>
              </a:extLst>
            </p:cNvPr>
            <p:cNvSpPr>
              <a:spLocks/>
            </p:cNvSpPr>
            <p:nvPr/>
          </p:nvSpPr>
          <p:spPr bwMode="auto">
            <a:xfrm>
              <a:off x="1212" y="1330"/>
              <a:ext cx="325" cy="315"/>
            </a:xfrm>
            <a:custGeom>
              <a:avLst/>
              <a:gdLst>
                <a:gd name="T0" fmla="*/ 35 w 325"/>
                <a:gd name="T1" fmla="*/ 160 h 315"/>
                <a:gd name="T2" fmla="*/ 18 w 325"/>
                <a:gd name="T3" fmla="*/ 124 h 315"/>
                <a:gd name="T4" fmla="*/ 54 w 325"/>
                <a:gd name="T5" fmla="*/ 100 h 315"/>
                <a:gd name="T6" fmla="*/ 91 w 325"/>
                <a:gd name="T7" fmla="*/ 124 h 315"/>
                <a:gd name="T8" fmla="*/ 108 w 325"/>
                <a:gd name="T9" fmla="*/ 51 h 315"/>
                <a:gd name="T10" fmla="*/ 169 w 325"/>
                <a:gd name="T11" fmla="*/ 15 h 315"/>
                <a:gd name="T12" fmla="*/ 194 w 325"/>
                <a:gd name="T13" fmla="*/ 0 h 315"/>
                <a:gd name="T14" fmla="*/ 213 w 325"/>
                <a:gd name="T15" fmla="*/ 25 h 315"/>
                <a:gd name="T16" fmla="*/ 202 w 325"/>
                <a:gd name="T17" fmla="*/ 51 h 315"/>
                <a:gd name="T18" fmla="*/ 213 w 325"/>
                <a:gd name="T19" fmla="*/ 85 h 315"/>
                <a:gd name="T20" fmla="*/ 227 w 325"/>
                <a:gd name="T21" fmla="*/ 100 h 315"/>
                <a:gd name="T22" fmla="*/ 263 w 325"/>
                <a:gd name="T23" fmla="*/ 75 h 315"/>
                <a:gd name="T24" fmla="*/ 281 w 325"/>
                <a:gd name="T25" fmla="*/ 100 h 315"/>
                <a:gd name="T26" fmla="*/ 274 w 325"/>
                <a:gd name="T27" fmla="*/ 124 h 315"/>
                <a:gd name="T28" fmla="*/ 298 w 325"/>
                <a:gd name="T29" fmla="*/ 145 h 315"/>
                <a:gd name="T30" fmla="*/ 324 w 325"/>
                <a:gd name="T31" fmla="*/ 209 h 315"/>
                <a:gd name="T32" fmla="*/ 281 w 325"/>
                <a:gd name="T33" fmla="*/ 220 h 315"/>
                <a:gd name="T34" fmla="*/ 263 w 325"/>
                <a:gd name="T35" fmla="*/ 220 h 315"/>
                <a:gd name="T36" fmla="*/ 169 w 325"/>
                <a:gd name="T37" fmla="*/ 279 h 315"/>
                <a:gd name="T38" fmla="*/ 152 w 325"/>
                <a:gd name="T39" fmla="*/ 269 h 315"/>
                <a:gd name="T40" fmla="*/ 141 w 325"/>
                <a:gd name="T41" fmla="*/ 294 h 315"/>
                <a:gd name="T42" fmla="*/ 134 w 325"/>
                <a:gd name="T43" fmla="*/ 279 h 315"/>
                <a:gd name="T44" fmla="*/ 91 w 325"/>
                <a:gd name="T45" fmla="*/ 314 h 315"/>
                <a:gd name="T46" fmla="*/ 61 w 325"/>
                <a:gd name="T47" fmla="*/ 294 h 315"/>
                <a:gd name="T48" fmla="*/ 47 w 325"/>
                <a:gd name="T49" fmla="*/ 314 h 315"/>
                <a:gd name="T50" fmla="*/ 29 w 325"/>
                <a:gd name="T51" fmla="*/ 269 h 315"/>
                <a:gd name="T52" fmla="*/ 0 w 325"/>
                <a:gd name="T53" fmla="*/ 269 h 315"/>
                <a:gd name="T54" fmla="*/ 0 w 325"/>
                <a:gd name="T55" fmla="*/ 220 h 315"/>
                <a:gd name="T56" fmla="*/ 35 w 325"/>
                <a:gd name="T57" fmla="*/ 160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5"/>
                <a:gd name="T88" fmla="*/ 0 h 315"/>
                <a:gd name="T89" fmla="*/ 325 w 325"/>
                <a:gd name="T90" fmla="*/ 315 h 3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5" h="315">
                  <a:moveTo>
                    <a:pt x="35" y="160"/>
                  </a:moveTo>
                  <a:lnTo>
                    <a:pt x="18" y="124"/>
                  </a:lnTo>
                  <a:lnTo>
                    <a:pt x="54" y="100"/>
                  </a:lnTo>
                  <a:lnTo>
                    <a:pt x="91" y="124"/>
                  </a:lnTo>
                  <a:lnTo>
                    <a:pt x="108" y="51"/>
                  </a:lnTo>
                  <a:lnTo>
                    <a:pt x="169" y="15"/>
                  </a:lnTo>
                  <a:lnTo>
                    <a:pt x="194" y="0"/>
                  </a:lnTo>
                  <a:lnTo>
                    <a:pt x="213" y="25"/>
                  </a:lnTo>
                  <a:lnTo>
                    <a:pt x="202" y="51"/>
                  </a:lnTo>
                  <a:lnTo>
                    <a:pt x="213" y="85"/>
                  </a:lnTo>
                  <a:lnTo>
                    <a:pt x="227" y="100"/>
                  </a:lnTo>
                  <a:lnTo>
                    <a:pt x="263" y="75"/>
                  </a:lnTo>
                  <a:lnTo>
                    <a:pt x="281" y="100"/>
                  </a:lnTo>
                  <a:lnTo>
                    <a:pt x="274" y="124"/>
                  </a:lnTo>
                  <a:lnTo>
                    <a:pt x="298" y="145"/>
                  </a:lnTo>
                  <a:lnTo>
                    <a:pt x="324" y="209"/>
                  </a:lnTo>
                  <a:lnTo>
                    <a:pt x="281" y="220"/>
                  </a:lnTo>
                  <a:lnTo>
                    <a:pt x="263" y="220"/>
                  </a:lnTo>
                  <a:lnTo>
                    <a:pt x="169" y="279"/>
                  </a:lnTo>
                  <a:lnTo>
                    <a:pt x="152" y="269"/>
                  </a:lnTo>
                  <a:lnTo>
                    <a:pt x="141" y="294"/>
                  </a:lnTo>
                  <a:lnTo>
                    <a:pt x="134" y="279"/>
                  </a:lnTo>
                  <a:lnTo>
                    <a:pt x="91" y="314"/>
                  </a:lnTo>
                  <a:lnTo>
                    <a:pt x="61" y="294"/>
                  </a:lnTo>
                  <a:lnTo>
                    <a:pt x="47" y="314"/>
                  </a:lnTo>
                  <a:lnTo>
                    <a:pt x="29" y="269"/>
                  </a:lnTo>
                  <a:lnTo>
                    <a:pt x="0" y="269"/>
                  </a:lnTo>
                  <a:lnTo>
                    <a:pt x="0" y="220"/>
                  </a:lnTo>
                  <a:lnTo>
                    <a:pt x="35" y="16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4" name="Freeform 72">
              <a:extLst>
                <a:ext uri="{FF2B5EF4-FFF2-40B4-BE49-F238E27FC236}">
                  <a16:creationId xmlns:a16="http://schemas.microsoft.com/office/drawing/2014/main" id="{36E74E33-2DAC-47CA-BCDC-B342C1E9DA4C}"/>
                </a:ext>
              </a:extLst>
            </p:cNvPr>
            <p:cNvSpPr>
              <a:spLocks/>
            </p:cNvSpPr>
            <p:nvPr/>
          </p:nvSpPr>
          <p:spPr bwMode="auto">
            <a:xfrm>
              <a:off x="4436" y="1330"/>
              <a:ext cx="374" cy="340"/>
            </a:xfrm>
            <a:custGeom>
              <a:avLst/>
              <a:gdLst>
                <a:gd name="T0" fmla="*/ 251 w 374"/>
                <a:gd name="T1" fmla="*/ 339 h 340"/>
                <a:gd name="T2" fmla="*/ 140 w 374"/>
                <a:gd name="T3" fmla="*/ 269 h 340"/>
                <a:gd name="T4" fmla="*/ 116 w 374"/>
                <a:gd name="T5" fmla="*/ 245 h 340"/>
                <a:gd name="T6" fmla="*/ 86 w 374"/>
                <a:gd name="T7" fmla="*/ 245 h 340"/>
                <a:gd name="T8" fmla="*/ 86 w 374"/>
                <a:gd name="T9" fmla="*/ 230 h 340"/>
                <a:gd name="T10" fmla="*/ 36 w 374"/>
                <a:gd name="T11" fmla="*/ 209 h 340"/>
                <a:gd name="T12" fmla="*/ 36 w 374"/>
                <a:gd name="T13" fmla="*/ 124 h 340"/>
                <a:gd name="T14" fmla="*/ 18 w 374"/>
                <a:gd name="T15" fmla="*/ 100 h 340"/>
                <a:gd name="T16" fmla="*/ 0 w 374"/>
                <a:gd name="T17" fmla="*/ 51 h 340"/>
                <a:gd name="T18" fmla="*/ 54 w 374"/>
                <a:gd name="T19" fmla="*/ 0 h 340"/>
                <a:gd name="T20" fmla="*/ 54 w 374"/>
                <a:gd name="T21" fmla="*/ 15 h 340"/>
                <a:gd name="T22" fmla="*/ 123 w 374"/>
                <a:gd name="T23" fmla="*/ 51 h 340"/>
                <a:gd name="T24" fmla="*/ 130 w 374"/>
                <a:gd name="T25" fmla="*/ 109 h 340"/>
                <a:gd name="T26" fmla="*/ 158 w 374"/>
                <a:gd name="T27" fmla="*/ 100 h 340"/>
                <a:gd name="T28" fmla="*/ 165 w 374"/>
                <a:gd name="T29" fmla="*/ 124 h 340"/>
                <a:gd name="T30" fmla="*/ 173 w 374"/>
                <a:gd name="T31" fmla="*/ 109 h 340"/>
                <a:gd name="T32" fmla="*/ 184 w 374"/>
                <a:gd name="T33" fmla="*/ 124 h 340"/>
                <a:gd name="T34" fmla="*/ 208 w 374"/>
                <a:gd name="T35" fmla="*/ 100 h 340"/>
                <a:gd name="T36" fmla="*/ 227 w 374"/>
                <a:gd name="T37" fmla="*/ 109 h 340"/>
                <a:gd name="T38" fmla="*/ 208 w 374"/>
                <a:gd name="T39" fmla="*/ 170 h 340"/>
                <a:gd name="T40" fmla="*/ 244 w 374"/>
                <a:gd name="T41" fmla="*/ 170 h 340"/>
                <a:gd name="T42" fmla="*/ 269 w 374"/>
                <a:gd name="T43" fmla="*/ 134 h 340"/>
                <a:gd name="T44" fmla="*/ 280 w 374"/>
                <a:gd name="T45" fmla="*/ 145 h 340"/>
                <a:gd name="T46" fmla="*/ 305 w 374"/>
                <a:gd name="T47" fmla="*/ 209 h 340"/>
                <a:gd name="T48" fmla="*/ 330 w 374"/>
                <a:gd name="T49" fmla="*/ 170 h 340"/>
                <a:gd name="T50" fmla="*/ 341 w 374"/>
                <a:gd name="T51" fmla="*/ 145 h 340"/>
                <a:gd name="T52" fmla="*/ 373 w 374"/>
                <a:gd name="T53" fmla="*/ 170 h 340"/>
                <a:gd name="T54" fmla="*/ 330 w 374"/>
                <a:gd name="T55" fmla="*/ 294 h 340"/>
                <a:gd name="T56" fmla="*/ 251 w 374"/>
                <a:gd name="T57" fmla="*/ 339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4"/>
                <a:gd name="T88" fmla="*/ 0 h 340"/>
                <a:gd name="T89" fmla="*/ 374 w 374"/>
                <a:gd name="T90" fmla="*/ 340 h 3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4" h="340">
                  <a:moveTo>
                    <a:pt x="251" y="339"/>
                  </a:moveTo>
                  <a:lnTo>
                    <a:pt x="140" y="269"/>
                  </a:lnTo>
                  <a:lnTo>
                    <a:pt x="116" y="245"/>
                  </a:lnTo>
                  <a:lnTo>
                    <a:pt x="86" y="245"/>
                  </a:lnTo>
                  <a:lnTo>
                    <a:pt x="86" y="230"/>
                  </a:lnTo>
                  <a:lnTo>
                    <a:pt x="36" y="209"/>
                  </a:lnTo>
                  <a:lnTo>
                    <a:pt x="36" y="124"/>
                  </a:lnTo>
                  <a:lnTo>
                    <a:pt x="18" y="100"/>
                  </a:lnTo>
                  <a:lnTo>
                    <a:pt x="0" y="51"/>
                  </a:lnTo>
                  <a:lnTo>
                    <a:pt x="54" y="0"/>
                  </a:lnTo>
                  <a:lnTo>
                    <a:pt x="54" y="15"/>
                  </a:lnTo>
                  <a:lnTo>
                    <a:pt x="123" y="51"/>
                  </a:lnTo>
                  <a:lnTo>
                    <a:pt x="130" y="109"/>
                  </a:lnTo>
                  <a:lnTo>
                    <a:pt x="158" y="100"/>
                  </a:lnTo>
                  <a:lnTo>
                    <a:pt x="165" y="124"/>
                  </a:lnTo>
                  <a:lnTo>
                    <a:pt x="173" y="109"/>
                  </a:lnTo>
                  <a:lnTo>
                    <a:pt x="184" y="124"/>
                  </a:lnTo>
                  <a:lnTo>
                    <a:pt x="208" y="100"/>
                  </a:lnTo>
                  <a:lnTo>
                    <a:pt x="227" y="109"/>
                  </a:lnTo>
                  <a:lnTo>
                    <a:pt x="208" y="170"/>
                  </a:lnTo>
                  <a:lnTo>
                    <a:pt x="244" y="170"/>
                  </a:lnTo>
                  <a:lnTo>
                    <a:pt x="269" y="134"/>
                  </a:lnTo>
                  <a:lnTo>
                    <a:pt x="280" y="145"/>
                  </a:lnTo>
                  <a:lnTo>
                    <a:pt x="305" y="209"/>
                  </a:lnTo>
                  <a:lnTo>
                    <a:pt x="330" y="170"/>
                  </a:lnTo>
                  <a:lnTo>
                    <a:pt x="341" y="145"/>
                  </a:lnTo>
                  <a:lnTo>
                    <a:pt x="373" y="170"/>
                  </a:lnTo>
                  <a:lnTo>
                    <a:pt x="330" y="294"/>
                  </a:lnTo>
                  <a:lnTo>
                    <a:pt x="251" y="33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5" name="Freeform 73">
              <a:extLst>
                <a:ext uri="{FF2B5EF4-FFF2-40B4-BE49-F238E27FC236}">
                  <a16:creationId xmlns:a16="http://schemas.microsoft.com/office/drawing/2014/main" id="{68AAD384-7478-453E-86FA-6ECB0CC55F76}"/>
                </a:ext>
              </a:extLst>
            </p:cNvPr>
            <p:cNvSpPr>
              <a:spLocks/>
            </p:cNvSpPr>
            <p:nvPr/>
          </p:nvSpPr>
          <p:spPr bwMode="auto">
            <a:xfrm>
              <a:off x="2318" y="1779"/>
              <a:ext cx="290" cy="409"/>
            </a:xfrm>
            <a:custGeom>
              <a:avLst/>
              <a:gdLst>
                <a:gd name="T0" fmla="*/ 72 w 290"/>
                <a:gd name="T1" fmla="*/ 323 h 409"/>
                <a:gd name="T2" fmla="*/ 11 w 290"/>
                <a:gd name="T3" fmla="*/ 373 h 409"/>
                <a:gd name="T4" fmla="*/ 0 w 290"/>
                <a:gd name="T5" fmla="*/ 348 h 409"/>
                <a:gd name="T6" fmla="*/ 11 w 290"/>
                <a:gd name="T7" fmla="*/ 323 h 409"/>
                <a:gd name="T8" fmla="*/ 0 w 290"/>
                <a:gd name="T9" fmla="*/ 304 h 409"/>
                <a:gd name="T10" fmla="*/ 11 w 290"/>
                <a:gd name="T11" fmla="*/ 304 h 409"/>
                <a:gd name="T12" fmla="*/ 26 w 290"/>
                <a:gd name="T13" fmla="*/ 278 h 409"/>
                <a:gd name="T14" fmla="*/ 26 w 290"/>
                <a:gd name="T15" fmla="*/ 205 h 409"/>
                <a:gd name="T16" fmla="*/ 44 w 290"/>
                <a:gd name="T17" fmla="*/ 145 h 409"/>
                <a:gd name="T18" fmla="*/ 80 w 290"/>
                <a:gd name="T19" fmla="*/ 119 h 409"/>
                <a:gd name="T20" fmla="*/ 61 w 290"/>
                <a:gd name="T21" fmla="*/ 109 h 409"/>
                <a:gd name="T22" fmla="*/ 44 w 290"/>
                <a:gd name="T23" fmla="*/ 119 h 409"/>
                <a:gd name="T24" fmla="*/ 61 w 290"/>
                <a:gd name="T25" fmla="*/ 85 h 409"/>
                <a:gd name="T26" fmla="*/ 61 w 290"/>
                <a:gd name="T27" fmla="*/ 0 h 409"/>
                <a:gd name="T28" fmla="*/ 159 w 290"/>
                <a:gd name="T29" fmla="*/ 10 h 409"/>
                <a:gd name="T30" fmla="*/ 177 w 290"/>
                <a:gd name="T31" fmla="*/ 85 h 409"/>
                <a:gd name="T32" fmla="*/ 166 w 290"/>
                <a:gd name="T33" fmla="*/ 85 h 409"/>
                <a:gd name="T34" fmla="*/ 210 w 290"/>
                <a:gd name="T35" fmla="*/ 135 h 409"/>
                <a:gd name="T36" fmla="*/ 228 w 290"/>
                <a:gd name="T37" fmla="*/ 205 h 409"/>
                <a:gd name="T38" fmla="*/ 289 w 290"/>
                <a:gd name="T39" fmla="*/ 254 h 409"/>
                <a:gd name="T40" fmla="*/ 177 w 290"/>
                <a:gd name="T41" fmla="*/ 373 h 409"/>
                <a:gd name="T42" fmla="*/ 124 w 290"/>
                <a:gd name="T43" fmla="*/ 408 h 409"/>
                <a:gd name="T44" fmla="*/ 72 w 290"/>
                <a:gd name="T45" fmla="*/ 323 h 4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0"/>
                <a:gd name="T70" fmla="*/ 0 h 409"/>
                <a:gd name="T71" fmla="*/ 290 w 290"/>
                <a:gd name="T72" fmla="*/ 409 h 4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0" h="409">
                  <a:moveTo>
                    <a:pt x="72" y="323"/>
                  </a:moveTo>
                  <a:lnTo>
                    <a:pt x="11" y="373"/>
                  </a:lnTo>
                  <a:lnTo>
                    <a:pt x="0" y="348"/>
                  </a:lnTo>
                  <a:lnTo>
                    <a:pt x="11" y="323"/>
                  </a:lnTo>
                  <a:lnTo>
                    <a:pt x="0" y="304"/>
                  </a:lnTo>
                  <a:lnTo>
                    <a:pt x="11" y="304"/>
                  </a:lnTo>
                  <a:lnTo>
                    <a:pt x="26" y="278"/>
                  </a:lnTo>
                  <a:lnTo>
                    <a:pt x="26" y="205"/>
                  </a:lnTo>
                  <a:lnTo>
                    <a:pt x="44" y="145"/>
                  </a:lnTo>
                  <a:lnTo>
                    <a:pt x="80" y="119"/>
                  </a:lnTo>
                  <a:lnTo>
                    <a:pt x="61" y="109"/>
                  </a:lnTo>
                  <a:lnTo>
                    <a:pt x="44" y="119"/>
                  </a:lnTo>
                  <a:lnTo>
                    <a:pt x="61" y="85"/>
                  </a:lnTo>
                  <a:lnTo>
                    <a:pt x="61" y="0"/>
                  </a:lnTo>
                  <a:lnTo>
                    <a:pt x="159" y="10"/>
                  </a:lnTo>
                  <a:lnTo>
                    <a:pt x="177" y="85"/>
                  </a:lnTo>
                  <a:lnTo>
                    <a:pt x="166" y="85"/>
                  </a:lnTo>
                  <a:lnTo>
                    <a:pt x="210" y="135"/>
                  </a:lnTo>
                  <a:lnTo>
                    <a:pt x="228" y="205"/>
                  </a:lnTo>
                  <a:lnTo>
                    <a:pt x="289" y="254"/>
                  </a:lnTo>
                  <a:lnTo>
                    <a:pt x="177" y="373"/>
                  </a:lnTo>
                  <a:lnTo>
                    <a:pt x="124" y="408"/>
                  </a:lnTo>
                  <a:lnTo>
                    <a:pt x="72" y="323"/>
                  </a:lnTo>
                </a:path>
              </a:pathLst>
            </a:custGeom>
            <a:solidFill>
              <a:srgbClr val="FF00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6" name="Freeform 74">
              <a:extLst>
                <a:ext uri="{FF2B5EF4-FFF2-40B4-BE49-F238E27FC236}">
                  <a16:creationId xmlns:a16="http://schemas.microsoft.com/office/drawing/2014/main" id="{8CE96C39-89E0-44AE-AED3-5BBA647389A6}"/>
                </a:ext>
              </a:extLst>
            </p:cNvPr>
            <p:cNvSpPr>
              <a:spLocks/>
            </p:cNvSpPr>
            <p:nvPr/>
          </p:nvSpPr>
          <p:spPr bwMode="auto">
            <a:xfrm>
              <a:off x="1529" y="1260"/>
              <a:ext cx="250" cy="266"/>
            </a:xfrm>
            <a:custGeom>
              <a:avLst/>
              <a:gdLst>
                <a:gd name="T0" fmla="*/ 31 w 250"/>
                <a:gd name="T1" fmla="*/ 34 h 266"/>
                <a:gd name="T2" fmla="*/ 67 w 250"/>
                <a:gd name="T3" fmla="*/ 25 h 266"/>
                <a:gd name="T4" fmla="*/ 104 w 250"/>
                <a:gd name="T5" fmla="*/ 25 h 266"/>
                <a:gd name="T6" fmla="*/ 121 w 250"/>
                <a:gd name="T7" fmla="*/ 0 h 266"/>
                <a:gd name="T8" fmla="*/ 135 w 250"/>
                <a:gd name="T9" fmla="*/ 10 h 266"/>
                <a:gd name="T10" fmla="*/ 153 w 250"/>
                <a:gd name="T11" fmla="*/ 10 h 266"/>
                <a:gd name="T12" fmla="*/ 171 w 250"/>
                <a:gd name="T13" fmla="*/ 51 h 266"/>
                <a:gd name="T14" fmla="*/ 188 w 250"/>
                <a:gd name="T15" fmla="*/ 51 h 266"/>
                <a:gd name="T16" fmla="*/ 214 w 250"/>
                <a:gd name="T17" fmla="*/ 121 h 266"/>
                <a:gd name="T18" fmla="*/ 206 w 250"/>
                <a:gd name="T19" fmla="*/ 146 h 266"/>
                <a:gd name="T20" fmla="*/ 214 w 250"/>
                <a:gd name="T21" fmla="*/ 155 h 266"/>
                <a:gd name="T22" fmla="*/ 249 w 250"/>
                <a:gd name="T23" fmla="*/ 195 h 266"/>
                <a:gd name="T24" fmla="*/ 242 w 250"/>
                <a:gd name="T25" fmla="*/ 231 h 266"/>
                <a:gd name="T26" fmla="*/ 224 w 250"/>
                <a:gd name="T27" fmla="*/ 216 h 266"/>
                <a:gd name="T28" fmla="*/ 224 w 250"/>
                <a:gd name="T29" fmla="*/ 240 h 266"/>
                <a:gd name="T30" fmla="*/ 188 w 250"/>
                <a:gd name="T31" fmla="*/ 240 h 266"/>
                <a:gd name="T32" fmla="*/ 164 w 250"/>
                <a:gd name="T33" fmla="*/ 265 h 266"/>
                <a:gd name="T34" fmla="*/ 153 w 250"/>
                <a:gd name="T35" fmla="*/ 180 h 266"/>
                <a:gd name="T36" fmla="*/ 146 w 250"/>
                <a:gd name="T37" fmla="*/ 195 h 266"/>
                <a:gd name="T38" fmla="*/ 128 w 250"/>
                <a:gd name="T39" fmla="*/ 170 h 266"/>
                <a:gd name="T40" fmla="*/ 128 w 250"/>
                <a:gd name="T41" fmla="*/ 121 h 266"/>
                <a:gd name="T42" fmla="*/ 92 w 250"/>
                <a:gd name="T43" fmla="*/ 121 h 266"/>
                <a:gd name="T44" fmla="*/ 92 w 250"/>
                <a:gd name="T45" fmla="*/ 146 h 266"/>
                <a:gd name="T46" fmla="*/ 67 w 250"/>
                <a:gd name="T47" fmla="*/ 95 h 266"/>
                <a:gd name="T48" fmla="*/ 61 w 250"/>
                <a:gd name="T49" fmla="*/ 110 h 266"/>
                <a:gd name="T50" fmla="*/ 49 w 250"/>
                <a:gd name="T51" fmla="*/ 110 h 266"/>
                <a:gd name="T52" fmla="*/ 31 w 250"/>
                <a:gd name="T53" fmla="*/ 60 h 266"/>
                <a:gd name="T54" fmla="*/ 24 w 250"/>
                <a:gd name="T55" fmla="*/ 70 h 266"/>
                <a:gd name="T56" fmla="*/ 18 w 250"/>
                <a:gd name="T57" fmla="*/ 60 h 266"/>
                <a:gd name="T58" fmla="*/ 0 w 250"/>
                <a:gd name="T59" fmla="*/ 70 h 266"/>
                <a:gd name="T60" fmla="*/ 31 w 250"/>
                <a:gd name="T61" fmla="*/ 34 h 2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266"/>
                <a:gd name="T95" fmla="*/ 250 w 250"/>
                <a:gd name="T96" fmla="*/ 266 h 2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266">
                  <a:moveTo>
                    <a:pt x="31" y="34"/>
                  </a:moveTo>
                  <a:lnTo>
                    <a:pt x="67" y="25"/>
                  </a:lnTo>
                  <a:lnTo>
                    <a:pt x="104" y="25"/>
                  </a:lnTo>
                  <a:lnTo>
                    <a:pt x="121" y="0"/>
                  </a:lnTo>
                  <a:lnTo>
                    <a:pt x="135" y="10"/>
                  </a:lnTo>
                  <a:lnTo>
                    <a:pt x="153" y="10"/>
                  </a:lnTo>
                  <a:lnTo>
                    <a:pt x="171" y="51"/>
                  </a:lnTo>
                  <a:lnTo>
                    <a:pt x="188" y="51"/>
                  </a:lnTo>
                  <a:lnTo>
                    <a:pt x="214" y="121"/>
                  </a:lnTo>
                  <a:lnTo>
                    <a:pt x="206" y="146"/>
                  </a:lnTo>
                  <a:lnTo>
                    <a:pt x="214" y="155"/>
                  </a:lnTo>
                  <a:lnTo>
                    <a:pt x="249" y="195"/>
                  </a:lnTo>
                  <a:lnTo>
                    <a:pt x="242" y="231"/>
                  </a:lnTo>
                  <a:lnTo>
                    <a:pt x="224" y="216"/>
                  </a:lnTo>
                  <a:lnTo>
                    <a:pt x="224" y="240"/>
                  </a:lnTo>
                  <a:lnTo>
                    <a:pt x="188" y="240"/>
                  </a:lnTo>
                  <a:lnTo>
                    <a:pt x="164" y="265"/>
                  </a:lnTo>
                  <a:lnTo>
                    <a:pt x="153" y="180"/>
                  </a:lnTo>
                  <a:lnTo>
                    <a:pt x="146" y="195"/>
                  </a:lnTo>
                  <a:lnTo>
                    <a:pt x="128" y="170"/>
                  </a:lnTo>
                  <a:lnTo>
                    <a:pt x="128" y="121"/>
                  </a:lnTo>
                  <a:lnTo>
                    <a:pt x="92" y="121"/>
                  </a:lnTo>
                  <a:lnTo>
                    <a:pt x="92" y="146"/>
                  </a:lnTo>
                  <a:lnTo>
                    <a:pt x="67" y="95"/>
                  </a:lnTo>
                  <a:lnTo>
                    <a:pt x="61" y="110"/>
                  </a:lnTo>
                  <a:lnTo>
                    <a:pt x="49" y="110"/>
                  </a:lnTo>
                  <a:lnTo>
                    <a:pt x="31" y="60"/>
                  </a:lnTo>
                  <a:lnTo>
                    <a:pt x="24" y="70"/>
                  </a:lnTo>
                  <a:lnTo>
                    <a:pt x="18" y="60"/>
                  </a:lnTo>
                  <a:lnTo>
                    <a:pt x="0" y="70"/>
                  </a:lnTo>
                  <a:lnTo>
                    <a:pt x="31" y="3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7" name="Freeform 75">
              <a:extLst>
                <a:ext uri="{FF2B5EF4-FFF2-40B4-BE49-F238E27FC236}">
                  <a16:creationId xmlns:a16="http://schemas.microsoft.com/office/drawing/2014/main" id="{766ED075-CDD5-4539-A70A-FEAF8FB0D058}"/>
                </a:ext>
              </a:extLst>
            </p:cNvPr>
            <p:cNvSpPr>
              <a:spLocks/>
            </p:cNvSpPr>
            <p:nvPr/>
          </p:nvSpPr>
          <p:spPr bwMode="auto">
            <a:xfrm>
              <a:off x="2826" y="1779"/>
              <a:ext cx="330" cy="305"/>
            </a:xfrm>
            <a:custGeom>
              <a:avLst/>
              <a:gdLst>
                <a:gd name="T0" fmla="*/ 68 w 330"/>
                <a:gd name="T1" fmla="*/ 10 h 305"/>
                <a:gd name="T2" fmla="*/ 243 w 330"/>
                <a:gd name="T3" fmla="*/ 0 h 305"/>
                <a:gd name="T4" fmla="*/ 268 w 330"/>
                <a:gd name="T5" fmla="*/ 195 h 305"/>
                <a:gd name="T6" fmla="*/ 294 w 330"/>
                <a:gd name="T7" fmla="*/ 218 h 305"/>
                <a:gd name="T8" fmla="*/ 305 w 330"/>
                <a:gd name="T9" fmla="*/ 254 h 305"/>
                <a:gd name="T10" fmla="*/ 329 w 330"/>
                <a:gd name="T11" fmla="*/ 278 h 305"/>
                <a:gd name="T12" fmla="*/ 311 w 330"/>
                <a:gd name="T13" fmla="*/ 288 h 305"/>
                <a:gd name="T14" fmla="*/ 286 w 330"/>
                <a:gd name="T15" fmla="*/ 278 h 305"/>
                <a:gd name="T16" fmla="*/ 251 w 330"/>
                <a:gd name="T17" fmla="*/ 278 h 305"/>
                <a:gd name="T18" fmla="*/ 190 w 330"/>
                <a:gd name="T19" fmla="*/ 263 h 305"/>
                <a:gd name="T20" fmla="*/ 165 w 330"/>
                <a:gd name="T21" fmla="*/ 278 h 305"/>
                <a:gd name="T22" fmla="*/ 111 w 330"/>
                <a:gd name="T23" fmla="*/ 288 h 305"/>
                <a:gd name="T24" fmla="*/ 93 w 330"/>
                <a:gd name="T25" fmla="*/ 304 h 305"/>
                <a:gd name="T26" fmla="*/ 61 w 330"/>
                <a:gd name="T27" fmla="*/ 304 h 305"/>
                <a:gd name="T28" fmla="*/ 79 w 330"/>
                <a:gd name="T29" fmla="*/ 278 h 305"/>
                <a:gd name="T30" fmla="*/ 50 w 330"/>
                <a:gd name="T31" fmla="*/ 204 h 305"/>
                <a:gd name="T32" fmla="*/ 79 w 330"/>
                <a:gd name="T33" fmla="*/ 109 h 305"/>
                <a:gd name="T34" fmla="*/ 50 w 330"/>
                <a:gd name="T35" fmla="*/ 85 h 305"/>
                <a:gd name="T36" fmla="*/ 43 w 330"/>
                <a:gd name="T37" fmla="*/ 35 h 305"/>
                <a:gd name="T38" fmla="*/ 7 w 330"/>
                <a:gd name="T39" fmla="*/ 35 h 305"/>
                <a:gd name="T40" fmla="*/ 0 w 330"/>
                <a:gd name="T41" fmla="*/ 10 h 305"/>
                <a:gd name="T42" fmla="*/ 68 w 330"/>
                <a:gd name="T43" fmla="*/ 10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0"/>
                <a:gd name="T67" fmla="*/ 0 h 305"/>
                <a:gd name="T68" fmla="*/ 330 w 330"/>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0" h="305">
                  <a:moveTo>
                    <a:pt x="68" y="10"/>
                  </a:moveTo>
                  <a:lnTo>
                    <a:pt x="243" y="0"/>
                  </a:lnTo>
                  <a:lnTo>
                    <a:pt x="268" y="195"/>
                  </a:lnTo>
                  <a:lnTo>
                    <a:pt x="294" y="218"/>
                  </a:lnTo>
                  <a:lnTo>
                    <a:pt x="305" y="254"/>
                  </a:lnTo>
                  <a:lnTo>
                    <a:pt x="329" y="278"/>
                  </a:lnTo>
                  <a:lnTo>
                    <a:pt x="311" y="288"/>
                  </a:lnTo>
                  <a:lnTo>
                    <a:pt x="286" y="278"/>
                  </a:lnTo>
                  <a:lnTo>
                    <a:pt x="251" y="278"/>
                  </a:lnTo>
                  <a:lnTo>
                    <a:pt x="190" y="263"/>
                  </a:lnTo>
                  <a:lnTo>
                    <a:pt x="165" y="278"/>
                  </a:lnTo>
                  <a:lnTo>
                    <a:pt x="111" y="288"/>
                  </a:lnTo>
                  <a:lnTo>
                    <a:pt x="93" y="304"/>
                  </a:lnTo>
                  <a:lnTo>
                    <a:pt x="61" y="304"/>
                  </a:lnTo>
                  <a:lnTo>
                    <a:pt x="79" y="278"/>
                  </a:lnTo>
                  <a:lnTo>
                    <a:pt x="50" y="204"/>
                  </a:lnTo>
                  <a:lnTo>
                    <a:pt x="79" y="109"/>
                  </a:lnTo>
                  <a:lnTo>
                    <a:pt x="50" y="85"/>
                  </a:lnTo>
                  <a:lnTo>
                    <a:pt x="43" y="35"/>
                  </a:lnTo>
                  <a:lnTo>
                    <a:pt x="7" y="35"/>
                  </a:lnTo>
                  <a:lnTo>
                    <a:pt x="0" y="10"/>
                  </a:lnTo>
                  <a:lnTo>
                    <a:pt x="68" y="1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8" name="Freeform 76">
              <a:extLst>
                <a:ext uri="{FF2B5EF4-FFF2-40B4-BE49-F238E27FC236}">
                  <a16:creationId xmlns:a16="http://schemas.microsoft.com/office/drawing/2014/main" id="{DAA1804E-C289-410A-8F8F-753D55346607}"/>
                </a:ext>
              </a:extLst>
            </p:cNvPr>
            <p:cNvSpPr>
              <a:spLocks/>
            </p:cNvSpPr>
            <p:nvPr/>
          </p:nvSpPr>
          <p:spPr bwMode="auto">
            <a:xfrm>
              <a:off x="3069" y="1779"/>
              <a:ext cx="395" cy="374"/>
            </a:xfrm>
            <a:custGeom>
              <a:avLst/>
              <a:gdLst>
                <a:gd name="T0" fmla="*/ 235 w 395"/>
                <a:gd name="T1" fmla="*/ 0 h 374"/>
                <a:gd name="T2" fmla="*/ 253 w 395"/>
                <a:gd name="T3" fmla="*/ 10 h 374"/>
                <a:gd name="T4" fmla="*/ 235 w 395"/>
                <a:gd name="T5" fmla="*/ 36 h 374"/>
                <a:gd name="T6" fmla="*/ 253 w 395"/>
                <a:gd name="T7" fmla="*/ 75 h 374"/>
                <a:gd name="T8" fmla="*/ 278 w 395"/>
                <a:gd name="T9" fmla="*/ 96 h 374"/>
                <a:gd name="T10" fmla="*/ 288 w 395"/>
                <a:gd name="T11" fmla="*/ 135 h 374"/>
                <a:gd name="T12" fmla="*/ 340 w 395"/>
                <a:gd name="T13" fmla="*/ 169 h 374"/>
                <a:gd name="T14" fmla="*/ 314 w 395"/>
                <a:gd name="T15" fmla="*/ 205 h 374"/>
                <a:gd name="T16" fmla="*/ 394 w 395"/>
                <a:gd name="T17" fmla="*/ 254 h 374"/>
                <a:gd name="T18" fmla="*/ 394 w 395"/>
                <a:gd name="T19" fmla="*/ 279 h 374"/>
                <a:gd name="T20" fmla="*/ 357 w 395"/>
                <a:gd name="T21" fmla="*/ 279 h 374"/>
                <a:gd name="T22" fmla="*/ 303 w 395"/>
                <a:gd name="T23" fmla="*/ 239 h 374"/>
                <a:gd name="T24" fmla="*/ 253 w 395"/>
                <a:gd name="T25" fmla="*/ 288 h 374"/>
                <a:gd name="T26" fmla="*/ 181 w 395"/>
                <a:gd name="T27" fmla="*/ 373 h 374"/>
                <a:gd name="T28" fmla="*/ 148 w 395"/>
                <a:gd name="T29" fmla="*/ 363 h 374"/>
                <a:gd name="T30" fmla="*/ 112 w 395"/>
                <a:gd name="T31" fmla="*/ 363 h 374"/>
                <a:gd name="T32" fmla="*/ 112 w 395"/>
                <a:gd name="T33" fmla="*/ 314 h 374"/>
                <a:gd name="T34" fmla="*/ 87 w 395"/>
                <a:gd name="T35" fmla="*/ 279 h 374"/>
                <a:gd name="T36" fmla="*/ 62 w 395"/>
                <a:gd name="T37" fmla="*/ 254 h 374"/>
                <a:gd name="T38" fmla="*/ 51 w 395"/>
                <a:gd name="T39" fmla="*/ 219 h 374"/>
                <a:gd name="T40" fmla="*/ 26 w 395"/>
                <a:gd name="T41" fmla="*/ 195 h 374"/>
                <a:gd name="T42" fmla="*/ 0 w 395"/>
                <a:gd name="T43" fmla="*/ 0 h 374"/>
                <a:gd name="T44" fmla="*/ 123 w 395"/>
                <a:gd name="T45" fmla="*/ 0 h 374"/>
                <a:gd name="T46" fmla="*/ 235 w 395"/>
                <a:gd name="T47" fmla="*/ 0 h 3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5"/>
                <a:gd name="T73" fmla="*/ 0 h 374"/>
                <a:gd name="T74" fmla="*/ 395 w 395"/>
                <a:gd name="T75" fmla="*/ 374 h 3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5" h="374">
                  <a:moveTo>
                    <a:pt x="235" y="0"/>
                  </a:moveTo>
                  <a:lnTo>
                    <a:pt x="253" y="10"/>
                  </a:lnTo>
                  <a:lnTo>
                    <a:pt x="235" y="36"/>
                  </a:lnTo>
                  <a:lnTo>
                    <a:pt x="253" y="75"/>
                  </a:lnTo>
                  <a:lnTo>
                    <a:pt x="278" y="96"/>
                  </a:lnTo>
                  <a:lnTo>
                    <a:pt x="288" y="135"/>
                  </a:lnTo>
                  <a:lnTo>
                    <a:pt x="340" y="169"/>
                  </a:lnTo>
                  <a:lnTo>
                    <a:pt x="314" y="205"/>
                  </a:lnTo>
                  <a:lnTo>
                    <a:pt x="394" y="254"/>
                  </a:lnTo>
                  <a:lnTo>
                    <a:pt x="394" y="279"/>
                  </a:lnTo>
                  <a:lnTo>
                    <a:pt x="357" y="279"/>
                  </a:lnTo>
                  <a:lnTo>
                    <a:pt x="303" y="239"/>
                  </a:lnTo>
                  <a:lnTo>
                    <a:pt x="253" y="288"/>
                  </a:lnTo>
                  <a:lnTo>
                    <a:pt x="181" y="373"/>
                  </a:lnTo>
                  <a:lnTo>
                    <a:pt x="148" y="363"/>
                  </a:lnTo>
                  <a:lnTo>
                    <a:pt x="112" y="363"/>
                  </a:lnTo>
                  <a:lnTo>
                    <a:pt x="112" y="314"/>
                  </a:lnTo>
                  <a:lnTo>
                    <a:pt x="87" y="279"/>
                  </a:lnTo>
                  <a:lnTo>
                    <a:pt x="62" y="254"/>
                  </a:lnTo>
                  <a:lnTo>
                    <a:pt x="51" y="219"/>
                  </a:lnTo>
                  <a:lnTo>
                    <a:pt x="26" y="195"/>
                  </a:lnTo>
                  <a:lnTo>
                    <a:pt x="0" y="0"/>
                  </a:lnTo>
                  <a:lnTo>
                    <a:pt x="123" y="0"/>
                  </a:lnTo>
                  <a:lnTo>
                    <a:pt x="23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79" name="Freeform 77">
              <a:extLst>
                <a:ext uri="{FF2B5EF4-FFF2-40B4-BE49-F238E27FC236}">
                  <a16:creationId xmlns:a16="http://schemas.microsoft.com/office/drawing/2014/main" id="{7F04365B-2A86-48C7-9798-862CCAD31848}"/>
                </a:ext>
              </a:extLst>
            </p:cNvPr>
            <p:cNvSpPr>
              <a:spLocks/>
            </p:cNvSpPr>
            <p:nvPr/>
          </p:nvSpPr>
          <p:spPr bwMode="auto">
            <a:xfrm>
              <a:off x="3947" y="1225"/>
              <a:ext cx="324" cy="375"/>
            </a:xfrm>
            <a:custGeom>
              <a:avLst/>
              <a:gdLst>
                <a:gd name="T0" fmla="*/ 244 w 324"/>
                <a:gd name="T1" fmla="*/ 274 h 375"/>
                <a:gd name="T2" fmla="*/ 237 w 324"/>
                <a:gd name="T3" fmla="*/ 299 h 375"/>
                <a:gd name="T4" fmla="*/ 219 w 324"/>
                <a:gd name="T5" fmla="*/ 289 h 375"/>
                <a:gd name="T6" fmla="*/ 209 w 324"/>
                <a:gd name="T7" fmla="*/ 289 h 375"/>
                <a:gd name="T8" fmla="*/ 35 w 324"/>
                <a:gd name="T9" fmla="*/ 374 h 375"/>
                <a:gd name="T10" fmla="*/ 0 w 324"/>
                <a:gd name="T11" fmla="*/ 349 h 375"/>
                <a:gd name="T12" fmla="*/ 0 w 324"/>
                <a:gd name="T13" fmla="*/ 314 h 375"/>
                <a:gd name="T14" fmla="*/ 140 w 324"/>
                <a:gd name="T15" fmla="*/ 0 h 375"/>
                <a:gd name="T16" fmla="*/ 158 w 324"/>
                <a:gd name="T17" fmla="*/ 20 h 375"/>
                <a:gd name="T18" fmla="*/ 165 w 324"/>
                <a:gd name="T19" fmla="*/ 10 h 375"/>
                <a:gd name="T20" fmla="*/ 176 w 324"/>
                <a:gd name="T21" fmla="*/ 10 h 375"/>
                <a:gd name="T22" fmla="*/ 194 w 324"/>
                <a:gd name="T23" fmla="*/ 10 h 375"/>
                <a:gd name="T24" fmla="*/ 209 w 324"/>
                <a:gd name="T25" fmla="*/ 45 h 375"/>
                <a:gd name="T26" fmla="*/ 270 w 324"/>
                <a:gd name="T27" fmla="*/ 45 h 375"/>
                <a:gd name="T28" fmla="*/ 288 w 324"/>
                <a:gd name="T29" fmla="*/ 35 h 375"/>
                <a:gd name="T30" fmla="*/ 305 w 324"/>
                <a:gd name="T31" fmla="*/ 60 h 375"/>
                <a:gd name="T32" fmla="*/ 323 w 324"/>
                <a:gd name="T33" fmla="*/ 35 h 375"/>
                <a:gd name="T34" fmla="*/ 244 w 324"/>
                <a:gd name="T35" fmla="*/ 274 h 3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375"/>
                <a:gd name="T56" fmla="*/ 324 w 324"/>
                <a:gd name="T57" fmla="*/ 375 h 3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375">
                  <a:moveTo>
                    <a:pt x="244" y="274"/>
                  </a:moveTo>
                  <a:lnTo>
                    <a:pt x="237" y="299"/>
                  </a:lnTo>
                  <a:lnTo>
                    <a:pt x="219" y="289"/>
                  </a:lnTo>
                  <a:lnTo>
                    <a:pt x="209" y="289"/>
                  </a:lnTo>
                  <a:lnTo>
                    <a:pt x="35" y="374"/>
                  </a:lnTo>
                  <a:lnTo>
                    <a:pt x="0" y="349"/>
                  </a:lnTo>
                  <a:lnTo>
                    <a:pt x="0" y="314"/>
                  </a:lnTo>
                  <a:lnTo>
                    <a:pt x="140" y="0"/>
                  </a:lnTo>
                  <a:lnTo>
                    <a:pt x="158" y="20"/>
                  </a:lnTo>
                  <a:lnTo>
                    <a:pt x="165" y="10"/>
                  </a:lnTo>
                  <a:lnTo>
                    <a:pt x="176" y="10"/>
                  </a:lnTo>
                  <a:lnTo>
                    <a:pt x="194" y="10"/>
                  </a:lnTo>
                  <a:lnTo>
                    <a:pt x="209" y="45"/>
                  </a:lnTo>
                  <a:lnTo>
                    <a:pt x="270" y="45"/>
                  </a:lnTo>
                  <a:lnTo>
                    <a:pt x="288" y="35"/>
                  </a:lnTo>
                  <a:lnTo>
                    <a:pt x="305" y="60"/>
                  </a:lnTo>
                  <a:lnTo>
                    <a:pt x="323" y="35"/>
                  </a:lnTo>
                  <a:lnTo>
                    <a:pt x="244" y="27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0" name="Freeform 78">
              <a:extLst>
                <a:ext uri="{FF2B5EF4-FFF2-40B4-BE49-F238E27FC236}">
                  <a16:creationId xmlns:a16="http://schemas.microsoft.com/office/drawing/2014/main" id="{D7270C7B-E703-4A1B-AE30-EED1BB7036A3}"/>
                </a:ext>
              </a:extLst>
            </p:cNvPr>
            <p:cNvSpPr>
              <a:spLocks/>
            </p:cNvSpPr>
            <p:nvPr/>
          </p:nvSpPr>
          <p:spPr bwMode="auto">
            <a:xfrm>
              <a:off x="4069" y="2687"/>
              <a:ext cx="177" cy="359"/>
            </a:xfrm>
            <a:custGeom>
              <a:avLst/>
              <a:gdLst>
                <a:gd name="T0" fmla="*/ 122 w 177"/>
                <a:gd name="T1" fmla="*/ 143 h 359"/>
                <a:gd name="T2" fmla="*/ 104 w 177"/>
                <a:gd name="T3" fmla="*/ 194 h 359"/>
                <a:gd name="T4" fmla="*/ 72 w 177"/>
                <a:gd name="T5" fmla="*/ 358 h 359"/>
                <a:gd name="T6" fmla="*/ 79 w 177"/>
                <a:gd name="T7" fmla="*/ 264 h 359"/>
                <a:gd name="T8" fmla="*/ 54 w 177"/>
                <a:gd name="T9" fmla="*/ 154 h 359"/>
                <a:gd name="T10" fmla="*/ 54 w 177"/>
                <a:gd name="T11" fmla="*/ 119 h 359"/>
                <a:gd name="T12" fmla="*/ 0 w 177"/>
                <a:gd name="T13" fmla="*/ 44 h 359"/>
                <a:gd name="T14" fmla="*/ 29 w 177"/>
                <a:gd name="T15" fmla="*/ 44 h 359"/>
                <a:gd name="T16" fmla="*/ 35 w 177"/>
                <a:gd name="T17" fmla="*/ 10 h 359"/>
                <a:gd name="T18" fmla="*/ 43 w 177"/>
                <a:gd name="T19" fmla="*/ 0 h 359"/>
                <a:gd name="T20" fmla="*/ 61 w 177"/>
                <a:gd name="T21" fmla="*/ 25 h 359"/>
                <a:gd name="T22" fmla="*/ 72 w 177"/>
                <a:gd name="T23" fmla="*/ 10 h 359"/>
                <a:gd name="T24" fmla="*/ 79 w 177"/>
                <a:gd name="T25" fmla="*/ 10 h 359"/>
                <a:gd name="T26" fmla="*/ 87 w 177"/>
                <a:gd name="T27" fmla="*/ 25 h 359"/>
                <a:gd name="T28" fmla="*/ 122 w 177"/>
                <a:gd name="T29" fmla="*/ 0 h 359"/>
                <a:gd name="T30" fmla="*/ 176 w 177"/>
                <a:gd name="T31" fmla="*/ 68 h 359"/>
                <a:gd name="T32" fmla="*/ 122 w 177"/>
                <a:gd name="T33" fmla="*/ 143 h 3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359"/>
                <a:gd name="T53" fmla="*/ 177 w 177"/>
                <a:gd name="T54" fmla="*/ 359 h 3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359">
                  <a:moveTo>
                    <a:pt x="122" y="143"/>
                  </a:moveTo>
                  <a:lnTo>
                    <a:pt x="104" y="194"/>
                  </a:lnTo>
                  <a:lnTo>
                    <a:pt x="72" y="358"/>
                  </a:lnTo>
                  <a:lnTo>
                    <a:pt x="79" y="264"/>
                  </a:lnTo>
                  <a:lnTo>
                    <a:pt x="54" y="154"/>
                  </a:lnTo>
                  <a:lnTo>
                    <a:pt x="54" y="119"/>
                  </a:lnTo>
                  <a:lnTo>
                    <a:pt x="0" y="44"/>
                  </a:lnTo>
                  <a:lnTo>
                    <a:pt x="29" y="44"/>
                  </a:lnTo>
                  <a:lnTo>
                    <a:pt x="35" y="10"/>
                  </a:lnTo>
                  <a:lnTo>
                    <a:pt x="43" y="0"/>
                  </a:lnTo>
                  <a:lnTo>
                    <a:pt x="61" y="25"/>
                  </a:lnTo>
                  <a:lnTo>
                    <a:pt x="72" y="10"/>
                  </a:lnTo>
                  <a:lnTo>
                    <a:pt x="79" y="10"/>
                  </a:lnTo>
                  <a:lnTo>
                    <a:pt x="87" y="25"/>
                  </a:lnTo>
                  <a:lnTo>
                    <a:pt x="122" y="0"/>
                  </a:lnTo>
                  <a:lnTo>
                    <a:pt x="176" y="68"/>
                  </a:lnTo>
                  <a:lnTo>
                    <a:pt x="122" y="14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1" name="Freeform 79">
              <a:extLst>
                <a:ext uri="{FF2B5EF4-FFF2-40B4-BE49-F238E27FC236}">
                  <a16:creationId xmlns:a16="http://schemas.microsoft.com/office/drawing/2014/main" id="{DFDAAAF0-F9BC-47BF-9C17-87D85F547429}"/>
                </a:ext>
              </a:extLst>
            </p:cNvPr>
            <p:cNvSpPr>
              <a:spLocks/>
            </p:cNvSpPr>
            <p:nvPr/>
          </p:nvSpPr>
          <p:spPr bwMode="auto">
            <a:xfrm>
              <a:off x="4147" y="947"/>
              <a:ext cx="492" cy="314"/>
            </a:xfrm>
            <a:custGeom>
              <a:avLst/>
              <a:gdLst>
                <a:gd name="T0" fmla="*/ 430 w 492"/>
                <a:gd name="T1" fmla="*/ 0 h 314"/>
                <a:gd name="T2" fmla="*/ 448 w 492"/>
                <a:gd name="T3" fmla="*/ 23 h 314"/>
                <a:gd name="T4" fmla="*/ 480 w 492"/>
                <a:gd name="T5" fmla="*/ 23 h 314"/>
                <a:gd name="T6" fmla="*/ 491 w 492"/>
                <a:gd name="T7" fmla="*/ 49 h 314"/>
                <a:gd name="T8" fmla="*/ 454 w 492"/>
                <a:gd name="T9" fmla="*/ 59 h 314"/>
                <a:gd name="T10" fmla="*/ 448 w 492"/>
                <a:gd name="T11" fmla="*/ 70 h 314"/>
                <a:gd name="T12" fmla="*/ 412 w 492"/>
                <a:gd name="T13" fmla="*/ 238 h 314"/>
                <a:gd name="T14" fmla="*/ 393 w 492"/>
                <a:gd name="T15" fmla="*/ 264 h 314"/>
                <a:gd name="T16" fmla="*/ 358 w 492"/>
                <a:gd name="T17" fmla="*/ 277 h 314"/>
                <a:gd name="T18" fmla="*/ 358 w 492"/>
                <a:gd name="T19" fmla="*/ 313 h 314"/>
                <a:gd name="T20" fmla="*/ 306 w 492"/>
                <a:gd name="T21" fmla="*/ 264 h 314"/>
                <a:gd name="T22" fmla="*/ 306 w 492"/>
                <a:gd name="T23" fmla="*/ 238 h 314"/>
                <a:gd name="T24" fmla="*/ 288 w 492"/>
                <a:gd name="T25" fmla="*/ 228 h 314"/>
                <a:gd name="T26" fmla="*/ 271 w 492"/>
                <a:gd name="T27" fmla="*/ 179 h 314"/>
                <a:gd name="T28" fmla="*/ 220 w 492"/>
                <a:gd name="T29" fmla="*/ 193 h 314"/>
                <a:gd name="T30" fmla="*/ 192 w 492"/>
                <a:gd name="T31" fmla="*/ 193 h 314"/>
                <a:gd name="T32" fmla="*/ 185 w 492"/>
                <a:gd name="T33" fmla="*/ 168 h 314"/>
                <a:gd name="T34" fmla="*/ 209 w 492"/>
                <a:gd name="T35" fmla="*/ 144 h 314"/>
                <a:gd name="T36" fmla="*/ 209 w 492"/>
                <a:gd name="T37" fmla="*/ 119 h 314"/>
                <a:gd name="T38" fmla="*/ 166 w 492"/>
                <a:gd name="T39" fmla="*/ 83 h 314"/>
                <a:gd name="T40" fmla="*/ 148 w 492"/>
                <a:gd name="T41" fmla="*/ 59 h 314"/>
                <a:gd name="T42" fmla="*/ 105 w 492"/>
                <a:gd name="T43" fmla="*/ 49 h 314"/>
                <a:gd name="T44" fmla="*/ 87 w 492"/>
                <a:gd name="T45" fmla="*/ 59 h 314"/>
                <a:gd name="T46" fmla="*/ 54 w 492"/>
                <a:gd name="T47" fmla="*/ 34 h 314"/>
                <a:gd name="T48" fmla="*/ 8 w 492"/>
                <a:gd name="T49" fmla="*/ 34 h 314"/>
                <a:gd name="T50" fmla="*/ 0 w 492"/>
                <a:gd name="T51" fmla="*/ 0 h 314"/>
                <a:gd name="T52" fmla="*/ 430 w 492"/>
                <a:gd name="T53" fmla="*/ 0 h 3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2"/>
                <a:gd name="T82" fmla="*/ 0 h 314"/>
                <a:gd name="T83" fmla="*/ 492 w 492"/>
                <a:gd name="T84" fmla="*/ 314 h 3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2" h="314">
                  <a:moveTo>
                    <a:pt x="430" y="0"/>
                  </a:moveTo>
                  <a:lnTo>
                    <a:pt x="448" y="23"/>
                  </a:lnTo>
                  <a:lnTo>
                    <a:pt x="480" y="23"/>
                  </a:lnTo>
                  <a:lnTo>
                    <a:pt x="491" y="49"/>
                  </a:lnTo>
                  <a:lnTo>
                    <a:pt x="454" y="59"/>
                  </a:lnTo>
                  <a:lnTo>
                    <a:pt x="448" y="70"/>
                  </a:lnTo>
                  <a:lnTo>
                    <a:pt x="412" y="238"/>
                  </a:lnTo>
                  <a:lnTo>
                    <a:pt x="393" y="264"/>
                  </a:lnTo>
                  <a:lnTo>
                    <a:pt x="358" y="277"/>
                  </a:lnTo>
                  <a:lnTo>
                    <a:pt x="358" y="313"/>
                  </a:lnTo>
                  <a:lnTo>
                    <a:pt x="306" y="264"/>
                  </a:lnTo>
                  <a:lnTo>
                    <a:pt x="306" y="238"/>
                  </a:lnTo>
                  <a:lnTo>
                    <a:pt x="288" y="228"/>
                  </a:lnTo>
                  <a:lnTo>
                    <a:pt x="271" y="179"/>
                  </a:lnTo>
                  <a:lnTo>
                    <a:pt x="220" y="193"/>
                  </a:lnTo>
                  <a:lnTo>
                    <a:pt x="192" y="193"/>
                  </a:lnTo>
                  <a:lnTo>
                    <a:pt x="185" y="168"/>
                  </a:lnTo>
                  <a:lnTo>
                    <a:pt x="209" y="144"/>
                  </a:lnTo>
                  <a:lnTo>
                    <a:pt x="209" y="119"/>
                  </a:lnTo>
                  <a:lnTo>
                    <a:pt x="166" y="83"/>
                  </a:lnTo>
                  <a:lnTo>
                    <a:pt x="148" y="59"/>
                  </a:lnTo>
                  <a:lnTo>
                    <a:pt x="105" y="49"/>
                  </a:lnTo>
                  <a:lnTo>
                    <a:pt x="87" y="59"/>
                  </a:lnTo>
                  <a:lnTo>
                    <a:pt x="54" y="34"/>
                  </a:lnTo>
                  <a:lnTo>
                    <a:pt x="8" y="34"/>
                  </a:lnTo>
                  <a:lnTo>
                    <a:pt x="0" y="0"/>
                  </a:lnTo>
                  <a:lnTo>
                    <a:pt x="430" y="0"/>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2" name="Freeform 80">
              <a:extLst>
                <a:ext uri="{FF2B5EF4-FFF2-40B4-BE49-F238E27FC236}">
                  <a16:creationId xmlns:a16="http://schemas.microsoft.com/office/drawing/2014/main" id="{E533B02C-AB77-4BB2-96CD-8022AE43A02D}"/>
                </a:ext>
              </a:extLst>
            </p:cNvPr>
            <p:cNvSpPr>
              <a:spLocks/>
            </p:cNvSpPr>
            <p:nvPr/>
          </p:nvSpPr>
          <p:spPr bwMode="auto">
            <a:xfrm>
              <a:off x="4278" y="2203"/>
              <a:ext cx="332" cy="433"/>
            </a:xfrm>
            <a:custGeom>
              <a:avLst/>
              <a:gdLst>
                <a:gd name="T0" fmla="*/ 331 w 332"/>
                <a:gd name="T1" fmla="*/ 238 h 433"/>
                <a:gd name="T2" fmla="*/ 316 w 332"/>
                <a:gd name="T3" fmla="*/ 253 h 433"/>
                <a:gd name="T4" fmla="*/ 288 w 332"/>
                <a:gd name="T5" fmla="*/ 238 h 433"/>
                <a:gd name="T6" fmla="*/ 305 w 332"/>
                <a:gd name="T7" fmla="*/ 263 h 433"/>
                <a:gd name="T8" fmla="*/ 281 w 332"/>
                <a:gd name="T9" fmla="*/ 288 h 433"/>
                <a:gd name="T10" fmla="*/ 212 w 332"/>
                <a:gd name="T11" fmla="*/ 362 h 433"/>
                <a:gd name="T12" fmla="*/ 194 w 332"/>
                <a:gd name="T13" fmla="*/ 338 h 433"/>
                <a:gd name="T14" fmla="*/ 175 w 332"/>
                <a:gd name="T15" fmla="*/ 323 h 433"/>
                <a:gd name="T16" fmla="*/ 166 w 332"/>
                <a:gd name="T17" fmla="*/ 313 h 433"/>
                <a:gd name="T18" fmla="*/ 158 w 332"/>
                <a:gd name="T19" fmla="*/ 323 h 433"/>
                <a:gd name="T20" fmla="*/ 201 w 332"/>
                <a:gd name="T21" fmla="*/ 288 h 433"/>
                <a:gd name="T22" fmla="*/ 212 w 332"/>
                <a:gd name="T23" fmla="*/ 288 h 433"/>
                <a:gd name="T24" fmla="*/ 175 w 332"/>
                <a:gd name="T25" fmla="*/ 253 h 433"/>
                <a:gd name="T26" fmla="*/ 194 w 332"/>
                <a:gd name="T27" fmla="*/ 238 h 433"/>
                <a:gd name="T28" fmla="*/ 183 w 332"/>
                <a:gd name="T29" fmla="*/ 238 h 433"/>
                <a:gd name="T30" fmla="*/ 166 w 332"/>
                <a:gd name="T31" fmla="*/ 229 h 433"/>
                <a:gd name="T32" fmla="*/ 194 w 332"/>
                <a:gd name="T33" fmla="*/ 204 h 433"/>
                <a:gd name="T34" fmla="*/ 158 w 332"/>
                <a:gd name="T35" fmla="*/ 214 h 433"/>
                <a:gd name="T36" fmla="*/ 151 w 332"/>
                <a:gd name="T37" fmla="*/ 204 h 433"/>
                <a:gd name="T38" fmla="*/ 151 w 332"/>
                <a:gd name="T39" fmla="*/ 238 h 433"/>
                <a:gd name="T40" fmla="*/ 158 w 332"/>
                <a:gd name="T41" fmla="*/ 229 h 433"/>
                <a:gd name="T42" fmla="*/ 175 w 332"/>
                <a:gd name="T43" fmla="*/ 278 h 433"/>
                <a:gd name="T44" fmla="*/ 166 w 332"/>
                <a:gd name="T45" fmla="*/ 298 h 433"/>
                <a:gd name="T46" fmla="*/ 140 w 332"/>
                <a:gd name="T47" fmla="*/ 288 h 433"/>
                <a:gd name="T48" fmla="*/ 133 w 332"/>
                <a:gd name="T49" fmla="*/ 298 h 433"/>
                <a:gd name="T50" fmla="*/ 151 w 332"/>
                <a:gd name="T51" fmla="*/ 338 h 433"/>
                <a:gd name="T52" fmla="*/ 166 w 332"/>
                <a:gd name="T53" fmla="*/ 338 h 433"/>
                <a:gd name="T54" fmla="*/ 194 w 332"/>
                <a:gd name="T55" fmla="*/ 348 h 433"/>
                <a:gd name="T56" fmla="*/ 175 w 332"/>
                <a:gd name="T57" fmla="*/ 362 h 433"/>
                <a:gd name="T58" fmla="*/ 166 w 332"/>
                <a:gd name="T59" fmla="*/ 362 h 433"/>
                <a:gd name="T60" fmla="*/ 183 w 332"/>
                <a:gd name="T61" fmla="*/ 373 h 433"/>
                <a:gd name="T62" fmla="*/ 122 w 332"/>
                <a:gd name="T63" fmla="*/ 398 h 433"/>
                <a:gd name="T64" fmla="*/ 90 w 332"/>
                <a:gd name="T65" fmla="*/ 432 h 433"/>
                <a:gd name="T66" fmla="*/ 61 w 332"/>
                <a:gd name="T67" fmla="*/ 407 h 433"/>
                <a:gd name="T68" fmla="*/ 0 w 332"/>
                <a:gd name="T69" fmla="*/ 214 h 433"/>
                <a:gd name="T70" fmla="*/ 18 w 332"/>
                <a:gd name="T71" fmla="*/ 49 h 433"/>
                <a:gd name="T72" fmla="*/ 0 w 332"/>
                <a:gd name="T73" fmla="*/ 10 h 433"/>
                <a:gd name="T74" fmla="*/ 18 w 332"/>
                <a:gd name="T75" fmla="*/ 0 h 433"/>
                <a:gd name="T76" fmla="*/ 104 w 332"/>
                <a:gd name="T77" fmla="*/ 25 h 433"/>
                <a:gd name="T78" fmla="*/ 183 w 332"/>
                <a:gd name="T79" fmla="*/ 60 h 433"/>
                <a:gd name="T80" fmla="*/ 212 w 332"/>
                <a:gd name="T81" fmla="*/ 49 h 433"/>
                <a:gd name="T82" fmla="*/ 237 w 332"/>
                <a:gd name="T83" fmla="*/ 49 h 433"/>
                <a:gd name="T84" fmla="*/ 281 w 332"/>
                <a:gd name="T85" fmla="*/ 120 h 433"/>
                <a:gd name="T86" fmla="*/ 298 w 332"/>
                <a:gd name="T87" fmla="*/ 120 h 433"/>
                <a:gd name="T88" fmla="*/ 281 w 332"/>
                <a:gd name="T89" fmla="*/ 144 h 433"/>
                <a:gd name="T90" fmla="*/ 298 w 332"/>
                <a:gd name="T91" fmla="*/ 169 h 433"/>
                <a:gd name="T92" fmla="*/ 316 w 332"/>
                <a:gd name="T93" fmla="*/ 194 h 433"/>
                <a:gd name="T94" fmla="*/ 331 w 332"/>
                <a:gd name="T95" fmla="*/ 238 h 4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2"/>
                <a:gd name="T145" fmla="*/ 0 h 433"/>
                <a:gd name="T146" fmla="*/ 332 w 332"/>
                <a:gd name="T147" fmla="*/ 433 h 43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2" h="433">
                  <a:moveTo>
                    <a:pt x="331" y="238"/>
                  </a:moveTo>
                  <a:lnTo>
                    <a:pt x="316" y="253"/>
                  </a:lnTo>
                  <a:lnTo>
                    <a:pt x="288" y="238"/>
                  </a:lnTo>
                  <a:lnTo>
                    <a:pt x="305" y="263"/>
                  </a:lnTo>
                  <a:lnTo>
                    <a:pt x="281" y="288"/>
                  </a:lnTo>
                  <a:lnTo>
                    <a:pt x="212" y="362"/>
                  </a:lnTo>
                  <a:lnTo>
                    <a:pt x="194" y="338"/>
                  </a:lnTo>
                  <a:lnTo>
                    <a:pt x="175" y="323"/>
                  </a:lnTo>
                  <a:lnTo>
                    <a:pt x="166" y="313"/>
                  </a:lnTo>
                  <a:lnTo>
                    <a:pt x="158" y="323"/>
                  </a:lnTo>
                  <a:lnTo>
                    <a:pt x="201" y="288"/>
                  </a:lnTo>
                  <a:lnTo>
                    <a:pt x="212" y="288"/>
                  </a:lnTo>
                  <a:lnTo>
                    <a:pt x="175" y="253"/>
                  </a:lnTo>
                  <a:lnTo>
                    <a:pt x="194" y="238"/>
                  </a:lnTo>
                  <a:lnTo>
                    <a:pt x="183" y="238"/>
                  </a:lnTo>
                  <a:lnTo>
                    <a:pt x="166" y="229"/>
                  </a:lnTo>
                  <a:lnTo>
                    <a:pt x="194" y="204"/>
                  </a:lnTo>
                  <a:lnTo>
                    <a:pt x="158" y="214"/>
                  </a:lnTo>
                  <a:lnTo>
                    <a:pt x="151" y="204"/>
                  </a:lnTo>
                  <a:lnTo>
                    <a:pt x="151" y="238"/>
                  </a:lnTo>
                  <a:lnTo>
                    <a:pt x="158" y="229"/>
                  </a:lnTo>
                  <a:lnTo>
                    <a:pt x="175" y="278"/>
                  </a:lnTo>
                  <a:lnTo>
                    <a:pt x="166" y="298"/>
                  </a:lnTo>
                  <a:lnTo>
                    <a:pt x="140" y="288"/>
                  </a:lnTo>
                  <a:lnTo>
                    <a:pt x="133" y="298"/>
                  </a:lnTo>
                  <a:lnTo>
                    <a:pt x="151" y="338"/>
                  </a:lnTo>
                  <a:lnTo>
                    <a:pt x="166" y="338"/>
                  </a:lnTo>
                  <a:lnTo>
                    <a:pt x="194" y="348"/>
                  </a:lnTo>
                  <a:lnTo>
                    <a:pt x="175" y="362"/>
                  </a:lnTo>
                  <a:lnTo>
                    <a:pt x="166" y="362"/>
                  </a:lnTo>
                  <a:lnTo>
                    <a:pt x="183" y="373"/>
                  </a:lnTo>
                  <a:lnTo>
                    <a:pt x="122" y="398"/>
                  </a:lnTo>
                  <a:lnTo>
                    <a:pt x="90" y="432"/>
                  </a:lnTo>
                  <a:lnTo>
                    <a:pt x="61" y="407"/>
                  </a:lnTo>
                  <a:lnTo>
                    <a:pt x="0" y="214"/>
                  </a:lnTo>
                  <a:lnTo>
                    <a:pt x="18" y="49"/>
                  </a:lnTo>
                  <a:lnTo>
                    <a:pt x="0" y="10"/>
                  </a:lnTo>
                  <a:lnTo>
                    <a:pt x="18" y="0"/>
                  </a:lnTo>
                  <a:lnTo>
                    <a:pt x="104" y="25"/>
                  </a:lnTo>
                  <a:lnTo>
                    <a:pt x="183" y="60"/>
                  </a:lnTo>
                  <a:lnTo>
                    <a:pt x="212" y="49"/>
                  </a:lnTo>
                  <a:lnTo>
                    <a:pt x="237" y="49"/>
                  </a:lnTo>
                  <a:lnTo>
                    <a:pt x="281" y="120"/>
                  </a:lnTo>
                  <a:lnTo>
                    <a:pt x="298" y="120"/>
                  </a:lnTo>
                  <a:lnTo>
                    <a:pt x="281" y="144"/>
                  </a:lnTo>
                  <a:lnTo>
                    <a:pt x="298" y="169"/>
                  </a:lnTo>
                  <a:lnTo>
                    <a:pt x="316" y="194"/>
                  </a:lnTo>
                  <a:lnTo>
                    <a:pt x="331" y="2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3" name="Freeform 81">
              <a:extLst>
                <a:ext uri="{FF2B5EF4-FFF2-40B4-BE49-F238E27FC236}">
                  <a16:creationId xmlns:a16="http://schemas.microsoft.com/office/drawing/2014/main" id="{396F5565-9F88-4703-8B61-D5095153B026}"/>
                </a:ext>
              </a:extLst>
            </p:cNvPr>
            <p:cNvSpPr>
              <a:spLocks/>
            </p:cNvSpPr>
            <p:nvPr/>
          </p:nvSpPr>
          <p:spPr bwMode="auto">
            <a:xfrm>
              <a:off x="3365" y="1185"/>
              <a:ext cx="173" cy="315"/>
            </a:xfrm>
            <a:custGeom>
              <a:avLst/>
              <a:gdLst>
                <a:gd name="T0" fmla="*/ 0 w 173"/>
                <a:gd name="T1" fmla="*/ 0 h 315"/>
                <a:gd name="T2" fmla="*/ 61 w 173"/>
                <a:gd name="T3" fmla="*/ 0 h 315"/>
                <a:gd name="T4" fmla="*/ 172 w 173"/>
                <a:gd name="T5" fmla="*/ 15 h 315"/>
                <a:gd name="T6" fmla="*/ 140 w 173"/>
                <a:gd name="T7" fmla="*/ 314 h 315"/>
                <a:gd name="T8" fmla="*/ 7 w 173"/>
                <a:gd name="T9" fmla="*/ 304 h 315"/>
                <a:gd name="T10" fmla="*/ 0 w 173"/>
                <a:gd name="T11" fmla="*/ 0 h 315"/>
                <a:gd name="T12" fmla="*/ 0 60000 65536"/>
                <a:gd name="T13" fmla="*/ 0 60000 65536"/>
                <a:gd name="T14" fmla="*/ 0 60000 65536"/>
                <a:gd name="T15" fmla="*/ 0 60000 65536"/>
                <a:gd name="T16" fmla="*/ 0 60000 65536"/>
                <a:gd name="T17" fmla="*/ 0 60000 65536"/>
                <a:gd name="T18" fmla="*/ 0 w 173"/>
                <a:gd name="T19" fmla="*/ 0 h 315"/>
                <a:gd name="T20" fmla="*/ 173 w 173"/>
                <a:gd name="T21" fmla="*/ 315 h 315"/>
              </a:gdLst>
              <a:ahLst/>
              <a:cxnLst>
                <a:cxn ang="T12">
                  <a:pos x="T0" y="T1"/>
                </a:cxn>
                <a:cxn ang="T13">
                  <a:pos x="T2" y="T3"/>
                </a:cxn>
                <a:cxn ang="T14">
                  <a:pos x="T4" y="T5"/>
                </a:cxn>
                <a:cxn ang="T15">
                  <a:pos x="T6" y="T7"/>
                </a:cxn>
                <a:cxn ang="T16">
                  <a:pos x="T8" y="T9"/>
                </a:cxn>
                <a:cxn ang="T17">
                  <a:pos x="T10" y="T11"/>
                </a:cxn>
              </a:cxnLst>
              <a:rect l="T18" t="T19" r="T20" b="T21"/>
              <a:pathLst>
                <a:path w="173" h="315">
                  <a:moveTo>
                    <a:pt x="0" y="0"/>
                  </a:moveTo>
                  <a:lnTo>
                    <a:pt x="61" y="0"/>
                  </a:lnTo>
                  <a:lnTo>
                    <a:pt x="172" y="15"/>
                  </a:lnTo>
                  <a:lnTo>
                    <a:pt x="140" y="314"/>
                  </a:lnTo>
                  <a:lnTo>
                    <a:pt x="7" y="304"/>
                  </a:lnTo>
                  <a:lnTo>
                    <a:pt x="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4" name="Freeform 82">
              <a:extLst>
                <a:ext uri="{FF2B5EF4-FFF2-40B4-BE49-F238E27FC236}">
                  <a16:creationId xmlns:a16="http://schemas.microsoft.com/office/drawing/2014/main" id="{1F313744-2C23-4916-AA92-6AFBFFAFB9E3}"/>
                </a:ext>
              </a:extLst>
            </p:cNvPr>
            <p:cNvSpPr>
              <a:spLocks/>
            </p:cNvSpPr>
            <p:nvPr/>
          </p:nvSpPr>
          <p:spPr bwMode="auto">
            <a:xfrm>
              <a:off x="4680" y="1923"/>
              <a:ext cx="297" cy="306"/>
            </a:xfrm>
            <a:custGeom>
              <a:avLst/>
              <a:gdLst>
                <a:gd name="T0" fmla="*/ 228 w 297"/>
                <a:gd name="T1" fmla="*/ 51 h 306"/>
                <a:gd name="T2" fmla="*/ 235 w 297"/>
                <a:gd name="T3" fmla="*/ 34 h 306"/>
                <a:gd name="T4" fmla="*/ 228 w 297"/>
                <a:gd name="T5" fmla="*/ 15 h 306"/>
                <a:gd name="T6" fmla="*/ 263 w 297"/>
                <a:gd name="T7" fmla="*/ 15 h 306"/>
                <a:gd name="T8" fmla="*/ 263 w 297"/>
                <a:gd name="T9" fmla="*/ 25 h 306"/>
                <a:gd name="T10" fmla="*/ 263 w 297"/>
                <a:gd name="T11" fmla="*/ 15 h 306"/>
                <a:gd name="T12" fmla="*/ 278 w 297"/>
                <a:gd name="T13" fmla="*/ 51 h 306"/>
                <a:gd name="T14" fmla="*/ 296 w 297"/>
                <a:gd name="T15" fmla="*/ 60 h 306"/>
                <a:gd name="T16" fmla="*/ 263 w 297"/>
                <a:gd name="T17" fmla="*/ 60 h 306"/>
                <a:gd name="T18" fmla="*/ 252 w 297"/>
                <a:gd name="T19" fmla="*/ 74 h 306"/>
                <a:gd name="T20" fmla="*/ 246 w 297"/>
                <a:gd name="T21" fmla="*/ 95 h 306"/>
                <a:gd name="T22" fmla="*/ 263 w 297"/>
                <a:gd name="T23" fmla="*/ 110 h 306"/>
                <a:gd name="T24" fmla="*/ 228 w 297"/>
                <a:gd name="T25" fmla="*/ 85 h 306"/>
                <a:gd name="T26" fmla="*/ 210 w 297"/>
                <a:gd name="T27" fmla="*/ 110 h 306"/>
                <a:gd name="T28" fmla="*/ 210 w 297"/>
                <a:gd name="T29" fmla="*/ 135 h 306"/>
                <a:gd name="T30" fmla="*/ 191 w 297"/>
                <a:gd name="T31" fmla="*/ 110 h 306"/>
                <a:gd name="T32" fmla="*/ 166 w 297"/>
                <a:gd name="T33" fmla="*/ 161 h 306"/>
                <a:gd name="T34" fmla="*/ 155 w 297"/>
                <a:gd name="T35" fmla="*/ 161 h 306"/>
                <a:gd name="T36" fmla="*/ 155 w 297"/>
                <a:gd name="T37" fmla="*/ 180 h 306"/>
                <a:gd name="T38" fmla="*/ 173 w 297"/>
                <a:gd name="T39" fmla="*/ 161 h 306"/>
                <a:gd name="T40" fmla="*/ 210 w 297"/>
                <a:gd name="T41" fmla="*/ 135 h 306"/>
                <a:gd name="T42" fmla="*/ 210 w 297"/>
                <a:gd name="T43" fmla="*/ 144 h 306"/>
                <a:gd name="T44" fmla="*/ 217 w 297"/>
                <a:gd name="T45" fmla="*/ 170 h 306"/>
                <a:gd name="T46" fmla="*/ 246 w 297"/>
                <a:gd name="T47" fmla="*/ 161 h 306"/>
                <a:gd name="T48" fmla="*/ 263 w 297"/>
                <a:gd name="T49" fmla="*/ 144 h 306"/>
                <a:gd name="T50" fmla="*/ 235 w 297"/>
                <a:gd name="T51" fmla="*/ 170 h 306"/>
                <a:gd name="T52" fmla="*/ 228 w 297"/>
                <a:gd name="T53" fmla="*/ 180 h 306"/>
                <a:gd name="T54" fmla="*/ 203 w 297"/>
                <a:gd name="T55" fmla="*/ 180 h 306"/>
                <a:gd name="T56" fmla="*/ 210 w 297"/>
                <a:gd name="T57" fmla="*/ 205 h 306"/>
                <a:gd name="T58" fmla="*/ 217 w 297"/>
                <a:gd name="T59" fmla="*/ 205 h 306"/>
                <a:gd name="T60" fmla="*/ 191 w 297"/>
                <a:gd name="T61" fmla="*/ 220 h 306"/>
                <a:gd name="T62" fmla="*/ 184 w 297"/>
                <a:gd name="T63" fmla="*/ 229 h 306"/>
                <a:gd name="T64" fmla="*/ 173 w 297"/>
                <a:gd name="T65" fmla="*/ 256 h 306"/>
                <a:gd name="T66" fmla="*/ 155 w 297"/>
                <a:gd name="T67" fmla="*/ 229 h 306"/>
                <a:gd name="T68" fmla="*/ 148 w 297"/>
                <a:gd name="T69" fmla="*/ 229 h 306"/>
                <a:gd name="T70" fmla="*/ 155 w 297"/>
                <a:gd name="T71" fmla="*/ 256 h 306"/>
                <a:gd name="T72" fmla="*/ 141 w 297"/>
                <a:gd name="T73" fmla="*/ 280 h 306"/>
                <a:gd name="T74" fmla="*/ 123 w 297"/>
                <a:gd name="T75" fmla="*/ 265 h 306"/>
                <a:gd name="T76" fmla="*/ 130 w 297"/>
                <a:gd name="T77" fmla="*/ 280 h 306"/>
                <a:gd name="T78" fmla="*/ 68 w 297"/>
                <a:gd name="T79" fmla="*/ 256 h 306"/>
                <a:gd name="T80" fmla="*/ 36 w 297"/>
                <a:gd name="T81" fmla="*/ 256 h 306"/>
                <a:gd name="T82" fmla="*/ 25 w 297"/>
                <a:gd name="T83" fmla="*/ 229 h 306"/>
                <a:gd name="T84" fmla="*/ 36 w 297"/>
                <a:gd name="T85" fmla="*/ 205 h 306"/>
                <a:gd name="T86" fmla="*/ 0 w 297"/>
                <a:gd name="T87" fmla="*/ 144 h 306"/>
                <a:gd name="T88" fmla="*/ 50 w 297"/>
                <a:gd name="T89" fmla="*/ 60 h 306"/>
                <a:gd name="T90" fmla="*/ 210 w 297"/>
                <a:gd name="T91" fmla="*/ 85 h 306"/>
                <a:gd name="T92" fmla="*/ 217 w 297"/>
                <a:gd name="T93" fmla="*/ 34 h 3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7"/>
                <a:gd name="T142" fmla="*/ 0 h 306"/>
                <a:gd name="T143" fmla="*/ 297 w 297"/>
                <a:gd name="T144" fmla="*/ 306 h 30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7" h="306">
                  <a:moveTo>
                    <a:pt x="217" y="34"/>
                  </a:moveTo>
                  <a:lnTo>
                    <a:pt x="228" y="51"/>
                  </a:lnTo>
                  <a:lnTo>
                    <a:pt x="228" y="34"/>
                  </a:lnTo>
                  <a:lnTo>
                    <a:pt x="235" y="34"/>
                  </a:lnTo>
                  <a:lnTo>
                    <a:pt x="228" y="25"/>
                  </a:lnTo>
                  <a:lnTo>
                    <a:pt x="228" y="15"/>
                  </a:lnTo>
                  <a:lnTo>
                    <a:pt x="235" y="0"/>
                  </a:lnTo>
                  <a:lnTo>
                    <a:pt x="263" y="15"/>
                  </a:lnTo>
                  <a:lnTo>
                    <a:pt x="263" y="34"/>
                  </a:lnTo>
                  <a:lnTo>
                    <a:pt x="263" y="25"/>
                  </a:lnTo>
                  <a:lnTo>
                    <a:pt x="278" y="25"/>
                  </a:lnTo>
                  <a:lnTo>
                    <a:pt x="263" y="15"/>
                  </a:lnTo>
                  <a:lnTo>
                    <a:pt x="296" y="15"/>
                  </a:lnTo>
                  <a:lnTo>
                    <a:pt x="278" y="51"/>
                  </a:lnTo>
                  <a:lnTo>
                    <a:pt x="296" y="34"/>
                  </a:lnTo>
                  <a:lnTo>
                    <a:pt x="296" y="60"/>
                  </a:lnTo>
                  <a:lnTo>
                    <a:pt x="278" y="74"/>
                  </a:lnTo>
                  <a:lnTo>
                    <a:pt x="263" y="60"/>
                  </a:lnTo>
                  <a:lnTo>
                    <a:pt x="278" y="95"/>
                  </a:lnTo>
                  <a:lnTo>
                    <a:pt x="252" y="74"/>
                  </a:lnTo>
                  <a:lnTo>
                    <a:pt x="228" y="74"/>
                  </a:lnTo>
                  <a:lnTo>
                    <a:pt x="246" y="95"/>
                  </a:lnTo>
                  <a:lnTo>
                    <a:pt x="271" y="110"/>
                  </a:lnTo>
                  <a:lnTo>
                    <a:pt x="263" y="110"/>
                  </a:lnTo>
                  <a:lnTo>
                    <a:pt x="235" y="110"/>
                  </a:lnTo>
                  <a:lnTo>
                    <a:pt x="228" y="85"/>
                  </a:lnTo>
                  <a:lnTo>
                    <a:pt x="228" y="110"/>
                  </a:lnTo>
                  <a:lnTo>
                    <a:pt x="210" y="110"/>
                  </a:lnTo>
                  <a:lnTo>
                    <a:pt x="217" y="120"/>
                  </a:lnTo>
                  <a:lnTo>
                    <a:pt x="210" y="135"/>
                  </a:lnTo>
                  <a:lnTo>
                    <a:pt x="184" y="110"/>
                  </a:lnTo>
                  <a:lnTo>
                    <a:pt x="191" y="110"/>
                  </a:lnTo>
                  <a:lnTo>
                    <a:pt x="173" y="135"/>
                  </a:lnTo>
                  <a:lnTo>
                    <a:pt x="166" y="161"/>
                  </a:lnTo>
                  <a:lnTo>
                    <a:pt x="155" y="135"/>
                  </a:lnTo>
                  <a:lnTo>
                    <a:pt x="155" y="161"/>
                  </a:lnTo>
                  <a:lnTo>
                    <a:pt x="141" y="161"/>
                  </a:lnTo>
                  <a:lnTo>
                    <a:pt x="155" y="180"/>
                  </a:lnTo>
                  <a:lnTo>
                    <a:pt x="155" y="161"/>
                  </a:lnTo>
                  <a:lnTo>
                    <a:pt x="173" y="161"/>
                  </a:lnTo>
                  <a:lnTo>
                    <a:pt x="191" y="135"/>
                  </a:lnTo>
                  <a:lnTo>
                    <a:pt x="210" y="135"/>
                  </a:lnTo>
                  <a:lnTo>
                    <a:pt x="228" y="135"/>
                  </a:lnTo>
                  <a:lnTo>
                    <a:pt x="210" y="144"/>
                  </a:lnTo>
                  <a:lnTo>
                    <a:pt x="228" y="144"/>
                  </a:lnTo>
                  <a:lnTo>
                    <a:pt x="217" y="170"/>
                  </a:lnTo>
                  <a:lnTo>
                    <a:pt x="235" y="144"/>
                  </a:lnTo>
                  <a:lnTo>
                    <a:pt x="246" y="161"/>
                  </a:lnTo>
                  <a:lnTo>
                    <a:pt x="235" y="135"/>
                  </a:lnTo>
                  <a:lnTo>
                    <a:pt x="263" y="144"/>
                  </a:lnTo>
                  <a:lnTo>
                    <a:pt x="246" y="180"/>
                  </a:lnTo>
                  <a:lnTo>
                    <a:pt x="235" y="170"/>
                  </a:lnTo>
                  <a:lnTo>
                    <a:pt x="235" y="195"/>
                  </a:lnTo>
                  <a:lnTo>
                    <a:pt x="228" y="180"/>
                  </a:lnTo>
                  <a:lnTo>
                    <a:pt x="210" y="195"/>
                  </a:lnTo>
                  <a:lnTo>
                    <a:pt x="203" y="180"/>
                  </a:lnTo>
                  <a:lnTo>
                    <a:pt x="191" y="205"/>
                  </a:lnTo>
                  <a:lnTo>
                    <a:pt x="210" y="205"/>
                  </a:lnTo>
                  <a:lnTo>
                    <a:pt x="228" y="195"/>
                  </a:lnTo>
                  <a:lnTo>
                    <a:pt x="217" y="205"/>
                  </a:lnTo>
                  <a:lnTo>
                    <a:pt x="203" y="229"/>
                  </a:lnTo>
                  <a:lnTo>
                    <a:pt x="191" y="220"/>
                  </a:lnTo>
                  <a:lnTo>
                    <a:pt x="191" y="229"/>
                  </a:lnTo>
                  <a:lnTo>
                    <a:pt x="184" y="229"/>
                  </a:lnTo>
                  <a:lnTo>
                    <a:pt x="184" y="245"/>
                  </a:lnTo>
                  <a:lnTo>
                    <a:pt x="173" y="256"/>
                  </a:lnTo>
                  <a:lnTo>
                    <a:pt x="166" y="229"/>
                  </a:lnTo>
                  <a:lnTo>
                    <a:pt x="155" y="229"/>
                  </a:lnTo>
                  <a:lnTo>
                    <a:pt x="155" y="256"/>
                  </a:lnTo>
                  <a:lnTo>
                    <a:pt x="148" y="229"/>
                  </a:lnTo>
                  <a:lnTo>
                    <a:pt x="141" y="256"/>
                  </a:lnTo>
                  <a:lnTo>
                    <a:pt x="155" y="256"/>
                  </a:lnTo>
                  <a:lnTo>
                    <a:pt x="155" y="265"/>
                  </a:lnTo>
                  <a:lnTo>
                    <a:pt x="141" y="280"/>
                  </a:lnTo>
                  <a:lnTo>
                    <a:pt x="130" y="256"/>
                  </a:lnTo>
                  <a:lnTo>
                    <a:pt x="123" y="265"/>
                  </a:lnTo>
                  <a:lnTo>
                    <a:pt x="112" y="256"/>
                  </a:lnTo>
                  <a:lnTo>
                    <a:pt x="130" y="280"/>
                  </a:lnTo>
                  <a:lnTo>
                    <a:pt x="104" y="305"/>
                  </a:lnTo>
                  <a:lnTo>
                    <a:pt x="68" y="256"/>
                  </a:lnTo>
                  <a:lnTo>
                    <a:pt x="68" y="265"/>
                  </a:lnTo>
                  <a:lnTo>
                    <a:pt x="36" y="256"/>
                  </a:lnTo>
                  <a:lnTo>
                    <a:pt x="44" y="229"/>
                  </a:lnTo>
                  <a:lnTo>
                    <a:pt x="25" y="229"/>
                  </a:lnTo>
                  <a:lnTo>
                    <a:pt x="18" y="229"/>
                  </a:lnTo>
                  <a:lnTo>
                    <a:pt x="36" y="205"/>
                  </a:lnTo>
                  <a:lnTo>
                    <a:pt x="36" y="180"/>
                  </a:lnTo>
                  <a:lnTo>
                    <a:pt x="0" y="144"/>
                  </a:lnTo>
                  <a:lnTo>
                    <a:pt x="25" y="85"/>
                  </a:lnTo>
                  <a:lnTo>
                    <a:pt x="50" y="60"/>
                  </a:lnTo>
                  <a:lnTo>
                    <a:pt x="86" y="95"/>
                  </a:lnTo>
                  <a:lnTo>
                    <a:pt x="210" y="85"/>
                  </a:lnTo>
                  <a:lnTo>
                    <a:pt x="217" y="60"/>
                  </a:lnTo>
                  <a:lnTo>
                    <a:pt x="217" y="34"/>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5" name="Freeform 83">
              <a:extLst>
                <a:ext uri="{FF2B5EF4-FFF2-40B4-BE49-F238E27FC236}">
                  <a16:creationId xmlns:a16="http://schemas.microsoft.com/office/drawing/2014/main" id="{00B27F8B-C524-4429-A22E-73B3AA37D5E1}"/>
                </a:ext>
              </a:extLst>
            </p:cNvPr>
            <p:cNvSpPr>
              <a:spLocks/>
            </p:cNvSpPr>
            <p:nvPr/>
          </p:nvSpPr>
          <p:spPr bwMode="auto">
            <a:xfrm>
              <a:off x="4973" y="975"/>
              <a:ext cx="252" cy="316"/>
            </a:xfrm>
            <a:custGeom>
              <a:avLst/>
              <a:gdLst>
                <a:gd name="T0" fmla="*/ 208 w 252"/>
                <a:gd name="T1" fmla="*/ 215 h 316"/>
                <a:gd name="T2" fmla="*/ 215 w 252"/>
                <a:gd name="T3" fmla="*/ 241 h 316"/>
                <a:gd name="T4" fmla="*/ 189 w 252"/>
                <a:gd name="T5" fmla="*/ 241 h 316"/>
                <a:gd name="T6" fmla="*/ 208 w 252"/>
                <a:gd name="T7" fmla="*/ 241 h 316"/>
                <a:gd name="T8" fmla="*/ 232 w 252"/>
                <a:gd name="T9" fmla="*/ 264 h 316"/>
                <a:gd name="T10" fmla="*/ 243 w 252"/>
                <a:gd name="T11" fmla="*/ 264 h 316"/>
                <a:gd name="T12" fmla="*/ 251 w 252"/>
                <a:gd name="T13" fmla="*/ 290 h 316"/>
                <a:gd name="T14" fmla="*/ 226 w 252"/>
                <a:gd name="T15" fmla="*/ 315 h 316"/>
                <a:gd name="T16" fmla="*/ 201 w 252"/>
                <a:gd name="T17" fmla="*/ 290 h 316"/>
                <a:gd name="T18" fmla="*/ 215 w 252"/>
                <a:gd name="T19" fmla="*/ 315 h 316"/>
                <a:gd name="T20" fmla="*/ 172 w 252"/>
                <a:gd name="T21" fmla="*/ 315 h 316"/>
                <a:gd name="T22" fmla="*/ 147 w 252"/>
                <a:gd name="T23" fmla="*/ 275 h 316"/>
                <a:gd name="T24" fmla="*/ 129 w 252"/>
                <a:gd name="T25" fmla="*/ 255 h 316"/>
                <a:gd name="T26" fmla="*/ 104 w 252"/>
                <a:gd name="T27" fmla="*/ 230 h 316"/>
                <a:gd name="T28" fmla="*/ 68 w 252"/>
                <a:gd name="T29" fmla="*/ 215 h 316"/>
                <a:gd name="T30" fmla="*/ 25 w 252"/>
                <a:gd name="T31" fmla="*/ 121 h 316"/>
                <a:gd name="T32" fmla="*/ 0 w 252"/>
                <a:gd name="T33" fmla="*/ 47 h 316"/>
                <a:gd name="T34" fmla="*/ 0 w 252"/>
                <a:gd name="T35" fmla="*/ 0 h 316"/>
                <a:gd name="T36" fmla="*/ 43 w 252"/>
                <a:gd name="T37" fmla="*/ 47 h 316"/>
                <a:gd name="T38" fmla="*/ 78 w 252"/>
                <a:gd name="T39" fmla="*/ 60 h 316"/>
                <a:gd name="T40" fmla="*/ 78 w 252"/>
                <a:gd name="T41" fmla="*/ 71 h 316"/>
                <a:gd name="T42" fmla="*/ 93 w 252"/>
                <a:gd name="T43" fmla="*/ 71 h 316"/>
                <a:gd name="T44" fmla="*/ 122 w 252"/>
                <a:gd name="T45" fmla="*/ 105 h 316"/>
                <a:gd name="T46" fmla="*/ 139 w 252"/>
                <a:gd name="T47" fmla="*/ 105 h 316"/>
                <a:gd name="T48" fmla="*/ 139 w 252"/>
                <a:gd name="T49" fmla="*/ 121 h 316"/>
                <a:gd name="T50" fmla="*/ 147 w 252"/>
                <a:gd name="T51" fmla="*/ 121 h 316"/>
                <a:gd name="T52" fmla="*/ 165 w 252"/>
                <a:gd name="T53" fmla="*/ 156 h 316"/>
                <a:gd name="T54" fmla="*/ 182 w 252"/>
                <a:gd name="T55" fmla="*/ 156 h 316"/>
                <a:gd name="T56" fmla="*/ 165 w 252"/>
                <a:gd name="T57" fmla="*/ 181 h 316"/>
                <a:gd name="T58" fmla="*/ 208 w 252"/>
                <a:gd name="T59" fmla="*/ 215 h 3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2"/>
                <a:gd name="T91" fmla="*/ 0 h 316"/>
                <a:gd name="T92" fmla="*/ 252 w 252"/>
                <a:gd name="T93" fmla="*/ 316 h 3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2" h="316">
                  <a:moveTo>
                    <a:pt x="208" y="215"/>
                  </a:moveTo>
                  <a:lnTo>
                    <a:pt x="215" y="241"/>
                  </a:lnTo>
                  <a:lnTo>
                    <a:pt x="189" y="241"/>
                  </a:lnTo>
                  <a:lnTo>
                    <a:pt x="208" y="241"/>
                  </a:lnTo>
                  <a:lnTo>
                    <a:pt x="232" y="264"/>
                  </a:lnTo>
                  <a:lnTo>
                    <a:pt x="243" y="264"/>
                  </a:lnTo>
                  <a:lnTo>
                    <a:pt x="251" y="290"/>
                  </a:lnTo>
                  <a:lnTo>
                    <a:pt x="226" y="315"/>
                  </a:lnTo>
                  <a:lnTo>
                    <a:pt x="201" y="290"/>
                  </a:lnTo>
                  <a:lnTo>
                    <a:pt x="215" y="315"/>
                  </a:lnTo>
                  <a:lnTo>
                    <a:pt x="172" y="315"/>
                  </a:lnTo>
                  <a:lnTo>
                    <a:pt x="147" y="275"/>
                  </a:lnTo>
                  <a:lnTo>
                    <a:pt x="129" y="255"/>
                  </a:lnTo>
                  <a:lnTo>
                    <a:pt x="104" y="230"/>
                  </a:lnTo>
                  <a:lnTo>
                    <a:pt x="68" y="215"/>
                  </a:lnTo>
                  <a:lnTo>
                    <a:pt x="25" y="121"/>
                  </a:lnTo>
                  <a:lnTo>
                    <a:pt x="0" y="47"/>
                  </a:lnTo>
                  <a:lnTo>
                    <a:pt x="0" y="0"/>
                  </a:lnTo>
                  <a:lnTo>
                    <a:pt x="43" y="47"/>
                  </a:lnTo>
                  <a:lnTo>
                    <a:pt x="78" y="60"/>
                  </a:lnTo>
                  <a:lnTo>
                    <a:pt x="78" y="71"/>
                  </a:lnTo>
                  <a:lnTo>
                    <a:pt x="93" y="71"/>
                  </a:lnTo>
                  <a:lnTo>
                    <a:pt x="122" y="105"/>
                  </a:lnTo>
                  <a:lnTo>
                    <a:pt x="139" y="105"/>
                  </a:lnTo>
                  <a:lnTo>
                    <a:pt x="139" y="121"/>
                  </a:lnTo>
                  <a:lnTo>
                    <a:pt x="147" y="121"/>
                  </a:lnTo>
                  <a:lnTo>
                    <a:pt x="165" y="156"/>
                  </a:lnTo>
                  <a:lnTo>
                    <a:pt x="182" y="156"/>
                  </a:lnTo>
                  <a:lnTo>
                    <a:pt x="165" y="181"/>
                  </a:lnTo>
                  <a:lnTo>
                    <a:pt x="208" y="21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6" name="Freeform 84">
              <a:extLst>
                <a:ext uri="{FF2B5EF4-FFF2-40B4-BE49-F238E27FC236}">
                  <a16:creationId xmlns:a16="http://schemas.microsoft.com/office/drawing/2014/main" id="{DBD01E4C-099E-4124-8725-475278077D11}"/>
                </a:ext>
              </a:extLst>
            </p:cNvPr>
            <p:cNvSpPr>
              <a:spLocks/>
            </p:cNvSpPr>
            <p:nvPr/>
          </p:nvSpPr>
          <p:spPr bwMode="auto">
            <a:xfrm>
              <a:off x="3928" y="2407"/>
              <a:ext cx="440" cy="349"/>
            </a:xfrm>
            <a:custGeom>
              <a:avLst/>
              <a:gdLst>
                <a:gd name="T0" fmla="*/ 410 w 440"/>
                <a:gd name="T1" fmla="*/ 253 h 349"/>
                <a:gd name="T2" fmla="*/ 404 w 440"/>
                <a:gd name="T3" fmla="*/ 253 h 349"/>
                <a:gd name="T4" fmla="*/ 367 w 440"/>
                <a:gd name="T5" fmla="*/ 289 h 349"/>
                <a:gd name="T6" fmla="*/ 349 w 440"/>
                <a:gd name="T7" fmla="*/ 304 h 349"/>
                <a:gd name="T8" fmla="*/ 360 w 440"/>
                <a:gd name="T9" fmla="*/ 289 h 349"/>
                <a:gd name="T10" fmla="*/ 349 w 440"/>
                <a:gd name="T11" fmla="*/ 289 h 349"/>
                <a:gd name="T12" fmla="*/ 349 w 440"/>
                <a:gd name="T13" fmla="*/ 304 h 349"/>
                <a:gd name="T14" fmla="*/ 317 w 440"/>
                <a:gd name="T15" fmla="*/ 348 h 349"/>
                <a:gd name="T16" fmla="*/ 263 w 440"/>
                <a:gd name="T17" fmla="*/ 279 h 349"/>
                <a:gd name="T18" fmla="*/ 227 w 440"/>
                <a:gd name="T19" fmla="*/ 304 h 349"/>
                <a:gd name="T20" fmla="*/ 220 w 440"/>
                <a:gd name="T21" fmla="*/ 289 h 349"/>
                <a:gd name="T22" fmla="*/ 213 w 440"/>
                <a:gd name="T23" fmla="*/ 289 h 349"/>
                <a:gd name="T24" fmla="*/ 202 w 440"/>
                <a:gd name="T25" fmla="*/ 304 h 349"/>
                <a:gd name="T26" fmla="*/ 184 w 440"/>
                <a:gd name="T27" fmla="*/ 279 h 349"/>
                <a:gd name="T28" fmla="*/ 176 w 440"/>
                <a:gd name="T29" fmla="*/ 289 h 349"/>
                <a:gd name="T30" fmla="*/ 169 w 440"/>
                <a:gd name="T31" fmla="*/ 323 h 349"/>
                <a:gd name="T32" fmla="*/ 141 w 440"/>
                <a:gd name="T33" fmla="*/ 323 h 349"/>
                <a:gd name="T34" fmla="*/ 123 w 440"/>
                <a:gd name="T35" fmla="*/ 323 h 349"/>
                <a:gd name="T36" fmla="*/ 91 w 440"/>
                <a:gd name="T37" fmla="*/ 289 h 349"/>
                <a:gd name="T38" fmla="*/ 73 w 440"/>
                <a:gd name="T39" fmla="*/ 304 h 349"/>
                <a:gd name="T40" fmla="*/ 47 w 440"/>
                <a:gd name="T41" fmla="*/ 304 h 349"/>
                <a:gd name="T42" fmla="*/ 19 w 440"/>
                <a:gd name="T43" fmla="*/ 279 h 349"/>
                <a:gd name="T44" fmla="*/ 54 w 440"/>
                <a:gd name="T45" fmla="*/ 219 h 349"/>
                <a:gd name="T46" fmla="*/ 19 w 440"/>
                <a:gd name="T47" fmla="*/ 179 h 349"/>
                <a:gd name="T48" fmla="*/ 0 w 440"/>
                <a:gd name="T49" fmla="*/ 159 h 349"/>
                <a:gd name="T50" fmla="*/ 19 w 440"/>
                <a:gd name="T51" fmla="*/ 144 h 349"/>
                <a:gd name="T52" fmla="*/ 97 w 440"/>
                <a:gd name="T53" fmla="*/ 10 h 349"/>
                <a:gd name="T54" fmla="*/ 158 w 440"/>
                <a:gd name="T55" fmla="*/ 0 h 349"/>
                <a:gd name="T56" fmla="*/ 176 w 440"/>
                <a:gd name="T57" fmla="*/ 10 h 349"/>
                <a:gd name="T58" fmla="*/ 349 w 440"/>
                <a:gd name="T59" fmla="*/ 10 h 349"/>
                <a:gd name="T60" fmla="*/ 410 w 440"/>
                <a:gd name="T61" fmla="*/ 204 h 349"/>
                <a:gd name="T62" fmla="*/ 439 w 440"/>
                <a:gd name="T63" fmla="*/ 229 h 349"/>
                <a:gd name="T64" fmla="*/ 410 w 440"/>
                <a:gd name="T65" fmla="*/ 253 h 3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0"/>
                <a:gd name="T100" fmla="*/ 0 h 349"/>
                <a:gd name="T101" fmla="*/ 440 w 440"/>
                <a:gd name="T102" fmla="*/ 349 h 3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0" h="349">
                  <a:moveTo>
                    <a:pt x="410" y="253"/>
                  </a:moveTo>
                  <a:lnTo>
                    <a:pt x="404" y="253"/>
                  </a:lnTo>
                  <a:lnTo>
                    <a:pt x="367" y="289"/>
                  </a:lnTo>
                  <a:lnTo>
                    <a:pt x="349" y="304"/>
                  </a:lnTo>
                  <a:lnTo>
                    <a:pt x="360" y="289"/>
                  </a:lnTo>
                  <a:lnTo>
                    <a:pt x="349" y="289"/>
                  </a:lnTo>
                  <a:lnTo>
                    <a:pt x="349" y="304"/>
                  </a:lnTo>
                  <a:lnTo>
                    <a:pt x="317" y="348"/>
                  </a:lnTo>
                  <a:lnTo>
                    <a:pt x="263" y="279"/>
                  </a:lnTo>
                  <a:lnTo>
                    <a:pt x="227" y="304"/>
                  </a:lnTo>
                  <a:lnTo>
                    <a:pt x="220" y="289"/>
                  </a:lnTo>
                  <a:lnTo>
                    <a:pt x="213" y="289"/>
                  </a:lnTo>
                  <a:lnTo>
                    <a:pt x="202" y="304"/>
                  </a:lnTo>
                  <a:lnTo>
                    <a:pt x="184" y="279"/>
                  </a:lnTo>
                  <a:lnTo>
                    <a:pt x="176" y="289"/>
                  </a:lnTo>
                  <a:lnTo>
                    <a:pt x="169" y="323"/>
                  </a:lnTo>
                  <a:lnTo>
                    <a:pt x="141" y="323"/>
                  </a:lnTo>
                  <a:lnTo>
                    <a:pt x="123" y="323"/>
                  </a:lnTo>
                  <a:lnTo>
                    <a:pt x="91" y="289"/>
                  </a:lnTo>
                  <a:lnTo>
                    <a:pt x="73" y="304"/>
                  </a:lnTo>
                  <a:lnTo>
                    <a:pt x="47" y="304"/>
                  </a:lnTo>
                  <a:lnTo>
                    <a:pt x="19" y="279"/>
                  </a:lnTo>
                  <a:lnTo>
                    <a:pt x="54" y="219"/>
                  </a:lnTo>
                  <a:lnTo>
                    <a:pt x="19" y="179"/>
                  </a:lnTo>
                  <a:lnTo>
                    <a:pt x="0" y="159"/>
                  </a:lnTo>
                  <a:lnTo>
                    <a:pt x="19" y="144"/>
                  </a:lnTo>
                  <a:lnTo>
                    <a:pt x="97" y="10"/>
                  </a:lnTo>
                  <a:lnTo>
                    <a:pt x="158" y="0"/>
                  </a:lnTo>
                  <a:lnTo>
                    <a:pt x="176" y="10"/>
                  </a:lnTo>
                  <a:lnTo>
                    <a:pt x="349" y="10"/>
                  </a:lnTo>
                  <a:lnTo>
                    <a:pt x="410" y="204"/>
                  </a:lnTo>
                  <a:lnTo>
                    <a:pt x="439" y="229"/>
                  </a:lnTo>
                  <a:lnTo>
                    <a:pt x="410" y="253"/>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7" name="Freeform 85">
              <a:extLst>
                <a:ext uri="{FF2B5EF4-FFF2-40B4-BE49-F238E27FC236}">
                  <a16:creationId xmlns:a16="http://schemas.microsoft.com/office/drawing/2014/main" id="{6F142E61-A8C5-4D43-A0EE-F0A9CF170B54}"/>
                </a:ext>
              </a:extLst>
            </p:cNvPr>
            <p:cNvSpPr>
              <a:spLocks/>
            </p:cNvSpPr>
            <p:nvPr/>
          </p:nvSpPr>
          <p:spPr bwMode="auto">
            <a:xfrm>
              <a:off x="4913" y="1090"/>
              <a:ext cx="239" cy="241"/>
            </a:xfrm>
            <a:custGeom>
              <a:avLst/>
              <a:gdLst>
                <a:gd name="T0" fmla="*/ 185 w 239"/>
                <a:gd name="T1" fmla="*/ 144 h 241"/>
                <a:gd name="T2" fmla="*/ 166 w 239"/>
                <a:gd name="T3" fmla="*/ 155 h 241"/>
                <a:gd name="T4" fmla="*/ 185 w 239"/>
                <a:gd name="T5" fmla="*/ 155 h 241"/>
                <a:gd name="T6" fmla="*/ 238 w 239"/>
                <a:gd name="T7" fmla="*/ 221 h 241"/>
                <a:gd name="T8" fmla="*/ 220 w 239"/>
                <a:gd name="T9" fmla="*/ 221 h 241"/>
                <a:gd name="T10" fmla="*/ 185 w 239"/>
                <a:gd name="T11" fmla="*/ 221 h 241"/>
                <a:gd name="T12" fmla="*/ 185 w 239"/>
                <a:gd name="T13" fmla="*/ 195 h 241"/>
                <a:gd name="T14" fmla="*/ 177 w 239"/>
                <a:gd name="T15" fmla="*/ 204 h 241"/>
                <a:gd name="T16" fmla="*/ 148 w 239"/>
                <a:gd name="T17" fmla="*/ 180 h 241"/>
                <a:gd name="T18" fmla="*/ 122 w 239"/>
                <a:gd name="T19" fmla="*/ 195 h 241"/>
                <a:gd name="T20" fmla="*/ 116 w 239"/>
                <a:gd name="T21" fmla="*/ 144 h 241"/>
                <a:gd name="T22" fmla="*/ 116 w 239"/>
                <a:gd name="T23" fmla="*/ 170 h 241"/>
                <a:gd name="T24" fmla="*/ 80 w 239"/>
                <a:gd name="T25" fmla="*/ 134 h 241"/>
                <a:gd name="T26" fmla="*/ 72 w 239"/>
                <a:gd name="T27" fmla="*/ 144 h 241"/>
                <a:gd name="T28" fmla="*/ 122 w 239"/>
                <a:gd name="T29" fmla="*/ 195 h 241"/>
                <a:gd name="T30" fmla="*/ 141 w 239"/>
                <a:gd name="T31" fmla="*/ 195 h 241"/>
                <a:gd name="T32" fmla="*/ 166 w 239"/>
                <a:gd name="T33" fmla="*/ 221 h 241"/>
                <a:gd name="T34" fmla="*/ 148 w 239"/>
                <a:gd name="T35" fmla="*/ 230 h 241"/>
                <a:gd name="T36" fmla="*/ 98 w 239"/>
                <a:gd name="T37" fmla="*/ 240 h 241"/>
                <a:gd name="T38" fmla="*/ 61 w 239"/>
                <a:gd name="T39" fmla="*/ 221 h 241"/>
                <a:gd name="T40" fmla="*/ 43 w 239"/>
                <a:gd name="T41" fmla="*/ 230 h 241"/>
                <a:gd name="T42" fmla="*/ 11 w 239"/>
                <a:gd name="T43" fmla="*/ 221 h 241"/>
                <a:gd name="T44" fmla="*/ 0 w 239"/>
                <a:gd name="T45" fmla="*/ 95 h 241"/>
                <a:gd name="T46" fmla="*/ 11 w 239"/>
                <a:gd name="T47" fmla="*/ 25 h 241"/>
                <a:gd name="T48" fmla="*/ 18 w 239"/>
                <a:gd name="T49" fmla="*/ 10 h 241"/>
                <a:gd name="T50" fmla="*/ 80 w 239"/>
                <a:gd name="T51" fmla="*/ 0 h 241"/>
                <a:gd name="T52" fmla="*/ 122 w 239"/>
                <a:gd name="T53" fmla="*/ 95 h 241"/>
                <a:gd name="T54" fmla="*/ 159 w 239"/>
                <a:gd name="T55" fmla="*/ 110 h 241"/>
                <a:gd name="T56" fmla="*/ 185 w 239"/>
                <a:gd name="T57" fmla="*/ 134 h 241"/>
                <a:gd name="T58" fmla="*/ 185 w 239"/>
                <a:gd name="T59" fmla="*/ 144 h 2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9"/>
                <a:gd name="T91" fmla="*/ 0 h 241"/>
                <a:gd name="T92" fmla="*/ 239 w 239"/>
                <a:gd name="T93" fmla="*/ 241 h 2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9" h="241">
                  <a:moveTo>
                    <a:pt x="185" y="144"/>
                  </a:moveTo>
                  <a:lnTo>
                    <a:pt x="166" y="155"/>
                  </a:lnTo>
                  <a:lnTo>
                    <a:pt x="185" y="155"/>
                  </a:lnTo>
                  <a:lnTo>
                    <a:pt x="238" y="221"/>
                  </a:lnTo>
                  <a:lnTo>
                    <a:pt x="220" y="221"/>
                  </a:lnTo>
                  <a:lnTo>
                    <a:pt x="185" y="221"/>
                  </a:lnTo>
                  <a:lnTo>
                    <a:pt x="185" y="195"/>
                  </a:lnTo>
                  <a:lnTo>
                    <a:pt x="177" y="204"/>
                  </a:lnTo>
                  <a:lnTo>
                    <a:pt x="148" y="180"/>
                  </a:lnTo>
                  <a:lnTo>
                    <a:pt x="122" y="195"/>
                  </a:lnTo>
                  <a:lnTo>
                    <a:pt x="116" y="144"/>
                  </a:lnTo>
                  <a:lnTo>
                    <a:pt x="116" y="170"/>
                  </a:lnTo>
                  <a:lnTo>
                    <a:pt x="80" y="134"/>
                  </a:lnTo>
                  <a:lnTo>
                    <a:pt x="72" y="144"/>
                  </a:lnTo>
                  <a:lnTo>
                    <a:pt x="122" y="195"/>
                  </a:lnTo>
                  <a:lnTo>
                    <a:pt x="141" y="195"/>
                  </a:lnTo>
                  <a:lnTo>
                    <a:pt x="166" y="221"/>
                  </a:lnTo>
                  <a:lnTo>
                    <a:pt x="148" y="230"/>
                  </a:lnTo>
                  <a:lnTo>
                    <a:pt x="98" y="240"/>
                  </a:lnTo>
                  <a:lnTo>
                    <a:pt x="61" y="221"/>
                  </a:lnTo>
                  <a:lnTo>
                    <a:pt x="43" y="230"/>
                  </a:lnTo>
                  <a:lnTo>
                    <a:pt x="11" y="221"/>
                  </a:lnTo>
                  <a:lnTo>
                    <a:pt x="0" y="95"/>
                  </a:lnTo>
                  <a:lnTo>
                    <a:pt x="11" y="25"/>
                  </a:lnTo>
                  <a:lnTo>
                    <a:pt x="18" y="10"/>
                  </a:lnTo>
                  <a:lnTo>
                    <a:pt x="80" y="0"/>
                  </a:lnTo>
                  <a:lnTo>
                    <a:pt x="122" y="95"/>
                  </a:lnTo>
                  <a:lnTo>
                    <a:pt x="159" y="110"/>
                  </a:lnTo>
                  <a:lnTo>
                    <a:pt x="185" y="134"/>
                  </a:lnTo>
                  <a:lnTo>
                    <a:pt x="185" y="1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8" name="Freeform 86">
              <a:extLst>
                <a:ext uri="{FF2B5EF4-FFF2-40B4-BE49-F238E27FC236}">
                  <a16:creationId xmlns:a16="http://schemas.microsoft.com/office/drawing/2014/main" id="{D1191BB7-DC82-48ED-8625-DA18E278586C}"/>
                </a:ext>
              </a:extLst>
            </p:cNvPr>
            <p:cNvSpPr>
              <a:spLocks/>
            </p:cNvSpPr>
            <p:nvPr/>
          </p:nvSpPr>
          <p:spPr bwMode="auto">
            <a:xfrm>
              <a:off x="3426" y="947"/>
              <a:ext cx="209" cy="253"/>
            </a:xfrm>
            <a:custGeom>
              <a:avLst/>
              <a:gdLst>
                <a:gd name="T0" fmla="*/ 208 w 209"/>
                <a:gd name="T1" fmla="*/ 0 h 253"/>
                <a:gd name="T2" fmla="*/ 201 w 209"/>
                <a:gd name="T3" fmla="*/ 252 h 253"/>
                <a:gd name="T4" fmla="*/ 111 w 209"/>
                <a:gd name="T5" fmla="*/ 252 h 253"/>
                <a:gd name="T6" fmla="*/ 0 w 209"/>
                <a:gd name="T7" fmla="*/ 237 h 253"/>
                <a:gd name="T8" fmla="*/ 7 w 209"/>
                <a:gd name="T9" fmla="*/ 0 h 253"/>
                <a:gd name="T10" fmla="*/ 208 w 209"/>
                <a:gd name="T11" fmla="*/ 0 h 253"/>
                <a:gd name="T12" fmla="*/ 0 60000 65536"/>
                <a:gd name="T13" fmla="*/ 0 60000 65536"/>
                <a:gd name="T14" fmla="*/ 0 60000 65536"/>
                <a:gd name="T15" fmla="*/ 0 60000 65536"/>
                <a:gd name="T16" fmla="*/ 0 60000 65536"/>
                <a:gd name="T17" fmla="*/ 0 60000 65536"/>
                <a:gd name="T18" fmla="*/ 0 w 209"/>
                <a:gd name="T19" fmla="*/ 0 h 253"/>
                <a:gd name="T20" fmla="*/ 209 w 209"/>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209" h="253">
                  <a:moveTo>
                    <a:pt x="208" y="0"/>
                  </a:moveTo>
                  <a:lnTo>
                    <a:pt x="201" y="252"/>
                  </a:lnTo>
                  <a:lnTo>
                    <a:pt x="111" y="252"/>
                  </a:lnTo>
                  <a:lnTo>
                    <a:pt x="0" y="237"/>
                  </a:lnTo>
                  <a:lnTo>
                    <a:pt x="7" y="0"/>
                  </a:lnTo>
                  <a:lnTo>
                    <a:pt x="208"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89" name="Freeform 87">
              <a:extLst>
                <a:ext uri="{FF2B5EF4-FFF2-40B4-BE49-F238E27FC236}">
                  <a16:creationId xmlns:a16="http://schemas.microsoft.com/office/drawing/2014/main" id="{8EEA757D-89CD-4914-B3D1-4FCFFA7CCA72}"/>
                </a:ext>
              </a:extLst>
            </p:cNvPr>
            <p:cNvSpPr>
              <a:spLocks/>
            </p:cNvSpPr>
            <p:nvPr/>
          </p:nvSpPr>
          <p:spPr bwMode="auto">
            <a:xfrm>
              <a:off x="4270" y="1525"/>
              <a:ext cx="358" cy="399"/>
            </a:xfrm>
            <a:custGeom>
              <a:avLst/>
              <a:gdLst>
                <a:gd name="T0" fmla="*/ 289 w 358"/>
                <a:gd name="T1" fmla="*/ 109 h 399"/>
                <a:gd name="T2" fmla="*/ 307 w 358"/>
                <a:gd name="T3" fmla="*/ 144 h 399"/>
                <a:gd name="T4" fmla="*/ 324 w 358"/>
                <a:gd name="T5" fmla="*/ 195 h 399"/>
                <a:gd name="T6" fmla="*/ 357 w 358"/>
                <a:gd name="T7" fmla="*/ 219 h 399"/>
                <a:gd name="T8" fmla="*/ 350 w 358"/>
                <a:gd name="T9" fmla="*/ 219 h 399"/>
                <a:gd name="T10" fmla="*/ 324 w 358"/>
                <a:gd name="T11" fmla="*/ 219 h 399"/>
                <a:gd name="T12" fmla="*/ 307 w 358"/>
                <a:gd name="T13" fmla="*/ 254 h 399"/>
                <a:gd name="T14" fmla="*/ 289 w 358"/>
                <a:gd name="T15" fmla="*/ 338 h 399"/>
                <a:gd name="T16" fmla="*/ 270 w 358"/>
                <a:gd name="T17" fmla="*/ 363 h 399"/>
                <a:gd name="T18" fmla="*/ 270 w 358"/>
                <a:gd name="T19" fmla="*/ 372 h 399"/>
                <a:gd name="T20" fmla="*/ 252 w 358"/>
                <a:gd name="T21" fmla="*/ 388 h 399"/>
                <a:gd name="T22" fmla="*/ 235 w 358"/>
                <a:gd name="T23" fmla="*/ 363 h 399"/>
                <a:gd name="T24" fmla="*/ 202 w 358"/>
                <a:gd name="T25" fmla="*/ 398 h 399"/>
                <a:gd name="T26" fmla="*/ 183 w 358"/>
                <a:gd name="T27" fmla="*/ 388 h 399"/>
                <a:gd name="T28" fmla="*/ 148 w 358"/>
                <a:gd name="T29" fmla="*/ 363 h 399"/>
                <a:gd name="T30" fmla="*/ 130 w 358"/>
                <a:gd name="T31" fmla="*/ 328 h 399"/>
                <a:gd name="T32" fmla="*/ 106 w 358"/>
                <a:gd name="T33" fmla="*/ 254 h 399"/>
                <a:gd name="T34" fmla="*/ 43 w 358"/>
                <a:gd name="T35" fmla="*/ 195 h 399"/>
                <a:gd name="T36" fmla="*/ 0 w 358"/>
                <a:gd name="T37" fmla="*/ 144 h 399"/>
                <a:gd name="T38" fmla="*/ 26 w 358"/>
                <a:gd name="T39" fmla="*/ 120 h 399"/>
                <a:gd name="T40" fmla="*/ 130 w 358"/>
                <a:gd name="T41" fmla="*/ 26 h 399"/>
                <a:gd name="T42" fmla="*/ 159 w 358"/>
                <a:gd name="T43" fmla="*/ 26 h 399"/>
                <a:gd name="T44" fmla="*/ 174 w 358"/>
                <a:gd name="T45" fmla="*/ 0 h 399"/>
                <a:gd name="T46" fmla="*/ 202 w 358"/>
                <a:gd name="T47" fmla="*/ 15 h 399"/>
                <a:gd name="T48" fmla="*/ 252 w 358"/>
                <a:gd name="T49" fmla="*/ 35 h 399"/>
                <a:gd name="T50" fmla="*/ 252 w 358"/>
                <a:gd name="T51" fmla="*/ 50 h 399"/>
                <a:gd name="T52" fmla="*/ 282 w 358"/>
                <a:gd name="T53" fmla="*/ 50 h 399"/>
                <a:gd name="T54" fmla="*/ 307 w 358"/>
                <a:gd name="T55" fmla="*/ 75 h 399"/>
                <a:gd name="T56" fmla="*/ 289 w 358"/>
                <a:gd name="T57" fmla="*/ 109 h 3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8"/>
                <a:gd name="T88" fmla="*/ 0 h 399"/>
                <a:gd name="T89" fmla="*/ 358 w 358"/>
                <a:gd name="T90" fmla="*/ 399 h 3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8" h="399">
                  <a:moveTo>
                    <a:pt x="289" y="109"/>
                  </a:moveTo>
                  <a:lnTo>
                    <a:pt x="307" y="144"/>
                  </a:lnTo>
                  <a:lnTo>
                    <a:pt x="324" y="195"/>
                  </a:lnTo>
                  <a:lnTo>
                    <a:pt x="357" y="219"/>
                  </a:lnTo>
                  <a:lnTo>
                    <a:pt x="350" y="219"/>
                  </a:lnTo>
                  <a:lnTo>
                    <a:pt x="324" y="219"/>
                  </a:lnTo>
                  <a:lnTo>
                    <a:pt x="307" y="254"/>
                  </a:lnTo>
                  <a:lnTo>
                    <a:pt x="289" y="338"/>
                  </a:lnTo>
                  <a:lnTo>
                    <a:pt x="270" y="363"/>
                  </a:lnTo>
                  <a:lnTo>
                    <a:pt x="270" y="372"/>
                  </a:lnTo>
                  <a:lnTo>
                    <a:pt x="252" y="388"/>
                  </a:lnTo>
                  <a:lnTo>
                    <a:pt x="235" y="363"/>
                  </a:lnTo>
                  <a:lnTo>
                    <a:pt x="202" y="398"/>
                  </a:lnTo>
                  <a:lnTo>
                    <a:pt x="183" y="388"/>
                  </a:lnTo>
                  <a:lnTo>
                    <a:pt x="148" y="363"/>
                  </a:lnTo>
                  <a:lnTo>
                    <a:pt x="130" y="328"/>
                  </a:lnTo>
                  <a:lnTo>
                    <a:pt x="106" y="254"/>
                  </a:lnTo>
                  <a:lnTo>
                    <a:pt x="43" y="195"/>
                  </a:lnTo>
                  <a:lnTo>
                    <a:pt x="0" y="144"/>
                  </a:lnTo>
                  <a:lnTo>
                    <a:pt x="26" y="120"/>
                  </a:lnTo>
                  <a:lnTo>
                    <a:pt x="130" y="26"/>
                  </a:lnTo>
                  <a:lnTo>
                    <a:pt x="159" y="26"/>
                  </a:lnTo>
                  <a:lnTo>
                    <a:pt x="174" y="0"/>
                  </a:lnTo>
                  <a:lnTo>
                    <a:pt x="202" y="15"/>
                  </a:lnTo>
                  <a:lnTo>
                    <a:pt x="252" y="35"/>
                  </a:lnTo>
                  <a:lnTo>
                    <a:pt x="252" y="50"/>
                  </a:lnTo>
                  <a:lnTo>
                    <a:pt x="282" y="50"/>
                  </a:lnTo>
                  <a:lnTo>
                    <a:pt x="307" y="75"/>
                  </a:lnTo>
                  <a:lnTo>
                    <a:pt x="289" y="109"/>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0" name="Freeform 88">
              <a:extLst>
                <a:ext uri="{FF2B5EF4-FFF2-40B4-BE49-F238E27FC236}">
                  <a16:creationId xmlns:a16="http://schemas.microsoft.com/office/drawing/2014/main" id="{FB06FD85-E9AB-481E-8619-34851D1B31D8}"/>
                </a:ext>
              </a:extLst>
            </p:cNvPr>
            <p:cNvSpPr>
              <a:spLocks/>
            </p:cNvSpPr>
            <p:nvPr/>
          </p:nvSpPr>
          <p:spPr bwMode="auto">
            <a:xfrm>
              <a:off x="1559" y="1864"/>
              <a:ext cx="228" cy="179"/>
            </a:xfrm>
            <a:custGeom>
              <a:avLst/>
              <a:gdLst>
                <a:gd name="T0" fmla="*/ 54 w 228"/>
                <a:gd name="T1" fmla="*/ 168 h 179"/>
                <a:gd name="T2" fmla="*/ 18 w 228"/>
                <a:gd name="T3" fmla="*/ 178 h 179"/>
                <a:gd name="T4" fmla="*/ 0 w 228"/>
                <a:gd name="T5" fmla="*/ 168 h 179"/>
                <a:gd name="T6" fmla="*/ 11 w 228"/>
                <a:gd name="T7" fmla="*/ 94 h 179"/>
                <a:gd name="T8" fmla="*/ 54 w 228"/>
                <a:gd name="T9" fmla="*/ 11 h 179"/>
                <a:gd name="T10" fmla="*/ 116 w 228"/>
                <a:gd name="T11" fmla="*/ 0 h 179"/>
                <a:gd name="T12" fmla="*/ 141 w 228"/>
                <a:gd name="T13" fmla="*/ 11 h 179"/>
                <a:gd name="T14" fmla="*/ 227 w 228"/>
                <a:gd name="T15" fmla="*/ 120 h 179"/>
                <a:gd name="T16" fmla="*/ 227 w 228"/>
                <a:gd name="T17" fmla="*/ 178 h 179"/>
                <a:gd name="T18" fmla="*/ 54 w 228"/>
                <a:gd name="T19" fmla="*/ 168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179"/>
                <a:gd name="T32" fmla="*/ 228 w 228"/>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179">
                  <a:moveTo>
                    <a:pt x="54" y="168"/>
                  </a:moveTo>
                  <a:lnTo>
                    <a:pt x="18" y="178"/>
                  </a:lnTo>
                  <a:lnTo>
                    <a:pt x="0" y="168"/>
                  </a:lnTo>
                  <a:lnTo>
                    <a:pt x="11" y="94"/>
                  </a:lnTo>
                  <a:lnTo>
                    <a:pt x="54" y="11"/>
                  </a:lnTo>
                  <a:lnTo>
                    <a:pt x="116" y="0"/>
                  </a:lnTo>
                  <a:lnTo>
                    <a:pt x="141" y="11"/>
                  </a:lnTo>
                  <a:lnTo>
                    <a:pt x="227" y="120"/>
                  </a:lnTo>
                  <a:lnTo>
                    <a:pt x="227" y="178"/>
                  </a:lnTo>
                  <a:lnTo>
                    <a:pt x="54" y="168"/>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1" name="Freeform 89">
              <a:extLst>
                <a:ext uri="{FF2B5EF4-FFF2-40B4-BE49-F238E27FC236}">
                  <a16:creationId xmlns:a16="http://schemas.microsoft.com/office/drawing/2014/main" id="{09F2B723-CE5D-438C-BF24-ABD92214FE79}"/>
                </a:ext>
              </a:extLst>
            </p:cNvPr>
            <p:cNvSpPr>
              <a:spLocks/>
            </p:cNvSpPr>
            <p:nvPr/>
          </p:nvSpPr>
          <p:spPr bwMode="auto">
            <a:xfrm>
              <a:off x="2893" y="1454"/>
              <a:ext cx="307" cy="336"/>
            </a:xfrm>
            <a:custGeom>
              <a:avLst/>
              <a:gdLst>
                <a:gd name="T0" fmla="*/ 306 w 307"/>
                <a:gd name="T1" fmla="*/ 60 h 336"/>
                <a:gd name="T2" fmla="*/ 299 w 307"/>
                <a:gd name="T3" fmla="*/ 325 h 336"/>
                <a:gd name="T4" fmla="*/ 176 w 307"/>
                <a:gd name="T5" fmla="*/ 325 h 336"/>
                <a:gd name="T6" fmla="*/ 0 w 307"/>
                <a:gd name="T7" fmla="*/ 335 h 336"/>
                <a:gd name="T8" fmla="*/ 12 w 307"/>
                <a:gd name="T9" fmla="*/ 0 h 336"/>
                <a:gd name="T10" fmla="*/ 306 w 307"/>
                <a:gd name="T11" fmla="*/ 21 h 336"/>
                <a:gd name="T12" fmla="*/ 306 w 307"/>
                <a:gd name="T13" fmla="*/ 60 h 336"/>
                <a:gd name="T14" fmla="*/ 0 60000 65536"/>
                <a:gd name="T15" fmla="*/ 0 60000 65536"/>
                <a:gd name="T16" fmla="*/ 0 60000 65536"/>
                <a:gd name="T17" fmla="*/ 0 60000 65536"/>
                <a:gd name="T18" fmla="*/ 0 60000 65536"/>
                <a:gd name="T19" fmla="*/ 0 60000 65536"/>
                <a:gd name="T20" fmla="*/ 0 60000 65536"/>
                <a:gd name="T21" fmla="*/ 0 w 307"/>
                <a:gd name="T22" fmla="*/ 0 h 336"/>
                <a:gd name="T23" fmla="*/ 307 w 307"/>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 h="336">
                  <a:moveTo>
                    <a:pt x="306" y="60"/>
                  </a:moveTo>
                  <a:lnTo>
                    <a:pt x="299" y="325"/>
                  </a:lnTo>
                  <a:lnTo>
                    <a:pt x="176" y="325"/>
                  </a:lnTo>
                  <a:lnTo>
                    <a:pt x="0" y="335"/>
                  </a:lnTo>
                  <a:lnTo>
                    <a:pt x="12" y="0"/>
                  </a:lnTo>
                  <a:lnTo>
                    <a:pt x="306" y="21"/>
                  </a:lnTo>
                  <a:lnTo>
                    <a:pt x="306" y="6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2" name="Freeform 90">
              <a:extLst>
                <a:ext uri="{FF2B5EF4-FFF2-40B4-BE49-F238E27FC236}">
                  <a16:creationId xmlns:a16="http://schemas.microsoft.com/office/drawing/2014/main" id="{26773F3B-FB8D-4DCA-B276-1E2958CEBEB9}"/>
                </a:ext>
              </a:extLst>
            </p:cNvPr>
            <p:cNvSpPr>
              <a:spLocks/>
            </p:cNvSpPr>
            <p:nvPr/>
          </p:nvSpPr>
          <p:spPr bwMode="auto">
            <a:xfrm>
              <a:off x="2886" y="2042"/>
              <a:ext cx="365" cy="306"/>
            </a:xfrm>
            <a:custGeom>
              <a:avLst/>
              <a:gdLst>
                <a:gd name="T0" fmla="*/ 87 w 365"/>
                <a:gd name="T1" fmla="*/ 305 h 306"/>
                <a:gd name="T2" fmla="*/ 137 w 365"/>
                <a:gd name="T3" fmla="*/ 230 h 306"/>
                <a:gd name="T4" fmla="*/ 122 w 365"/>
                <a:gd name="T5" fmla="*/ 170 h 306"/>
                <a:gd name="T6" fmla="*/ 105 w 365"/>
                <a:gd name="T7" fmla="*/ 145 h 306"/>
                <a:gd name="T8" fmla="*/ 122 w 365"/>
                <a:gd name="T9" fmla="*/ 109 h 306"/>
                <a:gd name="T10" fmla="*/ 94 w 365"/>
                <a:gd name="T11" fmla="*/ 100 h 306"/>
                <a:gd name="T12" fmla="*/ 87 w 365"/>
                <a:gd name="T13" fmla="*/ 60 h 306"/>
                <a:gd name="T14" fmla="*/ 43 w 365"/>
                <a:gd name="T15" fmla="*/ 85 h 306"/>
                <a:gd name="T16" fmla="*/ 7 w 365"/>
                <a:gd name="T17" fmla="*/ 60 h 306"/>
                <a:gd name="T18" fmla="*/ 0 w 365"/>
                <a:gd name="T19" fmla="*/ 41 h 306"/>
                <a:gd name="T20" fmla="*/ 33 w 365"/>
                <a:gd name="T21" fmla="*/ 41 h 306"/>
                <a:gd name="T22" fmla="*/ 50 w 365"/>
                <a:gd name="T23" fmla="*/ 25 h 306"/>
                <a:gd name="T24" fmla="*/ 105 w 365"/>
                <a:gd name="T25" fmla="*/ 15 h 306"/>
                <a:gd name="T26" fmla="*/ 130 w 365"/>
                <a:gd name="T27" fmla="*/ 0 h 306"/>
                <a:gd name="T28" fmla="*/ 191 w 365"/>
                <a:gd name="T29" fmla="*/ 15 h 306"/>
                <a:gd name="T30" fmla="*/ 227 w 365"/>
                <a:gd name="T31" fmla="*/ 15 h 306"/>
                <a:gd name="T32" fmla="*/ 253 w 365"/>
                <a:gd name="T33" fmla="*/ 25 h 306"/>
                <a:gd name="T34" fmla="*/ 270 w 365"/>
                <a:gd name="T35" fmla="*/ 15 h 306"/>
                <a:gd name="T36" fmla="*/ 295 w 365"/>
                <a:gd name="T37" fmla="*/ 51 h 306"/>
                <a:gd name="T38" fmla="*/ 295 w 365"/>
                <a:gd name="T39" fmla="*/ 100 h 306"/>
                <a:gd name="T40" fmla="*/ 331 w 365"/>
                <a:gd name="T41" fmla="*/ 100 h 306"/>
                <a:gd name="T42" fmla="*/ 364 w 365"/>
                <a:gd name="T43" fmla="*/ 109 h 306"/>
                <a:gd name="T44" fmla="*/ 295 w 365"/>
                <a:gd name="T45" fmla="*/ 160 h 306"/>
                <a:gd name="T46" fmla="*/ 288 w 365"/>
                <a:gd name="T47" fmla="*/ 185 h 306"/>
                <a:gd name="T48" fmla="*/ 295 w 365"/>
                <a:gd name="T49" fmla="*/ 220 h 306"/>
                <a:gd name="T50" fmla="*/ 259 w 365"/>
                <a:gd name="T51" fmla="*/ 269 h 306"/>
                <a:gd name="T52" fmla="*/ 270 w 365"/>
                <a:gd name="T53" fmla="*/ 305 h 306"/>
                <a:gd name="T54" fmla="*/ 259 w 365"/>
                <a:gd name="T55" fmla="*/ 290 h 306"/>
                <a:gd name="T56" fmla="*/ 227 w 365"/>
                <a:gd name="T57" fmla="*/ 305 h 306"/>
                <a:gd name="T58" fmla="*/ 87 w 365"/>
                <a:gd name="T59" fmla="*/ 305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5"/>
                <a:gd name="T91" fmla="*/ 0 h 306"/>
                <a:gd name="T92" fmla="*/ 365 w 365"/>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5" h="306">
                  <a:moveTo>
                    <a:pt x="87" y="305"/>
                  </a:moveTo>
                  <a:lnTo>
                    <a:pt x="137" y="230"/>
                  </a:lnTo>
                  <a:lnTo>
                    <a:pt x="122" y="170"/>
                  </a:lnTo>
                  <a:lnTo>
                    <a:pt x="105" y="145"/>
                  </a:lnTo>
                  <a:lnTo>
                    <a:pt x="122" y="109"/>
                  </a:lnTo>
                  <a:lnTo>
                    <a:pt x="94" y="100"/>
                  </a:lnTo>
                  <a:lnTo>
                    <a:pt x="87" y="60"/>
                  </a:lnTo>
                  <a:lnTo>
                    <a:pt x="43" y="85"/>
                  </a:lnTo>
                  <a:lnTo>
                    <a:pt x="7" y="60"/>
                  </a:lnTo>
                  <a:lnTo>
                    <a:pt x="0" y="41"/>
                  </a:lnTo>
                  <a:lnTo>
                    <a:pt x="33" y="41"/>
                  </a:lnTo>
                  <a:lnTo>
                    <a:pt x="50" y="25"/>
                  </a:lnTo>
                  <a:lnTo>
                    <a:pt x="105" y="15"/>
                  </a:lnTo>
                  <a:lnTo>
                    <a:pt x="130" y="0"/>
                  </a:lnTo>
                  <a:lnTo>
                    <a:pt x="191" y="15"/>
                  </a:lnTo>
                  <a:lnTo>
                    <a:pt x="227" y="15"/>
                  </a:lnTo>
                  <a:lnTo>
                    <a:pt x="253" y="25"/>
                  </a:lnTo>
                  <a:lnTo>
                    <a:pt x="270" y="15"/>
                  </a:lnTo>
                  <a:lnTo>
                    <a:pt x="295" y="51"/>
                  </a:lnTo>
                  <a:lnTo>
                    <a:pt x="295" y="100"/>
                  </a:lnTo>
                  <a:lnTo>
                    <a:pt x="331" y="100"/>
                  </a:lnTo>
                  <a:lnTo>
                    <a:pt x="364" y="109"/>
                  </a:lnTo>
                  <a:lnTo>
                    <a:pt x="295" y="160"/>
                  </a:lnTo>
                  <a:lnTo>
                    <a:pt x="288" y="185"/>
                  </a:lnTo>
                  <a:lnTo>
                    <a:pt x="295" y="220"/>
                  </a:lnTo>
                  <a:lnTo>
                    <a:pt x="259" y="269"/>
                  </a:lnTo>
                  <a:lnTo>
                    <a:pt x="270" y="305"/>
                  </a:lnTo>
                  <a:lnTo>
                    <a:pt x="259" y="290"/>
                  </a:lnTo>
                  <a:lnTo>
                    <a:pt x="227" y="305"/>
                  </a:lnTo>
                  <a:lnTo>
                    <a:pt x="87" y="30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3" name="Freeform 91">
              <a:extLst>
                <a:ext uri="{FF2B5EF4-FFF2-40B4-BE49-F238E27FC236}">
                  <a16:creationId xmlns:a16="http://schemas.microsoft.com/office/drawing/2014/main" id="{204C11FC-409F-46F4-A164-3F8DE0453CEF}"/>
                </a:ext>
              </a:extLst>
            </p:cNvPr>
            <p:cNvSpPr>
              <a:spLocks/>
            </p:cNvSpPr>
            <p:nvPr/>
          </p:nvSpPr>
          <p:spPr bwMode="auto">
            <a:xfrm>
              <a:off x="3241" y="2228"/>
              <a:ext cx="387" cy="528"/>
            </a:xfrm>
            <a:custGeom>
              <a:avLst/>
              <a:gdLst>
                <a:gd name="T0" fmla="*/ 0 w 385"/>
                <a:gd name="T1" fmla="*/ 264 h 528"/>
                <a:gd name="T2" fmla="*/ 79 w 385"/>
                <a:gd name="T3" fmla="*/ 154 h 528"/>
                <a:gd name="T4" fmla="*/ 68 w 385"/>
                <a:gd name="T5" fmla="*/ 96 h 528"/>
                <a:gd name="T6" fmla="*/ 157 w 385"/>
                <a:gd name="T7" fmla="*/ 96 h 528"/>
                <a:gd name="T8" fmla="*/ 251 w 385"/>
                <a:gd name="T9" fmla="*/ 0 h 528"/>
                <a:gd name="T10" fmla="*/ 304 w 385"/>
                <a:gd name="T11" fmla="*/ 45 h 528"/>
                <a:gd name="T12" fmla="*/ 323 w 385"/>
                <a:gd name="T13" fmla="*/ 96 h 528"/>
                <a:gd name="T14" fmla="*/ 355 w 385"/>
                <a:gd name="T15" fmla="*/ 180 h 528"/>
                <a:gd name="T16" fmla="*/ 384 w 385"/>
                <a:gd name="T17" fmla="*/ 214 h 528"/>
                <a:gd name="T18" fmla="*/ 355 w 385"/>
                <a:gd name="T19" fmla="*/ 314 h 528"/>
                <a:gd name="T20" fmla="*/ 355 w 385"/>
                <a:gd name="T21" fmla="*/ 359 h 528"/>
                <a:gd name="T22" fmla="*/ 341 w 385"/>
                <a:gd name="T23" fmla="*/ 384 h 528"/>
                <a:gd name="T24" fmla="*/ 323 w 385"/>
                <a:gd name="T25" fmla="*/ 408 h 528"/>
                <a:gd name="T26" fmla="*/ 294 w 385"/>
                <a:gd name="T27" fmla="*/ 408 h 528"/>
                <a:gd name="T28" fmla="*/ 287 w 385"/>
                <a:gd name="T29" fmla="*/ 459 h 528"/>
                <a:gd name="T30" fmla="*/ 269 w 385"/>
                <a:gd name="T31" fmla="*/ 459 h 528"/>
                <a:gd name="T32" fmla="*/ 251 w 385"/>
                <a:gd name="T33" fmla="*/ 502 h 528"/>
                <a:gd name="T34" fmla="*/ 226 w 385"/>
                <a:gd name="T35" fmla="*/ 527 h 528"/>
                <a:gd name="T36" fmla="*/ 0 w 385"/>
                <a:gd name="T37" fmla="*/ 264 h 5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5"/>
                <a:gd name="T58" fmla="*/ 0 h 528"/>
                <a:gd name="T59" fmla="*/ 385 w 385"/>
                <a:gd name="T60" fmla="*/ 528 h 5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5" h="528">
                  <a:moveTo>
                    <a:pt x="0" y="264"/>
                  </a:moveTo>
                  <a:lnTo>
                    <a:pt x="79" y="154"/>
                  </a:lnTo>
                  <a:lnTo>
                    <a:pt x="68" y="96"/>
                  </a:lnTo>
                  <a:lnTo>
                    <a:pt x="157" y="96"/>
                  </a:lnTo>
                  <a:lnTo>
                    <a:pt x="251" y="0"/>
                  </a:lnTo>
                  <a:lnTo>
                    <a:pt x="304" y="45"/>
                  </a:lnTo>
                  <a:lnTo>
                    <a:pt x="323" y="96"/>
                  </a:lnTo>
                  <a:lnTo>
                    <a:pt x="355" y="180"/>
                  </a:lnTo>
                  <a:lnTo>
                    <a:pt x="384" y="214"/>
                  </a:lnTo>
                  <a:lnTo>
                    <a:pt x="355" y="314"/>
                  </a:lnTo>
                  <a:lnTo>
                    <a:pt x="355" y="359"/>
                  </a:lnTo>
                  <a:lnTo>
                    <a:pt x="341" y="384"/>
                  </a:lnTo>
                  <a:lnTo>
                    <a:pt x="323" y="408"/>
                  </a:lnTo>
                  <a:lnTo>
                    <a:pt x="294" y="408"/>
                  </a:lnTo>
                  <a:lnTo>
                    <a:pt x="287" y="459"/>
                  </a:lnTo>
                  <a:lnTo>
                    <a:pt x="269" y="459"/>
                  </a:lnTo>
                  <a:lnTo>
                    <a:pt x="251" y="502"/>
                  </a:lnTo>
                  <a:lnTo>
                    <a:pt x="226" y="527"/>
                  </a:lnTo>
                  <a:lnTo>
                    <a:pt x="0" y="2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4" name="Freeform 92">
              <a:extLst>
                <a:ext uri="{FF2B5EF4-FFF2-40B4-BE49-F238E27FC236}">
                  <a16:creationId xmlns:a16="http://schemas.microsoft.com/office/drawing/2014/main" id="{9E65B9BD-D7E0-4E0F-BA72-F167056A4538}"/>
                </a:ext>
              </a:extLst>
            </p:cNvPr>
            <p:cNvSpPr>
              <a:spLocks/>
            </p:cNvSpPr>
            <p:nvPr/>
          </p:nvSpPr>
          <p:spPr bwMode="auto">
            <a:xfrm>
              <a:off x="2912" y="947"/>
              <a:ext cx="306" cy="239"/>
            </a:xfrm>
            <a:custGeom>
              <a:avLst/>
              <a:gdLst>
                <a:gd name="T0" fmla="*/ 305 w 306"/>
                <a:gd name="T1" fmla="*/ 0 h 239"/>
                <a:gd name="T2" fmla="*/ 287 w 306"/>
                <a:gd name="T3" fmla="*/ 238 h 239"/>
                <a:gd name="T4" fmla="*/ 0 w 306"/>
                <a:gd name="T5" fmla="*/ 238 h 239"/>
                <a:gd name="T6" fmla="*/ 7 w 306"/>
                <a:gd name="T7" fmla="*/ 0 h 239"/>
                <a:gd name="T8" fmla="*/ 305 w 306"/>
                <a:gd name="T9" fmla="*/ 0 h 239"/>
                <a:gd name="T10" fmla="*/ 0 60000 65536"/>
                <a:gd name="T11" fmla="*/ 0 60000 65536"/>
                <a:gd name="T12" fmla="*/ 0 60000 65536"/>
                <a:gd name="T13" fmla="*/ 0 60000 65536"/>
                <a:gd name="T14" fmla="*/ 0 60000 65536"/>
                <a:gd name="T15" fmla="*/ 0 w 306"/>
                <a:gd name="T16" fmla="*/ 0 h 239"/>
                <a:gd name="T17" fmla="*/ 306 w 306"/>
                <a:gd name="T18" fmla="*/ 239 h 239"/>
              </a:gdLst>
              <a:ahLst/>
              <a:cxnLst>
                <a:cxn ang="T10">
                  <a:pos x="T0" y="T1"/>
                </a:cxn>
                <a:cxn ang="T11">
                  <a:pos x="T2" y="T3"/>
                </a:cxn>
                <a:cxn ang="T12">
                  <a:pos x="T4" y="T5"/>
                </a:cxn>
                <a:cxn ang="T13">
                  <a:pos x="T6" y="T7"/>
                </a:cxn>
                <a:cxn ang="T14">
                  <a:pos x="T8" y="T9"/>
                </a:cxn>
              </a:cxnLst>
              <a:rect l="T15" t="T16" r="T17" b="T18"/>
              <a:pathLst>
                <a:path w="306" h="239">
                  <a:moveTo>
                    <a:pt x="305" y="0"/>
                  </a:moveTo>
                  <a:lnTo>
                    <a:pt x="287" y="238"/>
                  </a:lnTo>
                  <a:lnTo>
                    <a:pt x="0" y="238"/>
                  </a:lnTo>
                  <a:lnTo>
                    <a:pt x="7" y="0"/>
                  </a:lnTo>
                  <a:lnTo>
                    <a:pt x="305"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5" name="Freeform 93">
              <a:extLst>
                <a:ext uri="{FF2B5EF4-FFF2-40B4-BE49-F238E27FC236}">
                  <a16:creationId xmlns:a16="http://schemas.microsoft.com/office/drawing/2014/main" id="{6BF650CF-9D41-4943-9619-4C618635EE40}"/>
                </a:ext>
              </a:extLst>
            </p:cNvPr>
            <p:cNvSpPr>
              <a:spLocks/>
            </p:cNvSpPr>
            <p:nvPr/>
          </p:nvSpPr>
          <p:spPr bwMode="auto">
            <a:xfrm>
              <a:off x="2484" y="1499"/>
              <a:ext cx="343" cy="291"/>
            </a:xfrm>
            <a:custGeom>
              <a:avLst/>
              <a:gdLst>
                <a:gd name="T0" fmla="*/ 18 w 343"/>
                <a:gd name="T1" fmla="*/ 290 h 291"/>
                <a:gd name="T2" fmla="*/ 0 w 343"/>
                <a:gd name="T3" fmla="*/ 146 h 291"/>
                <a:gd name="T4" fmla="*/ 36 w 343"/>
                <a:gd name="T5" fmla="*/ 0 h 291"/>
                <a:gd name="T6" fmla="*/ 54 w 343"/>
                <a:gd name="T7" fmla="*/ 0 h 291"/>
                <a:gd name="T8" fmla="*/ 61 w 343"/>
                <a:gd name="T9" fmla="*/ 15 h 291"/>
                <a:gd name="T10" fmla="*/ 79 w 343"/>
                <a:gd name="T11" fmla="*/ 15 h 291"/>
                <a:gd name="T12" fmla="*/ 141 w 343"/>
                <a:gd name="T13" fmla="*/ 60 h 291"/>
                <a:gd name="T14" fmla="*/ 148 w 343"/>
                <a:gd name="T15" fmla="*/ 76 h 291"/>
                <a:gd name="T16" fmla="*/ 159 w 343"/>
                <a:gd name="T17" fmla="*/ 60 h 291"/>
                <a:gd name="T18" fmla="*/ 166 w 343"/>
                <a:gd name="T19" fmla="*/ 76 h 291"/>
                <a:gd name="T20" fmla="*/ 176 w 343"/>
                <a:gd name="T21" fmla="*/ 76 h 291"/>
                <a:gd name="T22" fmla="*/ 183 w 343"/>
                <a:gd name="T23" fmla="*/ 100 h 291"/>
                <a:gd name="T24" fmla="*/ 209 w 343"/>
                <a:gd name="T25" fmla="*/ 110 h 291"/>
                <a:gd name="T26" fmla="*/ 255 w 343"/>
                <a:gd name="T27" fmla="*/ 125 h 291"/>
                <a:gd name="T28" fmla="*/ 255 w 343"/>
                <a:gd name="T29" fmla="*/ 146 h 291"/>
                <a:gd name="T30" fmla="*/ 331 w 343"/>
                <a:gd name="T31" fmla="*/ 221 h 291"/>
                <a:gd name="T32" fmla="*/ 342 w 343"/>
                <a:gd name="T33" fmla="*/ 290 h 291"/>
                <a:gd name="T34" fmla="*/ 281 w 343"/>
                <a:gd name="T35" fmla="*/ 290 h 291"/>
                <a:gd name="T36" fmla="*/ 18 w 343"/>
                <a:gd name="T37" fmla="*/ 290 h 2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3"/>
                <a:gd name="T58" fmla="*/ 0 h 291"/>
                <a:gd name="T59" fmla="*/ 343 w 343"/>
                <a:gd name="T60" fmla="*/ 291 h 29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3" h="291">
                  <a:moveTo>
                    <a:pt x="18" y="290"/>
                  </a:moveTo>
                  <a:lnTo>
                    <a:pt x="0" y="146"/>
                  </a:lnTo>
                  <a:lnTo>
                    <a:pt x="36" y="0"/>
                  </a:lnTo>
                  <a:lnTo>
                    <a:pt x="54" y="0"/>
                  </a:lnTo>
                  <a:lnTo>
                    <a:pt x="61" y="15"/>
                  </a:lnTo>
                  <a:lnTo>
                    <a:pt x="79" y="15"/>
                  </a:lnTo>
                  <a:lnTo>
                    <a:pt x="141" y="60"/>
                  </a:lnTo>
                  <a:lnTo>
                    <a:pt x="148" y="76"/>
                  </a:lnTo>
                  <a:lnTo>
                    <a:pt x="159" y="60"/>
                  </a:lnTo>
                  <a:lnTo>
                    <a:pt x="166" y="76"/>
                  </a:lnTo>
                  <a:lnTo>
                    <a:pt x="176" y="76"/>
                  </a:lnTo>
                  <a:lnTo>
                    <a:pt x="183" y="100"/>
                  </a:lnTo>
                  <a:lnTo>
                    <a:pt x="209" y="110"/>
                  </a:lnTo>
                  <a:lnTo>
                    <a:pt x="255" y="125"/>
                  </a:lnTo>
                  <a:lnTo>
                    <a:pt x="255" y="146"/>
                  </a:lnTo>
                  <a:lnTo>
                    <a:pt x="331" y="221"/>
                  </a:lnTo>
                  <a:lnTo>
                    <a:pt x="342" y="290"/>
                  </a:lnTo>
                  <a:lnTo>
                    <a:pt x="281" y="290"/>
                  </a:lnTo>
                  <a:lnTo>
                    <a:pt x="18" y="29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6" name="Freeform 94">
              <a:extLst>
                <a:ext uri="{FF2B5EF4-FFF2-40B4-BE49-F238E27FC236}">
                  <a16:creationId xmlns:a16="http://schemas.microsoft.com/office/drawing/2014/main" id="{230BB190-E4A3-4FF9-9F63-3350BFD7EFB9}"/>
                </a:ext>
              </a:extLst>
            </p:cNvPr>
            <p:cNvSpPr>
              <a:spLocks/>
            </p:cNvSpPr>
            <p:nvPr/>
          </p:nvSpPr>
          <p:spPr bwMode="auto">
            <a:xfrm>
              <a:off x="1614" y="1694"/>
              <a:ext cx="332" cy="349"/>
            </a:xfrm>
            <a:custGeom>
              <a:avLst/>
              <a:gdLst>
                <a:gd name="T0" fmla="*/ 173 w 332"/>
                <a:gd name="T1" fmla="*/ 348 h 349"/>
                <a:gd name="T2" fmla="*/ 173 w 332"/>
                <a:gd name="T3" fmla="*/ 289 h 349"/>
                <a:gd name="T4" fmla="*/ 87 w 332"/>
                <a:gd name="T5" fmla="*/ 180 h 349"/>
                <a:gd name="T6" fmla="*/ 62 w 332"/>
                <a:gd name="T7" fmla="*/ 169 h 349"/>
                <a:gd name="T8" fmla="*/ 0 w 332"/>
                <a:gd name="T9" fmla="*/ 180 h 349"/>
                <a:gd name="T10" fmla="*/ 0 w 332"/>
                <a:gd name="T11" fmla="*/ 145 h 349"/>
                <a:gd name="T12" fmla="*/ 0 w 332"/>
                <a:gd name="T13" fmla="*/ 120 h 349"/>
                <a:gd name="T14" fmla="*/ 7 w 332"/>
                <a:gd name="T15" fmla="*/ 120 h 349"/>
                <a:gd name="T16" fmla="*/ 19 w 332"/>
                <a:gd name="T17" fmla="*/ 120 h 349"/>
                <a:gd name="T18" fmla="*/ 19 w 332"/>
                <a:gd name="T19" fmla="*/ 85 h 349"/>
                <a:gd name="T20" fmla="*/ 50 w 332"/>
                <a:gd name="T21" fmla="*/ 75 h 349"/>
                <a:gd name="T22" fmla="*/ 140 w 332"/>
                <a:gd name="T23" fmla="*/ 75 h 349"/>
                <a:gd name="T24" fmla="*/ 159 w 332"/>
                <a:gd name="T25" fmla="*/ 60 h 349"/>
                <a:gd name="T26" fmla="*/ 173 w 332"/>
                <a:gd name="T27" fmla="*/ 75 h 349"/>
                <a:gd name="T28" fmla="*/ 245 w 332"/>
                <a:gd name="T29" fmla="*/ 60 h 349"/>
                <a:gd name="T30" fmla="*/ 263 w 332"/>
                <a:gd name="T31" fmla="*/ 35 h 349"/>
                <a:gd name="T32" fmla="*/ 296 w 332"/>
                <a:gd name="T33" fmla="*/ 0 h 349"/>
                <a:gd name="T34" fmla="*/ 324 w 332"/>
                <a:gd name="T35" fmla="*/ 10 h 349"/>
                <a:gd name="T36" fmla="*/ 331 w 332"/>
                <a:gd name="T37" fmla="*/ 35 h 349"/>
                <a:gd name="T38" fmla="*/ 331 w 332"/>
                <a:gd name="T39" fmla="*/ 220 h 349"/>
                <a:gd name="T40" fmla="*/ 296 w 332"/>
                <a:gd name="T41" fmla="*/ 348 h 349"/>
                <a:gd name="T42" fmla="*/ 173 w 332"/>
                <a:gd name="T43" fmla="*/ 348 h 3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2"/>
                <a:gd name="T67" fmla="*/ 0 h 349"/>
                <a:gd name="T68" fmla="*/ 332 w 332"/>
                <a:gd name="T69" fmla="*/ 349 h 3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2" h="349">
                  <a:moveTo>
                    <a:pt x="173" y="348"/>
                  </a:moveTo>
                  <a:lnTo>
                    <a:pt x="173" y="289"/>
                  </a:lnTo>
                  <a:lnTo>
                    <a:pt x="87" y="180"/>
                  </a:lnTo>
                  <a:lnTo>
                    <a:pt x="62" y="169"/>
                  </a:lnTo>
                  <a:lnTo>
                    <a:pt x="0" y="180"/>
                  </a:lnTo>
                  <a:lnTo>
                    <a:pt x="0" y="145"/>
                  </a:lnTo>
                  <a:lnTo>
                    <a:pt x="0" y="120"/>
                  </a:lnTo>
                  <a:lnTo>
                    <a:pt x="7" y="120"/>
                  </a:lnTo>
                  <a:lnTo>
                    <a:pt x="19" y="120"/>
                  </a:lnTo>
                  <a:lnTo>
                    <a:pt x="19" y="85"/>
                  </a:lnTo>
                  <a:lnTo>
                    <a:pt x="50" y="75"/>
                  </a:lnTo>
                  <a:lnTo>
                    <a:pt x="140" y="75"/>
                  </a:lnTo>
                  <a:lnTo>
                    <a:pt x="159" y="60"/>
                  </a:lnTo>
                  <a:lnTo>
                    <a:pt x="173" y="75"/>
                  </a:lnTo>
                  <a:lnTo>
                    <a:pt x="245" y="60"/>
                  </a:lnTo>
                  <a:lnTo>
                    <a:pt x="263" y="35"/>
                  </a:lnTo>
                  <a:lnTo>
                    <a:pt x="296" y="0"/>
                  </a:lnTo>
                  <a:lnTo>
                    <a:pt x="324" y="10"/>
                  </a:lnTo>
                  <a:lnTo>
                    <a:pt x="331" y="35"/>
                  </a:lnTo>
                  <a:lnTo>
                    <a:pt x="331" y="220"/>
                  </a:lnTo>
                  <a:lnTo>
                    <a:pt x="296" y="348"/>
                  </a:lnTo>
                  <a:lnTo>
                    <a:pt x="173" y="34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7" name="Freeform 95">
              <a:extLst>
                <a:ext uri="{FF2B5EF4-FFF2-40B4-BE49-F238E27FC236}">
                  <a16:creationId xmlns:a16="http://schemas.microsoft.com/office/drawing/2014/main" id="{79535310-9CF9-40C2-9378-459B7795D357}"/>
                </a:ext>
              </a:extLst>
            </p:cNvPr>
            <p:cNvSpPr>
              <a:spLocks/>
            </p:cNvSpPr>
            <p:nvPr/>
          </p:nvSpPr>
          <p:spPr bwMode="auto">
            <a:xfrm>
              <a:off x="3701" y="1939"/>
              <a:ext cx="325" cy="613"/>
            </a:xfrm>
            <a:custGeom>
              <a:avLst/>
              <a:gdLst>
                <a:gd name="T0" fmla="*/ 202 w 325"/>
                <a:gd name="T1" fmla="*/ 552 h 613"/>
                <a:gd name="T2" fmla="*/ 202 w 325"/>
                <a:gd name="T3" fmla="*/ 527 h 613"/>
                <a:gd name="T4" fmla="*/ 176 w 325"/>
                <a:gd name="T5" fmla="*/ 493 h 613"/>
                <a:gd name="T6" fmla="*/ 159 w 325"/>
                <a:gd name="T7" fmla="*/ 458 h 613"/>
                <a:gd name="T8" fmla="*/ 97 w 325"/>
                <a:gd name="T9" fmla="*/ 373 h 613"/>
                <a:gd name="T10" fmla="*/ 19 w 325"/>
                <a:gd name="T11" fmla="*/ 264 h 613"/>
                <a:gd name="T12" fmla="*/ 0 w 325"/>
                <a:gd name="T13" fmla="*/ 189 h 613"/>
                <a:gd name="T14" fmla="*/ 19 w 325"/>
                <a:gd name="T15" fmla="*/ 164 h 613"/>
                <a:gd name="T16" fmla="*/ 29 w 325"/>
                <a:gd name="T17" fmla="*/ 119 h 613"/>
                <a:gd name="T18" fmla="*/ 19 w 325"/>
                <a:gd name="T19" fmla="*/ 94 h 613"/>
                <a:gd name="T20" fmla="*/ 29 w 325"/>
                <a:gd name="T21" fmla="*/ 94 h 613"/>
                <a:gd name="T22" fmla="*/ 36 w 325"/>
                <a:gd name="T23" fmla="*/ 59 h 613"/>
                <a:gd name="T24" fmla="*/ 54 w 325"/>
                <a:gd name="T25" fmla="*/ 19 h 613"/>
                <a:gd name="T26" fmla="*/ 72 w 325"/>
                <a:gd name="T27" fmla="*/ 0 h 613"/>
                <a:gd name="T28" fmla="*/ 108 w 325"/>
                <a:gd name="T29" fmla="*/ 45 h 613"/>
                <a:gd name="T30" fmla="*/ 152 w 325"/>
                <a:gd name="T31" fmla="*/ 45 h 613"/>
                <a:gd name="T32" fmla="*/ 213 w 325"/>
                <a:gd name="T33" fmla="*/ 19 h 613"/>
                <a:gd name="T34" fmla="*/ 245 w 325"/>
                <a:gd name="T35" fmla="*/ 70 h 613"/>
                <a:gd name="T36" fmla="*/ 299 w 325"/>
                <a:gd name="T37" fmla="*/ 94 h 613"/>
                <a:gd name="T38" fmla="*/ 299 w 325"/>
                <a:gd name="T39" fmla="*/ 104 h 613"/>
                <a:gd name="T40" fmla="*/ 306 w 325"/>
                <a:gd name="T41" fmla="*/ 333 h 613"/>
                <a:gd name="T42" fmla="*/ 281 w 325"/>
                <a:gd name="T43" fmla="*/ 458 h 613"/>
                <a:gd name="T44" fmla="*/ 317 w 325"/>
                <a:gd name="T45" fmla="*/ 478 h 613"/>
                <a:gd name="T46" fmla="*/ 324 w 325"/>
                <a:gd name="T47" fmla="*/ 478 h 613"/>
                <a:gd name="T48" fmla="*/ 245 w 325"/>
                <a:gd name="T49" fmla="*/ 612 h 613"/>
                <a:gd name="T50" fmla="*/ 202 w 325"/>
                <a:gd name="T51" fmla="*/ 552 h 6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613"/>
                <a:gd name="T80" fmla="*/ 325 w 325"/>
                <a:gd name="T81" fmla="*/ 613 h 6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613">
                  <a:moveTo>
                    <a:pt x="202" y="552"/>
                  </a:moveTo>
                  <a:lnTo>
                    <a:pt x="202" y="527"/>
                  </a:lnTo>
                  <a:lnTo>
                    <a:pt x="176" y="493"/>
                  </a:lnTo>
                  <a:lnTo>
                    <a:pt x="159" y="458"/>
                  </a:lnTo>
                  <a:lnTo>
                    <a:pt x="97" y="373"/>
                  </a:lnTo>
                  <a:lnTo>
                    <a:pt x="19" y="264"/>
                  </a:lnTo>
                  <a:lnTo>
                    <a:pt x="0" y="189"/>
                  </a:lnTo>
                  <a:lnTo>
                    <a:pt x="19" y="164"/>
                  </a:lnTo>
                  <a:lnTo>
                    <a:pt x="29" y="119"/>
                  </a:lnTo>
                  <a:lnTo>
                    <a:pt x="19" y="94"/>
                  </a:lnTo>
                  <a:lnTo>
                    <a:pt x="29" y="94"/>
                  </a:lnTo>
                  <a:lnTo>
                    <a:pt x="36" y="59"/>
                  </a:lnTo>
                  <a:lnTo>
                    <a:pt x="54" y="19"/>
                  </a:lnTo>
                  <a:lnTo>
                    <a:pt x="72" y="0"/>
                  </a:lnTo>
                  <a:lnTo>
                    <a:pt x="108" y="45"/>
                  </a:lnTo>
                  <a:lnTo>
                    <a:pt x="152" y="45"/>
                  </a:lnTo>
                  <a:lnTo>
                    <a:pt x="213" y="19"/>
                  </a:lnTo>
                  <a:lnTo>
                    <a:pt x="245" y="70"/>
                  </a:lnTo>
                  <a:lnTo>
                    <a:pt x="299" y="94"/>
                  </a:lnTo>
                  <a:lnTo>
                    <a:pt x="299" y="104"/>
                  </a:lnTo>
                  <a:lnTo>
                    <a:pt x="306" y="333"/>
                  </a:lnTo>
                  <a:lnTo>
                    <a:pt x="281" y="458"/>
                  </a:lnTo>
                  <a:lnTo>
                    <a:pt x="317" y="478"/>
                  </a:lnTo>
                  <a:lnTo>
                    <a:pt x="324" y="478"/>
                  </a:lnTo>
                  <a:lnTo>
                    <a:pt x="245" y="612"/>
                  </a:lnTo>
                  <a:lnTo>
                    <a:pt x="202" y="552"/>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8" name="Freeform 96">
              <a:extLst>
                <a:ext uri="{FF2B5EF4-FFF2-40B4-BE49-F238E27FC236}">
                  <a16:creationId xmlns:a16="http://schemas.microsoft.com/office/drawing/2014/main" id="{4BDC2833-8D70-4B05-A04A-CA9980724472}"/>
                </a:ext>
              </a:extLst>
            </p:cNvPr>
            <p:cNvSpPr>
              <a:spLocks/>
            </p:cNvSpPr>
            <p:nvPr/>
          </p:nvSpPr>
          <p:spPr bwMode="auto">
            <a:xfrm>
              <a:off x="3113" y="2153"/>
              <a:ext cx="195" cy="339"/>
            </a:xfrm>
            <a:custGeom>
              <a:avLst/>
              <a:gdLst>
                <a:gd name="T0" fmla="*/ 0 w 209"/>
                <a:gd name="T1" fmla="*/ 195 h 340"/>
                <a:gd name="T2" fmla="*/ 32 w 209"/>
                <a:gd name="T3" fmla="*/ 180 h 340"/>
                <a:gd name="T4" fmla="*/ 43 w 209"/>
                <a:gd name="T5" fmla="*/ 195 h 340"/>
                <a:gd name="T6" fmla="*/ 32 w 209"/>
                <a:gd name="T7" fmla="*/ 160 h 340"/>
                <a:gd name="T8" fmla="*/ 68 w 209"/>
                <a:gd name="T9" fmla="*/ 111 h 340"/>
                <a:gd name="T10" fmla="*/ 61 w 209"/>
                <a:gd name="T11" fmla="*/ 75 h 340"/>
                <a:gd name="T12" fmla="*/ 68 w 209"/>
                <a:gd name="T13" fmla="*/ 51 h 340"/>
                <a:gd name="T14" fmla="*/ 136 w 209"/>
                <a:gd name="T15" fmla="*/ 0 h 340"/>
                <a:gd name="T16" fmla="*/ 190 w 209"/>
                <a:gd name="T17" fmla="*/ 86 h 340"/>
                <a:gd name="T18" fmla="*/ 197 w 209"/>
                <a:gd name="T19" fmla="*/ 171 h 340"/>
                <a:gd name="T20" fmla="*/ 208 w 209"/>
                <a:gd name="T21" fmla="*/ 230 h 340"/>
                <a:gd name="T22" fmla="*/ 130 w 209"/>
                <a:gd name="T23" fmla="*/ 339 h 340"/>
                <a:gd name="T24" fmla="*/ 0 w 209"/>
                <a:gd name="T25" fmla="*/ 195 h 3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340"/>
                <a:gd name="T41" fmla="*/ 209 w 209"/>
                <a:gd name="T42" fmla="*/ 340 h 3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340">
                  <a:moveTo>
                    <a:pt x="0" y="195"/>
                  </a:moveTo>
                  <a:lnTo>
                    <a:pt x="32" y="180"/>
                  </a:lnTo>
                  <a:lnTo>
                    <a:pt x="43" y="195"/>
                  </a:lnTo>
                  <a:lnTo>
                    <a:pt x="32" y="160"/>
                  </a:lnTo>
                  <a:lnTo>
                    <a:pt x="68" y="111"/>
                  </a:lnTo>
                  <a:lnTo>
                    <a:pt x="61" y="75"/>
                  </a:lnTo>
                  <a:lnTo>
                    <a:pt x="68" y="51"/>
                  </a:lnTo>
                  <a:lnTo>
                    <a:pt x="136" y="0"/>
                  </a:lnTo>
                  <a:lnTo>
                    <a:pt x="190" y="86"/>
                  </a:lnTo>
                  <a:lnTo>
                    <a:pt x="197" y="171"/>
                  </a:lnTo>
                  <a:lnTo>
                    <a:pt x="208" y="230"/>
                  </a:lnTo>
                  <a:lnTo>
                    <a:pt x="130" y="339"/>
                  </a:lnTo>
                  <a:lnTo>
                    <a:pt x="0" y="19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99" name="Freeform 97">
              <a:extLst>
                <a:ext uri="{FF2B5EF4-FFF2-40B4-BE49-F238E27FC236}">
                  <a16:creationId xmlns:a16="http://schemas.microsoft.com/office/drawing/2014/main" id="{FC9EA5BB-771F-4ED3-A8D1-6272A71A0C2C}"/>
                </a:ext>
              </a:extLst>
            </p:cNvPr>
            <p:cNvSpPr>
              <a:spLocks/>
            </p:cNvSpPr>
            <p:nvPr/>
          </p:nvSpPr>
          <p:spPr bwMode="auto">
            <a:xfrm>
              <a:off x="2642" y="1789"/>
              <a:ext cx="264" cy="295"/>
            </a:xfrm>
            <a:custGeom>
              <a:avLst/>
              <a:gdLst>
                <a:gd name="T0" fmla="*/ 227 w 264"/>
                <a:gd name="T1" fmla="*/ 244 h 295"/>
                <a:gd name="T2" fmla="*/ 208 w 264"/>
                <a:gd name="T3" fmla="*/ 268 h 295"/>
                <a:gd name="T4" fmla="*/ 201 w 264"/>
                <a:gd name="T5" fmla="*/ 268 h 295"/>
                <a:gd name="T6" fmla="*/ 190 w 264"/>
                <a:gd name="T7" fmla="*/ 294 h 295"/>
                <a:gd name="T8" fmla="*/ 172 w 264"/>
                <a:gd name="T9" fmla="*/ 268 h 295"/>
                <a:gd name="T10" fmla="*/ 155 w 264"/>
                <a:gd name="T11" fmla="*/ 278 h 295"/>
                <a:gd name="T12" fmla="*/ 140 w 264"/>
                <a:gd name="T13" fmla="*/ 229 h 295"/>
                <a:gd name="T14" fmla="*/ 130 w 264"/>
                <a:gd name="T15" fmla="*/ 244 h 295"/>
                <a:gd name="T16" fmla="*/ 87 w 264"/>
                <a:gd name="T17" fmla="*/ 268 h 295"/>
                <a:gd name="T18" fmla="*/ 68 w 264"/>
                <a:gd name="T19" fmla="*/ 268 h 295"/>
                <a:gd name="T20" fmla="*/ 43 w 264"/>
                <a:gd name="T21" fmla="*/ 268 h 295"/>
                <a:gd name="T22" fmla="*/ 35 w 264"/>
                <a:gd name="T23" fmla="*/ 268 h 295"/>
                <a:gd name="T24" fmla="*/ 0 w 264"/>
                <a:gd name="T25" fmla="*/ 253 h 295"/>
                <a:gd name="T26" fmla="*/ 122 w 264"/>
                <a:gd name="T27" fmla="*/ 0 h 295"/>
                <a:gd name="T28" fmla="*/ 183 w 264"/>
                <a:gd name="T29" fmla="*/ 0 h 295"/>
                <a:gd name="T30" fmla="*/ 190 w 264"/>
                <a:gd name="T31" fmla="*/ 26 h 295"/>
                <a:gd name="T32" fmla="*/ 227 w 264"/>
                <a:gd name="T33" fmla="*/ 26 h 295"/>
                <a:gd name="T34" fmla="*/ 233 w 264"/>
                <a:gd name="T35" fmla="*/ 75 h 295"/>
                <a:gd name="T36" fmla="*/ 263 w 264"/>
                <a:gd name="T37" fmla="*/ 99 h 295"/>
                <a:gd name="T38" fmla="*/ 233 w 264"/>
                <a:gd name="T39" fmla="*/ 195 h 295"/>
                <a:gd name="T40" fmla="*/ 263 w 264"/>
                <a:gd name="T41" fmla="*/ 268 h 295"/>
                <a:gd name="T42" fmla="*/ 244 w 264"/>
                <a:gd name="T43" fmla="*/ 294 h 295"/>
                <a:gd name="T44" fmla="*/ 227 w 264"/>
                <a:gd name="T45" fmla="*/ 244 h 2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295"/>
                <a:gd name="T71" fmla="*/ 264 w 264"/>
                <a:gd name="T72" fmla="*/ 295 h 2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295">
                  <a:moveTo>
                    <a:pt x="227" y="244"/>
                  </a:moveTo>
                  <a:lnTo>
                    <a:pt x="208" y="268"/>
                  </a:lnTo>
                  <a:lnTo>
                    <a:pt x="201" y="268"/>
                  </a:lnTo>
                  <a:lnTo>
                    <a:pt x="190" y="294"/>
                  </a:lnTo>
                  <a:lnTo>
                    <a:pt x="172" y="268"/>
                  </a:lnTo>
                  <a:lnTo>
                    <a:pt x="155" y="278"/>
                  </a:lnTo>
                  <a:lnTo>
                    <a:pt x="140" y="229"/>
                  </a:lnTo>
                  <a:lnTo>
                    <a:pt x="130" y="244"/>
                  </a:lnTo>
                  <a:lnTo>
                    <a:pt x="87" y="268"/>
                  </a:lnTo>
                  <a:lnTo>
                    <a:pt x="68" y="268"/>
                  </a:lnTo>
                  <a:lnTo>
                    <a:pt x="43" y="268"/>
                  </a:lnTo>
                  <a:lnTo>
                    <a:pt x="35" y="268"/>
                  </a:lnTo>
                  <a:lnTo>
                    <a:pt x="0" y="253"/>
                  </a:lnTo>
                  <a:lnTo>
                    <a:pt x="122" y="0"/>
                  </a:lnTo>
                  <a:lnTo>
                    <a:pt x="183" y="0"/>
                  </a:lnTo>
                  <a:lnTo>
                    <a:pt x="190" y="26"/>
                  </a:lnTo>
                  <a:lnTo>
                    <a:pt x="227" y="26"/>
                  </a:lnTo>
                  <a:lnTo>
                    <a:pt x="233" y="75"/>
                  </a:lnTo>
                  <a:lnTo>
                    <a:pt x="263" y="99"/>
                  </a:lnTo>
                  <a:lnTo>
                    <a:pt x="233" y="195"/>
                  </a:lnTo>
                  <a:lnTo>
                    <a:pt x="263" y="268"/>
                  </a:lnTo>
                  <a:lnTo>
                    <a:pt x="244" y="294"/>
                  </a:lnTo>
                  <a:lnTo>
                    <a:pt x="227" y="24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0" name="Freeform 98">
              <a:extLst>
                <a:ext uri="{FF2B5EF4-FFF2-40B4-BE49-F238E27FC236}">
                  <a16:creationId xmlns:a16="http://schemas.microsoft.com/office/drawing/2014/main" id="{EE831389-D7B0-4668-911F-450851E5C026}"/>
                </a:ext>
              </a:extLst>
            </p:cNvPr>
            <p:cNvSpPr>
              <a:spLocks/>
            </p:cNvSpPr>
            <p:nvPr/>
          </p:nvSpPr>
          <p:spPr bwMode="auto">
            <a:xfrm>
              <a:off x="2667" y="947"/>
              <a:ext cx="253" cy="239"/>
            </a:xfrm>
            <a:custGeom>
              <a:avLst/>
              <a:gdLst>
                <a:gd name="T0" fmla="*/ 252 w 253"/>
                <a:gd name="T1" fmla="*/ 0 h 239"/>
                <a:gd name="T2" fmla="*/ 245 w 253"/>
                <a:gd name="T3" fmla="*/ 238 h 239"/>
                <a:gd name="T4" fmla="*/ 0 w 253"/>
                <a:gd name="T5" fmla="*/ 228 h 239"/>
                <a:gd name="T6" fmla="*/ 11 w 253"/>
                <a:gd name="T7" fmla="*/ 0 h 239"/>
                <a:gd name="T8" fmla="*/ 252 w 253"/>
                <a:gd name="T9" fmla="*/ 0 h 239"/>
                <a:gd name="T10" fmla="*/ 0 60000 65536"/>
                <a:gd name="T11" fmla="*/ 0 60000 65536"/>
                <a:gd name="T12" fmla="*/ 0 60000 65536"/>
                <a:gd name="T13" fmla="*/ 0 60000 65536"/>
                <a:gd name="T14" fmla="*/ 0 60000 65536"/>
                <a:gd name="T15" fmla="*/ 0 w 253"/>
                <a:gd name="T16" fmla="*/ 0 h 239"/>
                <a:gd name="T17" fmla="*/ 253 w 253"/>
                <a:gd name="T18" fmla="*/ 239 h 239"/>
              </a:gdLst>
              <a:ahLst/>
              <a:cxnLst>
                <a:cxn ang="T10">
                  <a:pos x="T0" y="T1"/>
                </a:cxn>
                <a:cxn ang="T11">
                  <a:pos x="T2" y="T3"/>
                </a:cxn>
                <a:cxn ang="T12">
                  <a:pos x="T4" y="T5"/>
                </a:cxn>
                <a:cxn ang="T13">
                  <a:pos x="T6" y="T7"/>
                </a:cxn>
                <a:cxn ang="T14">
                  <a:pos x="T8" y="T9"/>
                </a:cxn>
              </a:cxnLst>
              <a:rect l="T15" t="T16" r="T17" b="T18"/>
              <a:pathLst>
                <a:path w="253" h="239">
                  <a:moveTo>
                    <a:pt x="252" y="0"/>
                  </a:moveTo>
                  <a:lnTo>
                    <a:pt x="245" y="238"/>
                  </a:lnTo>
                  <a:lnTo>
                    <a:pt x="0" y="228"/>
                  </a:lnTo>
                  <a:lnTo>
                    <a:pt x="11" y="0"/>
                  </a:lnTo>
                  <a:lnTo>
                    <a:pt x="252" y="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1" name="Freeform 99">
              <a:extLst>
                <a:ext uri="{FF2B5EF4-FFF2-40B4-BE49-F238E27FC236}">
                  <a16:creationId xmlns:a16="http://schemas.microsoft.com/office/drawing/2014/main" id="{DD882F0C-C561-48E6-9200-04400806C9B1}"/>
                </a:ext>
              </a:extLst>
            </p:cNvPr>
            <p:cNvSpPr>
              <a:spLocks/>
            </p:cNvSpPr>
            <p:nvPr/>
          </p:nvSpPr>
          <p:spPr bwMode="auto">
            <a:xfrm>
              <a:off x="2362" y="931"/>
              <a:ext cx="317" cy="269"/>
            </a:xfrm>
            <a:custGeom>
              <a:avLst/>
              <a:gdLst>
                <a:gd name="T0" fmla="*/ 316 w 317"/>
                <a:gd name="T1" fmla="*/ 16 h 269"/>
                <a:gd name="T2" fmla="*/ 305 w 317"/>
                <a:gd name="T3" fmla="*/ 244 h 269"/>
                <a:gd name="T4" fmla="*/ 305 w 317"/>
                <a:gd name="T5" fmla="*/ 253 h 269"/>
                <a:gd name="T6" fmla="*/ 298 w 317"/>
                <a:gd name="T7" fmla="*/ 253 h 269"/>
                <a:gd name="T8" fmla="*/ 263 w 317"/>
                <a:gd name="T9" fmla="*/ 253 h 269"/>
                <a:gd name="T10" fmla="*/ 256 w 317"/>
                <a:gd name="T11" fmla="*/ 229 h 269"/>
                <a:gd name="T12" fmla="*/ 226 w 317"/>
                <a:gd name="T13" fmla="*/ 229 h 269"/>
                <a:gd name="T14" fmla="*/ 209 w 317"/>
                <a:gd name="T15" fmla="*/ 229 h 269"/>
                <a:gd name="T16" fmla="*/ 194 w 317"/>
                <a:gd name="T17" fmla="*/ 253 h 269"/>
                <a:gd name="T18" fmla="*/ 176 w 317"/>
                <a:gd name="T19" fmla="*/ 244 h 269"/>
                <a:gd name="T20" fmla="*/ 140 w 317"/>
                <a:gd name="T21" fmla="*/ 244 h 269"/>
                <a:gd name="T22" fmla="*/ 140 w 317"/>
                <a:gd name="T23" fmla="*/ 229 h 269"/>
                <a:gd name="T24" fmla="*/ 133 w 317"/>
                <a:gd name="T25" fmla="*/ 244 h 269"/>
                <a:gd name="T26" fmla="*/ 122 w 317"/>
                <a:gd name="T27" fmla="*/ 229 h 269"/>
                <a:gd name="T28" fmla="*/ 104 w 317"/>
                <a:gd name="T29" fmla="*/ 253 h 269"/>
                <a:gd name="T30" fmla="*/ 96 w 317"/>
                <a:gd name="T31" fmla="*/ 253 h 269"/>
                <a:gd name="T32" fmla="*/ 61 w 317"/>
                <a:gd name="T33" fmla="*/ 268 h 269"/>
                <a:gd name="T34" fmla="*/ 72 w 317"/>
                <a:gd name="T35" fmla="*/ 195 h 269"/>
                <a:gd name="T36" fmla="*/ 11 w 317"/>
                <a:gd name="T37" fmla="*/ 135 h 269"/>
                <a:gd name="T38" fmla="*/ 0 w 317"/>
                <a:gd name="T39" fmla="*/ 86 h 269"/>
                <a:gd name="T40" fmla="*/ 43 w 317"/>
                <a:gd name="T41" fmla="*/ 0 h 269"/>
                <a:gd name="T42" fmla="*/ 316 w 317"/>
                <a:gd name="T43" fmla="*/ 16 h 2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269"/>
                <a:gd name="T68" fmla="*/ 317 w 317"/>
                <a:gd name="T69" fmla="*/ 269 h 2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269">
                  <a:moveTo>
                    <a:pt x="316" y="16"/>
                  </a:moveTo>
                  <a:lnTo>
                    <a:pt x="305" y="244"/>
                  </a:lnTo>
                  <a:lnTo>
                    <a:pt x="305" y="253"/>
                  </a:lnTo>
                  <a:lnTo>
                    <a:pt x="298" y="253"/>
                  </a:lnTo>
                  <a:lnTo>
                    <a:pt x="263" y="253"/>
                  </a:lnTo>
                  <a:lnTo>
                    <a:pt x="256" y="229"/>
                  </a:lnTo>
                  <a:lnTo>
                    <a:pt x="226" y="229"/>
                  </a:lnTo>
                  <a:lnTo>
                    <a:pt x="209" y="229"/>
                  </a:lnTo>
                  <a:lnTo>
                    <a:pt x="194" y="253"/>
                  </a:lnTo>
                  <a:lnTo>
                    <a:pt x="176" y="244"/>
                  </a:lnTo>
                  <a:lnTo>
                    <a:pt x="140" y="244"/>
                  </a:lnTo>
                  <a:lnTo>
                    <a:pt x="140" y="229"/>
                  </a:lnTo>
                  <a:lnTo>
                    <a:pt x="133" y="244"/>
                  </a:lnTo>
                  <a:lnTo>
                    <a:pt x="122" y="229"/>
                  </a:lnTo>
                  <a:lnTo>
                    <a:pt x="104" y="253"/>
                  </a:lnTo>
                  <a:lnTo>
                    <a:pt x="96" y="253"/>
                  </a:lnTo>
                  <a:lnTo>
                    <a:pt x="61" y="268"/>
                  </a:lnTo>
                  <a:lnTo>
                    <a:pt x="72" y="195"/>
                  </a:lnTo>
                  <a:lnTo>
                    <a:pt x="11" y="135"/>
                  </a:lnTo>
                  <a:lnTo>
                    <a:pt x="0" y="86"/>
                  </a:lnTo>
                  <a:lnTo>
                    <a:pt x="43" y="0"/>
                  </a:lnTo>
                  <a:lnTo>
                    <a:pt x="316" y="16"/>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2" name="Freeform 100">
              <a:extLst>
                <a:ext uri="{FF2B5EF4-FFF2-40B4-BE49-F238E27FC236}">
                  <a16:creationId xmlns:a16="http://schemas.microsoft.com/office/drawing/2014/main" id="{92295378-C166-4E64-AF9A-927B97F627C6}"/>
                </a:ext>
              </a:extLst>
            </p:cNvPr>
            <p:cNvSpPr>
              <a:spLocks/>
            </p:cNvSpPr>
            <p:nvPr/>
          </p:nvSpPr>
          <p:spPr bwMode="auto">
            <a:xfrm>
              <a:off x="641" y="1634"/>
              <a:ext cx="461" cy="341"/>
            </a:xfrm>
            <a:custGeom>
              <a:avLst/>
              <a:gdLst>
                <a:gd name="T0" fmla="*/ 14 w 461"/>
                <a:gd name="T1" fmla="*/ 180 h 341"/>
                <a:gd name="T2" fmla="*/ 32 w 461"/>
                <a:gd name="T3" fmla="*/ 145 h 341"/>
                <a:gd name="T4" fmla="*/ 68 w 461"/>
                <a:gd name="T5" fmla="*/ 135 h 341"/>
                <a:gd name="T6" fmla="*/ 103 w 461"/>
                <a:gd name="T7" fmla="*/ 111 h 341"/>
                <a:gd name="T8" fmla="*/ 172 w 461"/>
                <a:gd name="T9" fmla="*/ 111 h 341"/>
                <a:gd name="T10" fmla="*/ 198 w 461"/>
                <a:gd name="T11" fmla="*/ 96 h 341"/>
                <a:gd name="T12" fmla="*/ 208 w 461"/>
                <a:gd name="T13" fmla="*/ 111 h 341"/>
                <a:gd name="T14" fmla="*/ 258 w 461"/>
                <a:gd name="T15" fmla="*/ 111 h 341"/>
                <a:gd name="T16" fmla="*/ 295 w 461"/>
                <a:gd name="T17" fmla="*/ 60 h 341"/>
                <a:gd name="T18" fmla="*/ 319 w 461"/>
                <a:gd name="T19" fmla="*/ 60 h 341"/>
                <a:gd name="T20" fmla="*/ 345 w 461"/>
                <a:gd name="T21" fmla="*/ 26 h 341"/>
                <a:gd name="T22" fmla="*/ 381 w 461"/>
                <a:gd name="T23" fmla="*/ 36 h 341"/>
                <a:gd name="T24" fmla="*/ 399 w 461"/>
                <a:gd name="T25" fmla="*/ 0 h 341"/>
                <a:gd name="T26" fmla="*/ 424 w 461"/>
                <a:gd name="T27" fmla="*/ 0 h 341"/>
                <a:gd name="T28" fmla="*/ 442 w 461"/>
                <a:gd name="T29" fmla="*/ 11 h 341"/>
                <a:gd name="T30" fmla="*/ 434 w 461"/>
                <a:gd name="T31" fmla="*/ 36 h 341"/>
                <a:gd name="T32" fmla="*/ 453 w 461"/>
                <a:gd name="T33" fmla="*/ 51 h 341"/>
                <a:gd name="T34" fmla="*/ 442 w 461"/>
                <a:gd name="T35" fmla="*/ 86 h 341"/>
                <a:gd name="T36" fmla="*/ 460 w 461"/>
                <a:gd name="T37" fmla="*/ 111 h 341"/>
                <a:gd name="T38" fmla="*/ 442 w 461"/>
                <a:gd name="T39" fmla="*/ 145 h 341"/>
                <a:gd name="T40" fmla="*/ 417 w 461"/>
                <a:gd name="T41" fmla="*/ 135 h 341"/>
                <a:gd name="T42" fmla="*/ 362 w 461"/>
                <a:gd name="T43" fmla="*/ 180 h 341"/>
                <a:gd name="T44" fmla="*/ 345 w 461"/>
                <a:gd name="T45" fmla="*/ 180 h 341"/>
                <a:gd name="T46" fmla="*/ 338 w 461"/>
                <a:gd name="T47" fmla="*/ 229 h 341"/>
                <a:gd name="T48" fmla="*/ 356 w 461"/>
                <a:gd name="T49" fmla="*/ 254 h 341"/>
                <a:gd name="T50" fmla="*/ 345 w 461"/>
                <a:gd name="T51" fmla="*/ 289 h 341"/>
                <a:gd name="T52" fmla="*/ 295 w 461"/>
                <a:gd name="T53" fmla="*/ 304 h 341"/>
                <a:gd name="T54" fmla="*/ 277 w 461"/>
                <a:gd name="T55" fmla="*/ 324 h 341"/>
                <a:gd name="T56" fmla="*/ 269 w 461"/>
                <a:gd name="T57" fmla="*/ 314 h 341"/>
                <a:gd name="T58" fmla="*/ 155 w 461"/>
                <a:gd name="T59" fmla="*/ 340 h 341"/>
                <a:gd name="T60" fmla="*/ 147 w 461"/>
                <a:gd name="T61" fmla="*/ 304 h 341"/>
                <a:gd name="T62" fmla="*/ 190 w 461"/>
                <a:gd name="T63" fmla="*/ 280 h 341"/>
                <a:gd name="T64" fmla="*/ 208 w 461"/>
                <a:gd name="T65" fmla="*/ 254 h 341"/>
                <a:gd name="T66" fmla="*/ 208 w 461"/>
                <a:gd name="T67" fmla="*/ 205 h 341"/>
                <a:gd name="T68" fmla="*/ 190 w 461"/>
                <a:gd name="T69" fmla="*/ 220 h 341"/>
                <a:gd name="T70" fmla="*/ 172 w 461"/>
                <a:gd name="T71" fmla="*/ 205 h 341"/>
                <a:gd name="T72" fmla="*/ 172 w 461"/>
                <a:gd name="T73" fmla="*/ 220 h 341"/>
                <a:gd name="T74" fmla="*/ 86 w 461"/>
                <a:gd name="T75" fmla="*/ 195 h 341"/>
                <a:gd name="T76" fmla="*/ 86 w 461"/>
                <a:gd name="T77" fmla="*/ 205 h 341"/>
                <a:gd name="T78" fmla="*/ 50 w 461"/>
                <a:gd name="T79" fmla="*/ 205 h 341"/>
                <a:gd name="T80" fmla="*/ 14 w 461"/>
                <a:gd name="T81" fmla="*/ 180 h 341"/>
                <a:gd name="T82" fmla="*/ 7 w 461"/>
                <a:gd name="T83" fmla="*/ 205 h 341"/>
                <a:gd name="T84" fmla="*/ 0 w 461"/>
                <a:gd name="T85" fmla="*/ 180 h 341"/>
                <a:gd name="T86" fmla="*/ 14 w 461"/>
                <a:gd name="T87" fmla="*/ 180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1"/>
                <a:gd name="T133" fmla="*/ 0 h 341"/>
                <a:gd name="T134" fmla="*/ 461 w 461"/>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1" h="341">
                  <a:moveTo>
                    <a:pt x="14" y="180"/>
                  </a:moveTo>
                  <a:lnTo>
                    <a:pt x="32" y="145"/>
                  </a:lnTo>
                  <a:lnTo>
                    <a:pt x="68" y="135"/>
                  </a:lnTo>
                  <a:lnTo>
                    <a:pt x="103" y="111"/>
                  </a:lnTo>
                  <a:lnTo>
                    <a:pt x="172" y="111"/>
                  </a:lnTo>
                  <a:lnTo>
                    <a:pt x="198" y="96"/>
                  </a:lnTo>
                  <a:lnTo>
                    <a:pt x="208" y="111"/>
                  </a:lnTo>
                  <a:lnTo>
                    <a:pt x="258" y="111"/>
                  </a:lnTo>
                  <a:lnTo>
                    <a:pt x="295" y="60"/>
                  </a:lnTo>
                  <a:lnTo>
                    <a:pt x="319" y="60"/>
                  </a:lnTo>
                  <a:lnTo>
                    <a:pt x="345" y="26"/>
                  </a:lnTo>
                  <a:lnTo>
                    <a:pt x="381" y="36"/>
                  </a:lnTo>
                  <a:lnTo>
                    <a:pt x="399" y="0"/>
                  </a:lnTo>
                  <a:lnTo>
                    <a:pt x="424" y="0"/>
                  </a:lnTo>
                  <a:lnTo>
                    <a:pt x="442" y="11"/>
                  </a:lnTo>
                  <a:lnTo>
                    <a:pt x="434" y="36"/>
                  </a:lnTo>
                  <a:lnTo>
                    <a:pt x="453" y="51"/>
                  </a:lnTo>
                  <a:lnTo>
                    <a:pt x="442" y="86"/>
                  </a:lnTo>
                  <a:lnTo>
                    <a:pt x="460" y="111"/>
                  </a:lnTo>
                  <a:lnTo>
                    <a:pt x="442" y="145"/>
                  </a:lnTo>
                  <a:lnTo>
                    <a:pt x="417" y="135"/>
                  </a:lnTo>
                  <a:lnTo>
                    <a:pt x="362" y="180"/>
                  </a:lnTo>
                  <a:lnTo>
                    <a:pt x="345" y="180"/>
                  </a:lnTo>
                  <a:lnTo>
                    <a:pt x="338" y="229"/>
                  </a:lnTo>
                  <a:lnTo>
                    <a:pt x="356" y="254"/>
                  </a:lnTo>
                  <a:lnTo>
                    <a:pt x="345" y="289"/>
                  </a:lnTo>
                  <a:lnTo>
                    <a:pt x="295" y="304"/>
                  </a:lnTo>
                  <a:lnTo>
                    <a:pt x="277" y="324"/>
                  </a:lnTo>
                  <a:lnTo>
                    <a:pt x="269" y="314"/>
                  </a:lnTo>
                  <a:lnTo>
                    <a:pt x="155" y="340"/>
                  </a:lnTo>
                  <a:lnTo>
                    <a:pt x="147" y="304"/>
                  </a:lnTo>
                  <a:lnTo>
                    <a:pt x="190" y="280"/>
                  </a:lnTo>
                  <a:lnTo>
                    <a:pt x="208" y="254"/>
                  </a:lnTo>
                  <a:lnTo>
                    <a:pt x="208" y="205"/>
                  </a:lnTo>
                  <a:lnTo>
                    <a:pt x="190" y="220"/>
                  </a:lnTo>
                  <a:lnTo>
                    <a:pt x="172" y="205"/>
                  </a:lnTo>
                  <a:lnTo>
                    <a:pt x="172" y="220"/>
                  </a:lnTo>
                  <a:lnTo>
                    <a:pt x="86" y="195"/>
                  </a:lnTo>
                  <a:lnTo>
                    <a:pt x="86" y="205"/>
                  </a:lnTo>
                  <a:lnTo>
                    <a:pt x="50" y="205"/>
                  </a:lnTo>
                  <a:lnTo>
                    <a:pt x="14" y="180"/>
                  </a:lnTo>
                  <a:lnTo>
                    <a:pt x="7" y="205"/>
                  </a:lnTo>
                  <a:lnTo>
                    <a:pt x="0" y="180"/>
                  </a:lnTo>
                  <a:lnTo>
                    <a:pt x="14" y="18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3" name="Freeform 101">
              <a:extLst>
                <a:ext uri="{FF2B5EF4-FFF2-40B4-BE49-F238E27FC236}">
                  <a16:creationId xmlns:a16="http://schemas.microsoft.com/office/drawing/2014/main" id="{2392A9CE-3B08-4828-89B3-A12DA2C9C4BA}"/>
                </a:ext>
              </a:extLst>
            </p:cNvPr>
            <p:cNvSpPr>
              <a:spLocks/>
            </p:cNvSpPr>
            <p:nvPr/>
          </p:nvSpPr>
          <p:spPr bwMode="auto">
            <a:xfrm>
              <a:off x="1161" y="1854"/>
              <a:ext cx="279" cy="324"/>
            </a:xfrm>
            <a:custGeom>
              <a:avLst/>
              <a:gdLst>
                <a:gd name="T0" fmla="*/ 228 w 279"/>
                <a:gd name="T1" fmla="*/ 248 h 324"/>
                <a:gd name="T2" fmla="*/ 210 w 279"/>
                <a:gd name="T3" fmla="*/ 239 h 324"/>
                <a:gd name="T4" fmla="*/ 210 w 279"/>
                <a:gd name="T5" fmla="*/ 263 h 324"/>
                <a:gd name="T6" fmla="*/ 192 w 279"/>
                <a:gd name="T7" fmla="*/ 263 h 324"/>
                <a:gd name="T8" fmla="*/ 173 w 279"/>
                <a:gd name="T9" fmla="*/ 288 h 324"/>
                <a:gd name="T10" fmla="*/ 159 w 279"/>
                <a:gd name="T11" fmla="*/ 288 h 324"/>
                <a:gd name="T12" fmla="*/ 159 w 279"/>
                <a:gd name="T13" fmla="*/ 273 h 324"/>
                <a:gd name="T14" fmla="*/ 26 w 279"/>
                <a:gd name="T15" fmla="*/ 323 h 324"/>
                <a:gd name="T16" fmla="*/ 0 w 279"/>
                <a:gd name="T17" fmla="*/ 297 h 324"/>
                <a:gd name="T18" fmla="*/ 44 w 279"/>
                <a:gd name="T19" fmla="*/ 229 h 324"/>
                <a:gd name="T20" fmla="*/ 37 w 279"/>
                <a:gd name="T21" fmla="*/ 213 h 324"/>
                <a:gd name="T22" fmla="*/ 68 w 279"/>
                <a:gd name="T23" fmla="*/ 154 h 324"/>
                <a:gd name="T24" fmla="*/ 68 w 279"/>
                <a:gd name="T25" fmla="*/ 104 h 324"/>
                <a:gd name="T26" fmla="*/ 105 w 279"/>
                <a:gd name="T27" fmla="*/ 84 h 324"/>
                <a:gd name="T28" fmla="*/ 123 w 279"/>
                <a:gd name="T29" fmla="*/ 84 h 324"/>
                <a:gd name="T30" fmla="*/ 173 w 279"/>
                <a:gd name="T31" fmla="*/ 0 h 324"/>
                <a:gd name="T32" fmla="*/ 245 w 279"/>
                <a:gd name="T33" fmla="*/ 94 h 324"/>
                <a:gd name="T34" fmla="*/ 278 w 279"/>
                <a:gd name="T35" fmla="*/ 229 h 324"/>
                <a:gd name="T36" fmla="*/ 228 w 279"/>
                <a:gd name="T37" fmla="*/ 248 h 3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324"/>
                <a:gd name="T59" fmla="*/ 279 w 279"/>
                <a:gd name="T60" fmla="*/ 324 h 3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324">
                  <a:moveTo>
                    <a:pt x="228" y="248"/>
                  </a:moveTo>
                  <a:lnTo>
                    <a:pt x="210" y="239"/>
                  </a:lnTo>
                  <a:lnTo>
                    <a:pt x="210" y="263"/>
                  </a:lnTo>
                  <a:lnTo>
                    <a:pt x="192" y="263"/>
                  </a:lnTo>
                  <a:lnTo>
                    <a:pt x="173" y="288"/>
                  </a:lnTo>
                  <a:lnTo>
                    <a:pt x="159" y="288"/>
                  </a:lnTo>
                  <a:lnTo>
                    <a:pt x="159" y="273"/>
                  </a:lnTo>
                  <a:lnTo>
                    <a:pt x="26" y="323"/>
                  </a:lnTo>
                  <a:lnTo>
                    <a:pt x="0" y="297"/>
                  </a:lnTo>
                  <a:lnTo>
                    <a:pt x="44" y="229"/>
                  </a:lnTo>
                  <a:lnTo>
                    <a:pt x="37" y="213"/>
                  </a:lnTo>
                  <a:lnTo>
                    <a:pt x="68" y="154"/>
                  </a:lnTo>
                  <a:lnTo>
                    <a:pt x="68" y="104"/>
                  </a:lnTo>
                  <a:lnTo>
                    <a:pt x="105" y="84"/>
                  </a:lnTo>
                  <a:lnTo>
                    <a:pt x="123" y="84"/>
                  </a:lnTo>
                  <a:lnTo>
                    <a:pt x="173" y="0"/>
                  </a:lnTo>
                  <a:lnTo>
                    <a:pt x="245" y="94"/>
                  </a:lnTo>
                  <a:lnTo>
                    <a:pt x="278" y="229"/>
                  </a:lnTo>
                  <a:lnTo>
                    <a:pt x="228" y="248"/>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4" name="Freeform 102">
              <a:extLst>
                <a:ext uri="{FF2B5EF4-FFF2-40B4-BE49-F238E27FC236}">
                  <a16:creationId xmlns:a16="http://schemas.microsoft.com/office/drawing/2014/main" id="{71DB56CD-0757-4876-B040-A4CB1700453D}"/>
                </a:ext>
              </a:extLst>
            </p:cNvPr>
            <p:cNvSpPr>
              <a:spLocks/>
            </p:cNvSpPr>
            <p:nvPr/>
          </p:nvSpPr>
          <p:spPr bwMode="auto">
            <a:xfrm>
              <a:off x="4991" y="1380"/>
              <a:ext cx="297" cy="340"/>
            </a:xfrm>
            <a:custGeom>
              <a:avLst/>
              <a:gdLst>
                <a:gd name="T0" fmla="*/ 29 w 238"/>
                <a:gd name="T1" fmla="*/ 49 h 340"/>
                <a:gd name="T2" fmla="*/ 43 w 238"/>
                <a:gd name="T3" fmla="*/ 49 h 340"/>
                <a:gd name="T4" fmla="*/ 61 w 238"/>
                <a:gd name="T5" fmla="*/ 59 h 340"/>
                <a:gd name="T6" fmla="*/ 89 w 238"/>
                <a:gd name="T7" fmla="*/ 59 h 340"/>
                <a:gd name="T8" fmla="*/ 89 w 238"/>
                <a:gd name="T9" fmla="*/ 83 h 340"/>
                <a:gd name="T10" fmla="*/ 97 w 238"/>
                <a:gd name="T11" fmla="*/ 74 h 340"/>
                <a:gd name="T12" fmla="*/ 61 w 238"/>
                <a:gd name="T13" fmla="*/ 49 h 340"/>
                <a:gd name="T14" fmla="*/ 80 w 238"/>
                <a:gd name="T15" fmla="*/ 25 h 340"/>
                <a:gd name="T16" fmla="*/ 151 w 238"/>
                <a:gd name="T17" fmla="*/ 0 h 340"/>
                <a:gd name="T18" fmla="*/ 202 w 238"/>
                <a:gd name="T19" fmla="*/ 0 h 340"/>
                <a:gd name="T20" fmla="*/ 237 w 238"/>
                <a:gd name="T21" fmla="*/ 10 h 340"/>
                <a:gd name="T22" fmla="*/ 226 w 238"/>
                <a:gd name="T23" fmla="*/ 34 h 340"/>
                <a:gd name="T24" fmla="*/ 212 w 238"/>
                <a:gd name="T25" fmla="*/ 25 h 340"/>
                <a:gd name="T26" fmla="*/ 202 w 238"/>
                <a:gd name="T27" fmla="*/ 49 h 340"/>
                <a:gd name="T28" fmla="*/ 183 w 238"/>
                <a:gd name="T29" fmla="*/ 25 h 340"/>
                <a:gd name="T30" fmla="*/ 165 w 238"/>
                <a:gd name="T31" fmla="*/ 34 h 340"/>
                <a:gd name="T32" fmla="*/ 202 w 238"/>
                <a:gd name="T33" fmla="*/ 74 h 340"/>
                <a:gd name="T34" fmla="*/ 219 w 238"/>
                <a:gd name="T35" fmla="*/ 49 h 340"/>
                <a:gd name="T36" fmla="*/ 237 w 238"/>
                <a:gd name="T37" fmla="*/ 49 h 340"/>
                <a:gd name="T38" fmla="*/ 219 w 238"/>
                <a:gd name="T39" fmla="*/ 94 h 340"/>
                <a:gd name="T40" fmla="*/ 183 w 238"/>
                <a:gd name="T41" fmla="*/ 94 h 340"/>
                <a:gd name="T42" fmla="*/ 183 w 238"/>
                <a:gd name="T43" fmla="*/ 83 h 340"/>
                <a:gd name="T44" fmla="*/ 183 w 238"/>
                <a:gd name="T45" fmla="*/ 109 h 340"/>
                <a:gd name="T46" fmla="*/ 212 w 238"/>
                <a:gd name="T47" fmla="*/ 119 h 340"/>
                <a:gd name="T48" fmla="*/ 212 w 238"/>
                <a:gd name="T49" fmla="*/ 194 h 340"/>
                <a:gd name="T50" fmla="*/ 202 w 238"/>
                <a:gd name="T51" fmla="*/ 170 h 340"/>
                <a:gd name="T52" fmla="*/ 194 w 238"/>
                <a:gd name="T53" fmla="*/ 179 h 340"/>
                <a:gd name="T54" fmla="*/ 183 w 238"/>
                <a:gd name="T55" fmla="*/ 159 h 340"/>
                <a:gd name="T56" fmla="*/ 165 w 238"/>
                <a:gd name="T57" fmla="*/ 170 h 340"/>
                <a:gd name="T58" fmla="*/ 194 w 238"/>
                <a:gd name="T59" fmla="*/ 194 h 340"/>
                <a:gd name="T60" fmla="*/ 202 w 238"/>
                <a:gd name="T61" fmla="*/ 194 h 340"/>
                <a:gd name="T62" fmla="*/ 212 w 238"/>
                <a:gd name="T63" fmla="*/ 194 h 340"/>
                <a:gd name="T64" fmla="*/ 202 w 238"/>
                <a:gd name="T65" fmla="*/ 243 h 340"/>
                <a:gd name="T66" fmla="*/ 219 w 238"/>
                <a:gd name="T67" fmla="*/ 243 h 340"/>
                <a:gd name="T68" fmla="*/ 212 w 238"/>
                <a:gd name="T69" fmla="*/ 279 h 340"/>
                <a:gd name="T70" fmla="*/ 183 w 238"/>
                <a:gd name="T71" fmla="*/ 264 h 340"/>
                <a:gd name="T72" fmla="*/ 151 w 238"/>
                <a:gd name="T73" fmla="*/ 243 h 340"/>
                <a:gd name="T74" fmla="*/ 133 w 238"/>
                <a:gd name="T75" fmla="*/ 253 h 340"/>
                <a:gd name="T76" fmla="*/ 115 w 238"/>
                <a:gd name="T77" fmla="*/ 339 h 340"/>
                <a:gd name="T78" fmla="*/ 61 w 238"/>
                <a:gd name="T79" fmla="*/ 323 h 340"/>
                <a:gd name="T80" fmla="*/ 80 w 238"/>
                <a:gd name="T81" fmla="*/ 253 h 340"/>
                <a:gd name="T82" fmla="*/ 0 w 238"/>
                <a:gd name="T83" fmla="*/ 253 h 340"/>
                <a:gd name="T84" fmla="*/ 0 w 238"/>
                <a:gd name="T85" fmla="*/ 179 h 340"/>
                <a:gd name="T86" fmla="*/ 29 w 238"/>
                <a:gd name="T87" fmla="*/ 119 h 340"/>
                <a:gd name="T88" fmla="*/ 18 w 238"/>
                <a:gd name="T89" fmla="*/ 74 h 340"/>
                <a:gd name="T90" fmla="*/ 29 w 238"/>
                <a:gd name="T91" fmla="*/ 49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340"/>
                <a:gd name="T140" fmla="*/ 238 w 238"/>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340">
                  <a:moveTo>
                    <a:pt x="29" y="49"/>
                  </a:moveTo>
                  <a:lnTo>
                    <a:pt x="43" y="49"/>
                  </a:lnTo>
                  <a:lnTo>
                    <a:pt x="61" y="59"/>
                  </a:lnTo>
                  <a:lnTo>
                    <a:pt x="89" y="59"/>
                  </a:lnTo>
                  <a:lnTo>
                    <a:pt x="89" y="83"/>
                  </a:lnTo>
                  <a:lnTo>
                    <a:pt x="97" y="74"/>
                  </a:lnTo>
                  <a:lnTo>
                    <a:pt x="61" y="49"/>
                  </a:lnTo>
                  <a:lnTo>
                    <a:pt x="80" y="25"/>
                  </a:lnTo>
                  <a:lnTo>
                    <a:pt x="151" y="0"/>
                  </a:lnTo>
                  <a:lnTo>
                    <a:pt x="202" y="0"/>
                  </a:lnTo>
                  <a:lnTo>
                    <a:pt x="237" y="10"/>
                  </a:lnTo>
                  <a:lnTo>
                    <a:pt x="226" y="34"/>
                  </a:lnTo>
                  <a:lnTo>
                    <a:pt x="212" y="25"/>
                  </a:lnTo>
                  <a:lnTo>
                    <a:pt x="202" y="49"/>
                  </a:lnTo>
                  <a:lnTo>
                    <a:pt x="183" y="25"/>
                  </a:lnTo>
                  <a:lnTo>
                    <a:pt x="165" y="34"/>
                  </a:lnTo>
                  <a:lnTo>
                    <a:pt x="202" y="74"/>
                  </a:lnTo>
                  <a:lnTo>
                    <a:pt x="219" y="49"/>
                  </a:lnTo>
                  <a:lnTo>
                    <a:pt x="237" y="49"/>
                  </a:lnTo>
                  <a:lnTo>
                    <a:pt x="219" y="94"/>
                  </a:lnTo>
                  <a:lnTo>
                    <a:pt x="183" y="94"/>
                  </a:lnTo>
                  <a:lnTo>
                    <a:pt x="183" y="83"/>
                  </a:lnTo>
                  <a:lnTo>
                    <a:pt x="183" y="109"/>
                  </a:lnTo>
                  <a:lnTo>
                    <a:pt x="212" y="119"/>
                  </a:lnTo>
                  <a:lnTo>
                    <a:pt x="212" y="194"/>
                  </a:lnTo>
                  <a:lnTo>
                    <a:pt x="202" y="170"/>
                  </a:lnTo>
                  <a:lnTo>
                    <a:pt x="194" y="179"/>
                  </a:lnTo>
                  <a:lnTo>
                    <a:pt x="183" y="159"/>
                  </a:lnTo>
                  <a:lnTo>
                    <a:pt x="165" y="170"/>
                  </a:lnTo>
                  <a:lnTo>
                    <a:pt x="194" y="194"/>
                  </a:lnTo>
                  <a:lnTo>
                    <a:pt x="202" y="194"/>
                  </a:lnTo>
                  <a:lnTo>
                    <a:pt x="212" y="194"/>
                  </a:lnTo>
                  <a:lnTo>
                    <a:pt x="202" y="243"/>
                  </a:lnTo>
                  <a:lnTo>
                    <a:pt x="219" y="243"/>
                  </a:lnTo>
                  <a:lnTo>
                    <a:pt x="212" y="279"/>
                  </a:lnTo>
                  <a:lnTo>
                    <a:pt x="183" y="264"/>
                  </a:lnTo>
                  <a:lnTo>
                    <a:pt x="151" y="243"/>
                  </a:lnTo>
                  <a:lnTo>
                    <a:pt x="133" y="253"/>
                  </a:lnTo>
                  <a:lnTo>
                    <a:pt x="115" y="339"/>
                  </a:lnTo>
                  <a:lnTo>
                    <a:pt x="61" y="323"/>
                  </a:lnTo>
                  <a:lnTo>
                    <a:pt x="80" y="253"/>
                  </a:lnTo>
                  <a:lnTo>
                    <a:pt x="0" y="253"/>
                  </a:lnTo>
                  <a:lnTo>
                    <a:pt x="0" y="179"/>
                  </a:lnTo>
                  <a:lnTo>
                    <a:pt x="29" y="119"/>
                  </a:lnTo>
                  <a:lnTo>
                    <a:pt x="18" y="74"/>
                  </a:lnTo>
                  <a:lnTo>
                    <a:pt x="29" y="49"/>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highlight>
                  <a:srgbClr val="00FF00"/>
                </a:highlight>
                <a:uLnTx/>
                <a:uFillTx/>
                <a:latin typeface="Calibri"/>
                <a:ea typeface="+mn-ea"/>
                <a:cs typeface="+mn-cs"/>
              </a:endParaRPr>
            </a:p>
          </p:txBody>
        </p:sp>
        <p:sp>
          <p:nvSpPr>
            <p:cNvPr id="105" name="Freeform 103">
              <a:extLst>
                <a:ext uri="{FF2B5EF4-FFF2-40B4-BE49-F238E27FC236}">
                  <a16:creationId xmlns:a16="http://schemas.microsoft.com/office/drawing/2014/main" id="{613A0D30-F9AC-4EE8-918E-846066437A1B}"/>
                </a:ext>
              </a:extLst>
            </p:cNvPr>
            <p:cNvSpPr>
              <a:spLocks/>
            </p:cNvSpPr>
            <p:nvPr/>
          </p:nvSpPr>
          <p:spPr bwMode="auto">
            <a:xfrm>
              <a:off x="2441" y="2033"/>
              <a:ext cx="332" cy="315"/>
            </a:xfrm>
            <a:custGeom>
              <a:avLst/>
              <a:gdLst>
                <a:gd name="T0" fmla="*/ 25 w 332"/>
                <a:gd name="T1" fmla="*/ 314 h 315"/>
                <a:gd name="T2" fmla="*/ 35 w 332"/>
                <a:gd name="T3" fmla="*/ 218 h 315"/>
                <a:gd name="T4" fmla="*/ 0 w 332"/>
                <a:gd name="T5" fmla="*/ 154 h 315"/>
                <a:gd name="T6" fmla="*/ 53 w 332"/>
                <a:gd name="T7" fmla="*/ 119 h 315"/>
                <a:gd name="T8" fmla="*/ 165 w 332"/>
                <a:gd name="T9" fmla="*/ 0 h 315"/>
                <a:gd name="T10" fmla="*/ 201 w 332"/>
                <a:gd name="T11" fmla="*/ 10 h 315"/>
                <a:gd name="T12" fmla="*/ 236 w 332"/>
                <a:gd name="T13" fmla="*/ 25 h 315"/>
                <a:gd name="T14" fmla="*/ 244 w 332"/>
                <a:gd name="T15" fmla="*/ 25 h 315"/>
                <a:gd name="T16" fmla="*/ 269 w 332"/>
                <a:gd name="T17" fmla="*/ 25 h 315"/>
                <a:gd name="T18" fmla="*/ 288 w 332"/>
                <a:gd name="T19" fmla="*/ 25 h 315"/>
                <a:gd name="T20" fmla="*/ 331 w 332"/>
                <a:gd name="T21" fmla="*/ 0 h 315"/>
                <a:gd name="T22" fmla="*/ 305 w 332"/>
                <a:gd name="T23" fmla="*/ 314 h 315"/>
                <a:gd name="T24" fmla="*/ 25 w 332"/>
                <a:gd name="T25" fmla="*/ 314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2"/>
                <a:gd name="T40" fmla="*/ 0 h 315"/>
                <a:gd name="T41" fmla="*/ 332 w 332"/>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2" h="315">
                  <a:moveTo>
                    <a:pt x="25" y="314"/>
                  </a:moveTo>
                  <a:lnTo>
                    <a:pt x="35" y="218"/>
                  </a:lnTo>
                  <a:lnTo>
                    <a:pt x="0" y="154"/>
                  </a:lnTo>
                  <a:lnTo>
                    <a:pt x="53" y="119"/>
                  </a:lnTo>
                  <a:lnTo>
                    <a:pt x="165" y="0"/>
                  </a:lnTo>
                  <a:lnTo>
                    <a:pt x="201" y="10"/>
                  </a:lnTo>
                  <a:lnTo>
                    <a:pt x="236" y="25"/>
                  </a:lnTo>
                  <a:lnTo>
                    <a:pt x="244" y="25"/>
                  </a:lnTo>
                  <a:lnTo>
                    <a:pt x="269" y="25"/>
                  </a:lnTo>
                  <a:lnTo>
                    <a:pt x="288" y="25"/>
                  </a:lnTo>
                  <a:lnTo>
                    <a:pt x="331" y="0"/>
                  </a:lnTo>
                  <a:lnTo>
                    <a:pt x="305" y="314"/>
                  </a:lnTo>
                  <a:lnTo>
                    <a:pt x="25" y="314"/>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6" name="Freeform 104">
              <a:extLst>
                <a:ext uri="{FF2B5EF4-FFF2-40B4-BE49-F238E27FC236}">
                  <a16:creationId xmlns:a16="http://schemas.microsoft.com/office/drawing/2014/main" id="{9670EA69-1D03-473F-9594-AE287F96DCFE}"/>
                </a:ext>
              </a:extLst>
            </p:cNvPr>
            <p:cNvSpPr>
              <a:spLocks/>
            </p:cNvSpPr>
            <p:nvPr/>
          </p:nvSpPr>
          <p:spPr bwMode="auto">
            <a:xfrm>
              <a:off x="3794" y="947"/>
              <a:ext cx="135" cy="314"/>
            </a:xfrm>
            <a:custGeom>
              <a:avLst/>
              <a:gdLst>
                <a:gd name="T0" fmla="*/ 110 w 135"/>
                <a:gd name="T1" fmla="*/ 0 h 314"/>
                <a:gd name="T2" fmla="*/ 134 w 135"/>
                <a:gd name="T3" fmla="*/ 193 h 314"/>
                <a:gd name="T4" fmla="*/ 120 w 135"/>
                <a:gd name="T5" fmla="*/ 228 h 314"/>
                <a:gd name="T6" fmla="*/ 103 w 135"/>
                <a:gd name="T7" fmla="*/ 253 h 314"/>
                <a:gd name="T8" fmla="*/ 78 w 135"/>
                <a:gd name="T9" fmla="*/ 253 h 314"/>
                <a:gd name="T10" fmla="*/ 50 w 135"/>
                <a:gd name="T11" fmla="*/ 313 h 314"/>
                <a:gd name="T12" fmla="*/ 32 w 135"/>
                <a:gd name="T13" fmla="*/ 313 h 314"/>
                <a:gd name="T14" fmla="*/ 17 w 135"/>
                <a:gd name="T15" fmla="*/ 287 h 314"/>
                <a:gd name="T16" fmla="*/ 17 w 135"/>
                <a:gd name="T17" fmla="*/ 298 h 314"/>
                <a:gd name="T18" fmla="*/ 0 w 135"/>
                <a:gd name="T19" fmla="*/ 70 h 314"/>
                <a:gd name="T20" fmla="*/ 17 w 135"/>
                <a:gd name="T21" fmla="*/ 23 h 314"/>
                <a:gd name="T22" fmla="*/ 32 w 135"/>
                <a:gd name="T23" fmla="*/ 0 h 314"/>
                <a:gd name="T24" fmla="*/ 110 w 135"/>
                <a:gd name="T25" fmla="*/ 0 h 3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314"/>
                <a:gd name="T41" fmla="*/ 135 w 135"/>
                <a:gd name="T42" fmla="*/ 314 h 3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314">
                  <a:moveTo>
                    <a:pt x="110" y="0"/>
                  </a:moveTo>
                  <a:lnTo>
                    <a:pt x="134" y="193"/>
                  </a:lnTo>
                  <a:lnTo>
                    <a:pt x="120" y="228"/>
                  </a:lnTo>
                  <a:lnTo>
                    <a:pt x="103" y="253"/>
                  </a:lnTo>
                  <a:lnTo>
                    <a:pt x="78" y="253"/>
                  </a:lnTo>
                  <a:lnTo>
                    <a:pt x="50" y="313"/>
                  </a:lnTo>
                  <a:lnTo>
                    <a:pt x="32" y="313"/>
                  </a:lnTo>
                  <a:lnTo>
                    <a:pt x="17" y="287"/>
                  </a:lnTo>
                  <a:lnTo>
                    <a:pt x="17" y="298"/>
                  </a:lnTo>
                  <a:lnTo>
                    <a:pt x="0" y="70"/>
                  </a:lnTo>
                  <a:lnTo>
                    <a:pt x="17" y="23"/>
                  </a:lnTo>
                  <a:lnTo>
                    <a:pt x="32" y="0"/>
                  </a:lnTo>
                  <a:lnTo>
                    <a:pt x="110"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7" name="Freeform 105">
              <a:extLst>
                <a:ext uri="{FF2B5EF4-FFF2-40B4-BE49-F238E27FC236}">
                  <a16:creationId xmlns:a16="http://schemas.microsoft.com/office/drawing/2014/main" id="{D9D483AC-C7A4-4191-B48F-9909D60A42A4}"/>
                </a:ext>
              </a:extLst>
            </p:cNvPr>
            <p:cNvSpPr>
              <a:spLocks/>
            </p:cNvSpPr>
            <p:nvPr/>
          </p:nvSpPr>
          <p:spPr bwMode="auto">
            <a:xfrm>
              <a:off x="3512" y="1330"/>
              <a:ext cx="436" cy="450"/>
            </a:xfrm>
            <a:custGeom>
              <a:avLst/>
              <a:gdLst>
                <a:gd name="T0" fmla="*/ 0 w 436"/>
                <a:gd name="T1" fmla="*/ 364 h 450"/>
                <a:gd name="T2" fmla="*/ 54 w 436"/>
                <a:gd name="T3" fmla="*/ 170 h 450"/>
                <a:gd name="T4" fmla="*/ 96 w 436"/>
                <a:gd name="T5" fmla="*/ 170 h 450"/>
                <a:gd name="T6" fmla="*/ 115 w 436"/>
                <a:gd name="T7" fmla="*/ 125 h 450"/>
                <a:gd name="T8" fmla="*/ 140 w 436"/>
                <a:gd name="T9" fmla="*/ 125 h 450"/>
                <a:gd name="T10" fmla="*/ 158 w 436"/>
                <a:gd name="T11" fmla="*/ 100 h 450"/>
                <a:gd name="T12" fmla="*/ 176 w 436"/>
                <a:gd name="T13" fmla="*/ 51 h 450"/>
                <a:gd name="T14" fmla="*/ 158 w 436"/>
                <a:gd name="T15" fmla="*/ 25 h 450"/>
                <a:gd name="T16" fmla="*/ 147 w 436"/>
                <a:gd name="T17" fmla="*/ 51 h 450"/>
                <a:gd name="T18" fmla="*/ 140 w 436"/>
                <a:gd name="T19" fmla="*/ 25 h 450"/>
                <a:gd name="T20" fmla="*/ 147 w 436"/>
                <a:gd name="T21" fmla="*/ 0 h 450"/>
                <a:gd name="T22" fmla="*/ 183 w 436"/>
                <a:gd name="T23" fmla="*/ 0 h 450"/>
                <a:gd name="T24" fmla="*/ 262 w 436"/>
                <a:gd name="T25" fmla="*/ 40 h 450"/>
                <a:gd name="T26" fmla="*/ 331 w 436"/>
                <a:gd name="T27" fmla="*/ 75 h 450"/>
                <a:gd name="T28" fmla="*/ 348 w 436"/>
                <a:gd name="T29" fmla="*/ 110 h 450"/>
                <a:gd name="T30" fmla="*/ 373 w 436"/>
                <a:gd name="T31" fmla="*/ 110 h 450"/>
                <a:gd name="T32" fmla="*/ 373 w 436"/>
                <a:gd name="T33" fmla="*/ 134 h 450"/>
                <a:gd name="T34" fmla="*/ 416 w 436"/>
                <a:gd name="T35" fmla="*/ 160 h 450"/>
                <a:gd name="T36" fmla="*/ 435 w 436"/>
                <a:gd name="T37" fmla="*/ 209 h 450"/>
                <a:gd name="T38" fmla="*/ 313 w 436"/>
                <a:gd name="T39" fmla="*/ 294 h 450"/>
                <a:gd name="T40" fmla="*/ 176 w 436"/>
                <a:gd name="T41" fmla="*/ 449 h 450"/>
                <a:gd name="T42" fmla="*/ 54 w 436"/>
                <a:gd name="T43" fmla="*/ 390 h 450"/>
                <a:gd name="T44" fmla="*/ 0 w 436"/>
                <a:gd name="T45" fmla="*/ 364 h 4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0"/>
                <a:gd name="T71" fmla="*/ 436 w 436"/>
                <a:gd name="T72" fmla="*/ 450 h 4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0">
                  <a:moveTo>
                    <a:pt x="0" y="364"/>
                  </a:moveTo>
                  <a:lnTo>
                    <a:pt x="54" y="170"/>
                  </a:lnTo>
                  <a:lnTo>
                    <a:pt x="96" y="170"/>
                  </a:lnTo>
                  <a:lnTo>
                    <a:pt x="115" y="125"/>
                  </a:lnTo>
                  <a:lnTo>
                    <a:pt x="140" y="125"/>
                  </a:lnTo>
                  <a:lnTo>
                    <a:pt x="158" y="100"/>
                  </a:lnTo>
                  <a:lnTo>
                    <a:pt x="176" y="51"/>
                  </a:lnTo>
                  <a:lnTo>
                    <a:pt x="158" y="25"/>
                  </a:lnTo>
                  <a:lnTo>
                    <a:pt x="147" y="51"/>
                  </a:lnTo>
                  <a:lnTo>
                    <a:pt x="140" y="25"/>
                  </a:lnTo>
                  <a:lnTo>
                    <a:pt x="147" y="0"/>
                  </a:lnTo>
                  <a:lnTo>
                    <a:pt x="183" y="0"/>
                  </a:lnTo>
                  <a:lnTo>
                    <a:pt x="262" y="40"/>
                  </a:lnTo>
                  <a:lnTo>
                    <a:pt x="331" y="75"/>
                  </a:lnTo>
                  <a:lnTo>
                    <a:pt x="348" y="110"/>
                  </a:lnTo>
                  <a:lnTo>
                    <a:pt x="373" y="110"/>
                  </a:lnTo>
                  <a:lnTo>
                    <a:pt x="373" y="134"/>
                  </a:lnTo>
                  <a:lnTo>
                    <a:pt x="416" y="160"/>
                  </a:lnTo>
                  <a:lnTo>
                    <a:pt x="435" y="209"/>
                  </a:lnTo>
                  <a:lnTo>
                    <a:pt x="313" y="294"/>
                  </a:lnTo>
                  <a:lnTo>
                    <a:pt x="176" y="449"/>
                  </a:lnTo>
                  <a:lnTo>
                    <a:pt x="54" y="390"/>
                  </a:lnTo>
                  <a:lnTo>
                    <a:pt x="0" y="364"/>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8" name="Freeform 106">
              <a:extLst>
                <a:ext uri="{FF2B5EF4-FFF2-40B4-BE49-F238E27FC236}">
                  <a16:creationId xmlns:a16="http://schemas.microsoft.com/office/drawing/2014/main" id="{15A40059-3293-496E-BD5B-22BA12AE4218}"/>
                </a:ext>
              </a:extLst>
            </p:cNvPr>
            <p:cNvSpPr>
              <a:spLocks/>
            </p:cNvSpPr>
            <p:nvPr/>
          </p:nvSpPr>
          <p:spPr bwMode="auto">
            <a:xfrm>
              <a:off x="3905" y="947"/>
              <a:ext cx="251" cy="279"/>
            </a:xfrm>
            <a:custGeom>
              <a:avLst/>
              <a:gdLst>
                <a:gd name="T0" fmla="*/ 242 w 251"/>
                <a:gd name="T1" fmla="*/ 0 h 279"/>
                <a:gd name="T2" fmla="*/ 250 w 251"/>
                <a:gd name="T3" fmla="*/ 34 h 279"/>
                <a:gd name="T4" fmla="*/ 235 w 251"/>
                <a:gd name="T5" fmla="*/ 129 h 279"/>
                <a:gd name="T6" fmla="*/ 182 w 251"/>
                <a:gd name="T7" fmla="*/ 278 h 279"/>
                <a:gd name="T8" fmla="*/ 164 w 251"/>
                <a:gd name="T9" fmla="*/ 264 h 279"/>
                <a:gd name="T10" fmla="*/ 132 w 251"/>
                <a:gd name="T11" fmla="*/ 264 h 279"/>
                <a:gd name="T12" fmla="*/ 114 w 251"/>
                <a:gd name="T13" fmla="*/ 238 h 279"/>
                <a:gd name="T14" fmla="*/ 85 w 251"/>
                <a:gd name="T15" fmla="*/ 238 h 279"/>
                <a:gd name="T16" fmla="*/ 78 w 251"/>
                <a:gd name="T17" fmla="*/ 238 h 279"/>
                <a:gd name="T18" fmla="*/ 11 w 251"/>
                <a:gd name="T19" fmla="*/ 229 h 279"/>
                <a:gd name="T20" fmla="*/ 24 w 251"/>
                <a:gd name="T21" fmla="*/ 193 h 279"/>
                <a:gd name="T22" fmla="*/ 0 w 251"/>
                <a:gd name="T23" fmla="*/ 0 h 279"/>
                <a:gd name="T24" fmla="*/ 242 w 251"/>
                <a:gd name="T25" fmla="*/ 0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279"/>
                <a:gd name="T41" fmla="*/ 251 w 251"/>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279">
                  <a:moveTo>
                    <a:pt x="242" y="0"/>
                  </a:moveTo>
                  <a:lnTo>
                    <a:pt x="250" y="34"/>
                  </a:lnTo>
                  <a:lnTo>
                    <a:pt x="235" y="129"/>
                  </a:lnTo>
                  <a:lnTo>
                    <a:pt x="182" y="278"/>
                  </a:lnTo>
                  <a:lnTo>
                    <a:pt x="164" y="264"/>
                  </a:lnTo>
                  <a:lnTo>
                    <a:pt x="132" y="264"/>
                  </a:lnTo>
                  <a:lnTo>
                    <a:pt x="114" y="238"/>
                  </a:lnTo>
                  <a:lnTo>
                    <a:pt x="85" y="238"/>
                  </a:lnTo>
                  <a:lnTo>
                    <a:pt x="78" y="238"/>
                  </a:lnTo>
                  <a:lnTo>
                    <a:pt x="11" y="229"/>
                  </a:lnTo>
                  <a:lnTo>
                    <a:pt x="24" y="193"/>
                  </a:lnTo>
                  <a:lnTo>
                    <a:pt x="0" y="0"/>
                  </a:lnTo>
                  <a:lnTo>
                    <a:pt x="242" y="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09" name="Freeform 107">
              <a:extLst>
                <a:ext uri="{FF2B5EF4-FFF2-40B4-BE49-F238E27FC236}">
                  <a16:creationId xmlns:a16="http://schemas.microsoft.com/office/drawing/2014/main" id="{614842E3-0159-4C02-A811-695635508BDA}"/>
                </a:ext>
              </a:extLst>
            </p:cNvPr>
            <p:cNvSpPr>
              <a:spLocks/>
            </p:cNvSpPr>
            <p:nvPr/>
          </p:nvSpPr>
          <p:spPr bwMode="auto">
            <a:xfrm>
              <a:off x="4760" y="1444"/>
              <a:ext cx="258" cy="191"/>
            </a:xfrm>
            <a:custGeom>
              <a:avLst/>
              <a:gdLst>
                <a:gd name="T0" fmla="*/ 69 w 283"/>
                <a:gd name="T1" fmla="*/ 70 h 229"/>
                <a:gd name="T2" fmla="*/ 87 w 283"/>
                <a:gd name="T3" fmla="*/ 34 h 229"/>
                <a:gd name="T4" fmla="*/ 185 w 283"/>
                <a:gd name="T5" fmla="*/ 34 h 229"/>
                <a:gd name="T6" fmla="*/ 246 w 283"/>
                <a:gd name="T7" fmla="*/ 0 h 229"/>
                <a:gd name="T8" fmla="*/ 264 w 283"/>
                <a:gd name="T9" fmla="*/ 10 h 229"/>
                <a:gd name="T10" fmla="*/ 271 w 283"/>
                <a:gd name="T11" fmla="*/ 49 h 229"/>
                <a:gd name="T12" fmla="*/ 282 w 283"/>
                <a:gd name="T13" fmla="*/ 94 h 229"/>
                <a:gd name="T14" fmla="*/ 253 w 283"/>
                <a:gd name="T15" fmla="*/ 154 h 229"/>
                <a:gd name="T16" fmla="*/ 253 w 283"/>
                <a:gd name="T17" fmla="*/ 228 h 229"/>
                <a:gd name="T18" fmla="*/ 124 w 283"/>
                <a:gd name="T19" fmla="*/ 218 h 229"/>
                <a:gd name="T20" fmla="*/ 0 w 283"/>
                <a:gd name="T21" fmla="*/ 218 h 229"/>
                <a:gd name="T22" fmla="*/ 44 w 283"/>
                <a:gd name="T23" fmla="*/ 94 h 229"/>
                <a:gd name="T24" fmla="*/ 69 w 283"/>
                <a:gd name="T25" fmla="*/ 59 h 229"/>
                <a:gd name="T26" fmla="*/ 69 w 283"/>
                <a:gd name="T27" fmla="*/ 70 h 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3"/>
                <a:gd name="T43" fmla="*/ 0 h 229"/>
                <a:gd name="T44" fmla="*/ 283 w 283"/>
                <a:gd name="T45" fmla="*/ 229 h 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3" h="229">
                  <a:moveTo>
                    <a:pt x="69" y="70"/>
                  </a:moveTo>
                  <a:lnTo>
                    <a:pt x="87" y="34"/>
                  </a:lnTo>
                  <a:lnTo>
                    <a:pt x="185" y="34"/>
                  </a:lnTo>
                  <a:lnTo>
                    <a:pt x="246" y="0"/>
                  </a:lnTo>
                  <a:lnTo>
                    <a:pt x="264" y="10"/>
                  </a:lnTo>
                  <a:lnTo>
                    <a:pt x="271" y="49"/>
                  </a:lnTo>
                  <a:lnTo>
                    <a:pt x="282" y="94"/>
                  </a:lnTo>
                  <a:lnTo>
                    <a:pt x="253" y="154"/>
                  </a:lnTo>
                  <a:lnTo>
                    <a:pt x="253" y="228"/>
                  </a:lnTo>
                  <a:lnTo>
                    <a:pt x="124" y="218"/>
                  </a:lnTo>
                  <a:lnTo>
                    <a:pt x="0" y="218"/>
                  </a:lnTo>
                  <a:lnTo>
                    <a:pt x="44" y="94"/>
                  </a:lnTo>
                  <a:lnTo>
                    <a:pt x="69" y="59"/>
                  </a:lnTo>
                  <a:lnTo>
                    <a:pt x="69" y="70"/>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0" name="Freeform 108">
              <a:extLst>
                <a:ext uri="{FF2B5EF4-FFF2-40B4-BE49-F238E27FC236}">
                  <a16:creationId xmlns:a16="http://schemas.microsoft.com/office/drawing/2014/main" id="{604F3CA0-40F4-48BC-A6A8-88B939E045B0}"/>
                </a:ext>
              </a:extLst>
            </p:cNvPr>
            <p:cNvSpPr>
              <a:spLocks/>
            </p:cNvSpPr>
            <p:nvPr/>
          </p:nvSpPr>
          <p:spPr bwMode="auto">
            <a:xfrm>
              <a:off x="1823" y="1067"/>
              <a:ext cx="262" cy="228"/>
            </a:xfrm>
            <a:custGeom>
              <a:avLst/>
              <a:gdLst>
                <a:gd name="T0" fmla="*/ 36 w 262"/>
                <a:gd name="T1" fmla="*/ 49 h 228"/>
                <a:gd name="T2" fmla="*/ 68 w 262"/>
                <a:gd name="T3" fmla="*/ 34 h 228"/>
                <a:gd name="T4" fmla="*/ 86 w 262"/>
                <a:gd name="T5" fmla="*/ 49 h 228"/>
                <a:gd name="T6" fmla="*/ 121 w 262"/>
                <a:gd name="T7" fmla="*/ 49 h 228"/>
                <a:gd name="T8" fmla="*/ 104 w 262"/>
                <a:gd name="T9" fmla="*/ 0 h 228"/>
                <a:gd name="T10" fmla="*/ 157 w 262"/>
                <a:gd name="T11" fmla="*/ 49 h 228"/>
                <a:gd name="T12" fmla="*/ 200 w 262"/>
                <a:gd name="T13" fmla="*/ 94 h 228"/>
                <a:gd name="T14" fmla="*/ 250 w 262"/>
                <a:gd name="T15" fmla="*/ 118 h 228"/>
                <a:gd name="T16" fmla="*/ 261 w 262"/>
                <a:gd name="T17" fmla="*/ 158 h 228"/>
                <a:gd name="T18" fmla="*/ 218 w 262"/>
                <a:gd name="T19" fmla="*/ 217 h 228"/>
                <a:gd name="T20" fmla="*/ 207 w 262"/>
                <a:gd name="T21" fmla="*/ 227 h 228"/>
                <a:gd name="T22" fmla="*/ 140 w 262"/>
                <a:gd name="T23" fmla="*/ 217 h 228"/>
                <a:gd name="T24" fmla="*/ 54 w 262"/>
                <a:gd name="T25" fmla="*/ 227 h 228"/>
                <a:gd name="T26" fmla="*/ 54 w 262"/>
                <a:gd name="T27" fmla="*/ 193 h 228"/>
                <a:gd name="T28" fmla="*/ 0 w 262"/>
                <a:gd name="T29" fmla="*/ 144 h 228"/>
                <a:gd name="T30" fmla="*/ 11 w 262"/>
                <a:gd name="T31" fmla="*/ 109 h 228"/>
                <a:gd name="T32" fmla="*/ 0 w 262"/>
                <a:gd name="T33" fmla="*/ 94 h 228"/>
                <a:gd name="T34" fmla="*/ 36 w 262"/>
                <a:gd name="T35" fmla="*/ 49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2"/>
                <a:gd name="T55" fmla="*/ 0 h 228"/>
                <a:gd name="T56" fmla="*/ 262 w 262"/>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2" h="228">
                  <a:moveTo>
                    <a:pt x="36" y="49"/>
                  </a:moveTo>
                  <a:lnTo>
                    <a:pt x="68" y="34"/>
                  </a:lnTo>
                  <a:lnTo>
                    <a:pt x="86" y="49"/>
                  </a:lnTo>
                  <a:lnTo>
                    <a:pt x="121" y="49"/>
                  </a:lnTo>
                  <a:lnTo>
                    <a:pt x="104" y="0"/>
                  </a:lnTo>
                  <a:lnTo>
                    <a:pt x="157" y="49"/>
                  </a:lnTo>
                  <a:lnTo>
                    <a:pt x="200" y="94"/>
                  </a:lnTo>
                  <a:lnTo>
                    <a:pt x="250" y="118"/>
                  </a:lnTo>
                  <a:lnTo>
                    <a:pt x="261" y="158"/>
                  </a:lnTo>
                  <a:lnTo>
                    <a:pt x="218" y="217"/>
                  </a:lnTo>
                  <a:lnTo>
                    <a:pt x="207" y="227"/>
                  </a:lnTo>
                  <a:lnTo>
                    <a:pt x="140" y="217"/>
                  </a:lnTo>
                  <a:lnTo>
                    <a:pt x="54" y="227"/>
                  </a:lnTo>
                  <a:lnTo>
                    <a:pt x="54" y="193"/>
                  </a:lnTo>
                  <a:lnTo>
                    <a:pt x="0" y="144"/>
                  </a:lnTo>
                  <a:lnTo>
                    <a:pt x="11" y="109"/>
                  </a:lnTo>
                  <a:lnTo>
                    <a:pt x="0" y="94"/>
                  </a:lnTo>
                  <a:lnTo>
                    <a:pt x="36" y="49"/>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1" name="Freeform 109">
              <a:extLst>
                <a:ext uri="{FF2B5EF4-FFF2-40B4-BE49-F238E27FC236}">
                  <a16:creationId xmlns:a16="http://schemas.microsoft.com/office/drawing/2014/main" id="{F780C7C4-9904-474E-B280-71ABB9E6DA12}"/>
                </a:ext>
              </a:extLst>
            </p:cNvPr>
            <p:cNvSpPr>
              <a:spLocks/>
            </p:cNvSpPr>
            <p:nvPr/>
          </p:nvSpPr>
          <p:spPr bwMode="auto">
            <a:xfrm>
              <a:off x="3914" y="1719"/>
              <a:ext cx="297" cy="365"/>
            </a:xfrm>
            <a:custGeom>
              <a:avLst/>
              <a:gdLst>
                <a:gd name="T0" fmla="*/ 243 w 297"/>
                <a:gd name="T1" fmla="*/ 338 h 365"/>
                <a:gd name="T2" fmla="*/ 243 w 297"/>
                <a:gd name="T3" fmla="*/ 364 h 365"/>
                <a:gd name="T4" fmla="*/ 228 w 297"/>
                <a:gd name="T5" fmla="*/ 338 h 365"/>
                <a:gd name="T6" fmla="*/ 191 w 297"/>
                <a:gd name="T7" fmla="*/ 338 h 365"/>
                <a:gd name="T8" fmla="*/ 191 w 297"/>
                <a:gd name="T9" fmla="*/ 323 h 365"/>
                <a:gd name="T10" fmla="*/ 166 w 297"/>
                <a:gd name="T11" fmla="*/ 313 h 365"/>
                <a:gd name="T12" fmla="*/ 138 w 297"/>
                <a:gd name="T13" fmla="*/ 338 h 365"/>
                <a:gd name="T14" fmla="*/ 87 w 297"/>
                <a:gd name="T15" fmla="*/ 323 h 365"/>
                <a:gd name="T16" fmla="*/ 87 w 297"/>
                <a:gd name="T17" fmla="*/ 313 h 365"/>
                <a:gd name="T18" fmla="*/ 33 w 297"/>
                <a:gd name="T19" fmla="*/ 289 h 365"/>
                <a:gd name="T20" fmla="*/ 0 w 297"/>
                <a:gd name="T21" fmla="*/ 238 h 365"/>
                <a:gd name="T22" fmla="*/ 14 w 297"/>
                <a:gd name="T23" fmla="*/ 219 h 365"/>
                <a:gd name="T24" fmla="*/ 87 w 297"/>
                <a:gd name="T25" fmla="*/ 194 h 365"/>
                <a:gd name="T26" fmla="*/ 87 w 297"/>
                <a:gd name="T27" fmla="*/ 144 h 365"/>
                <a:gd name="T28" fmla="*/ 138 w 297"/>
                <a:gd name="T29" fmla="*/ 0 h 365"/>
                <a:gd name="T30" fmla="*/ 148 w 297"/>
                <a:gd name="T31" fmla="*/ 0 h 365"/>
                <a:gd name="T32" fmla="*/ 278 w 297"/>
                <a:gd name="T33" fmla="*/ 0 h 365"/>
                <a:gd name="T34" fmla="*/ 278 w 297"/>
                <a:gd name="T35" fmla="*/ 10 h 365"/>
                <a:gd name="T36" fmla="*/ 278 w 297"/>
                <a:gd name="T37" fmla="*/ 134 h 365"/>
                <a:gd name="T38" fmla="*/ 296 w 297"/>
                <a:gd name="T39" fmla="*/ 178 h 365"/>
                <a:gd name="T40" fmla="*/ 278 w 297"/>
                <a:gd name="T41" fmla="*/ 194 h 365"/>
                <a:gd name="T42" fmla="*/ 278 w 297"/>
                <a:gd name="T43" fmla="*/ 338 h 365"/>
                <a:gd name="T44" fmla="*/ 243 w 297"/>
                <a:gd name="T45" fmla="*/ 338 h 3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7"/>
                <a:gd name="T70" fmla="*/ 0 h 365"/>
                <a:gd name="T71" fmla="*/ 297 w 297"/>
                <a:gd name="T72" fmla="*/ 365 h 3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7" h="365">
                  <a:moveTo>
                    <a:pt x="243" y="338"/>
                  </a:moveTo>
                  <a:lnTo>
                    <a:pt x="243" y="364"/>
                  </a:lnTo>
                  <a:lnTo>
                    <a:pt x="228" y="338"/>
                  </a:lnTo>
                  <a:lnTo>
                    <a:pt x="191" y="338"/>
                  </a:lnTo>
                  <a:lnTo>
                    <a:pt x="191" y="323"/>
                  </a:lnTo>
                  <a:lnTo>
                    <a:pt x="166" y="313"/>
                  </a:lnTo>
                  <a:lnTo>
                    <a:pt x="138" y="338"/>
                  </a:lnTo>
                  <a:lnTo>
                    <a:pt x="87" y="323"/>
                  </a:lnTo>
                  <a:lnTo>
                    <a:pt x="87" y="313"/>
                  </a:lnTo>
                  <a:lnTo>
                    <a:pt x="33" y="289"/>
                  </a:lnTo>
                  <a:lnTo>
                    <a:pt x="0" y="238"/>
                  </a:lnTo>
                  <a:lnTo>
                    <a:pt x="14" y="219"/>
                  </a:lnTo>
                  <a:lnTo>
                    <a:pt x="87" y="194"/>
                  </a:lnTo>
                  <a:lnTo>
                    <a:pt x="87" y="144"/>
                  </a:lnTo>
                  <a:lnTo>
                    <a:pt x="138" y="0"/>
                  </a:lnTo>
                  <a:lnTo>
                    <a:pt x="148" y="0"/>
                  </a:lnTo>
                  <a:lnTo>
                    <a:pt x="278" y="0"/>
                  </a:lnTo>
                  <a:lnTo>
                    <a:pt x="278" y="10"/>
                  </a:lnTo>
                  <a:lnTo>
                    <a:pt x="278" y="134"/>
                  </a:lnTo>
                  <a:lnTo>
                    <a:pt x="296" y="178"/>
                  </a:lnTo>
                  <a:lnTo>
                    <a:pt x="278" y="194"/>
                  </a:lnTo>
                  <a:lnTo>
                    <a:pt x="278" y="338"/>
                  </a:lnTo>
                  <a:lnTo>
                    <a:pt x="243" y="338"/>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2" name="Freeform 110">
              <a:extLst>
                <a:ext uri="{FF2B5EF4-FFF2-40B4-BE49-F238E27FC236}">
                  <a16:creationId xmlns:a16="http://schemas.microsoft.com/office/drawing/2014/main" id="{82B0E4A1-5E8D-4D72-9860-883D8F533A10}"/>
                </a:ext>
              </a:extLst>
            </p:cNvPr>
            <p:cNvSpPr>
              <a:spLocks/>
            </p:cNvSpPr>
            <p:nvPr/>
          </p:nvSpPr>
          <p:spPr bwMode="auto">
            <a:xfrm>
              <a:off x="2042" y="1030"/>
              <a:ext cx="392" cy="361"/>
            </a:xfrm>
            <a:custGeom>
              <a:avLst/>
              <a:gdLst>
                <a:gd name="T0" fmla="*/ 269 w 392"/>
                <a:gd name="T1" fmla="*/ 339 h 361"/>
                <a:gd name="T2" fmla="*/ 233 w 392"/>
                <a:gd name="T3" fmla="*/ 324 h 361"/>
                <a:gd name="T4" fmla="*/ 208 w 392"/>
                <a:gd name="T5" fmla="*/ 339 h 361"/>
                <a:gd name="T6" fmla="*/ 190 w 392"/>
                <a:gd name="T7" fmla="*/ 324 h 361"/>
                <a:gd name="T8" fmla="*/ 154 w 392"/>
                <a:gd name="T9" fmla="*/ 339 h 361"/>
                <a:gd name="T10" fmla="*/ 122 w 392"/>
                <a:gd name="T11" fmla="*/ 360 h 361"/>
                <a:gd name="T12" fmla="*/ 76 w 392"/>
                <a:gd name="T13" fmla="*/ 300 h 361"/>
                <a:gd name="T14" fmla="*/ 61 w 392"/>
                <a:gd name="T15" fmla="*/ 300 h 361"/>
                <a:gd name="T16" fmla="*/ 50 w 392"/>
                <a:gd name="T17" fmla="*/ 300 h 361"/>
                <a:gd name="T18" fmla="*/ 43 w 392"/>
                <a:gd name="T19" fmla="*/ 281 h 361"/>
                <a:gd name="T20" fmla="*/ 7 w 392"/>
                <a:gd name="T21" fmla="*/ 281 h 361"/>
                <a:gd name="T22" fmla="*/ 0 w 392"/>
                <a:gd name="T23" fmla="*/ 255 h 361"/>
                <a:gd name="T24" fmla="*/ 43 w 392"/>
                <a:gd name="T25" fmla="*/ 194 h 361"/>
                <a:gd name="T26" fmla="*/ 32 w 392"/>
                <a:gd name="T27" fmla="*/ 155 h 361"/>
                <a:gd name="T28" fmla="*/ 68 w 392"/>
                <a:gd name="T29" fmla="*/ 120 h 361"/>
                <a:gd name="T30" fmla="*/ 93 w 392"/>
                <a:gd name="T31" fmla="*/ 130 h 361"/>
                <a:gd name="T32" fmla="*/ 104 w 392"/>
                <a:gd name="T33" fmla="*/ 60 h 361"/>
                <a:gd name="T34" fmla="*/ 122 w 392"/>
                <a:gd name="T35" fmla="*/ 60 h 361"/>
                <a:gd name="T36" fmla="*/ 147 w 392"/>
                <a:gd name="T37" fmla="*/ 70 h 361"/>
                <a:gd name="T38" fmla="*/ 165 w 392"/>
                <a:gd name="T39" fmla="*/ 60 h 361"/>
                <a:gd name="T40" fmla="*/ 215 w 392"/>
                <a:gd name="T41" fmla="*/ 11 h 361"/>
                <a:gd name="T42" fmla="*/ 233 w 392"/>
                <a:gd name="T43" fmla="*/ 26 h 361"/>
                <a:gd name="T44" fmla="*/ 251 w 392"/>
                <a:gd name="T45" fmla="*/ 0 h 361"/>
                <a:gd name="T46" fmla="*/ 269 w 392"/>
                <a:gd name="T47" fmla="*/ 11 h 361"/>
                <a:gd name="T48" fmla="*/ 287 w 392"/>
                <a:gd name="T49" fmla="*/ 11 h 361"/>
                <a:gd name="T50" fmla="*/ 294 w 392"/>
                <a:gd name="T51" fmla="*/ 60 h 361"/>
                <a:gd name="T52" fmla="*/ 319 w 392"/>
                <a:gd name="T53" fmla="*/ 60 h 361"/>
                <a:gd name="T54" fmla="*/ 330 w 392"/>
                <a:gd name="T55" fmla="*/ 36 h 361"/>
                <a:gd name="T56" fmla="*/ 391 w 392"/>
                <a:gd name="T57" fmla="*/ 96 h 361"/>
                <a:gd name="T58" fmla="*/ 380 w 392"/>
                <a:gd name="T59" fmla="*/ 170 h 361"/>
                <a:gd name="T60" fmla="*/ 373 w 392"/>
                <a:gd name="T61" fmla="*/ 315 h 361"/>
                <a:gd name="T62" fmla="*/ 319 w 392"/>
                <a:gd name="T63" fmla="*/ 315 h 361"/>
                <a:gd name="T64" fmla="*/ 294 w 392"/>
                <a:gd name="T65" fmla="*/ 324 h 361"/>
                <a:gd name="T66" fmla="*/ 269 w 392"/>
                <a:gd name="T67" fmla="*/ 339 h 3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2"/>
                <a:gd name="T103" fmla="*/ 0 h 361"/>
                <a:gd name="T104" fmla="*/ 392 w 392"/>
                <a:gd name="T105" fmla="*/ 361 h 3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2" h="361">
                  <a:moveTo>
                    <a:pt x="269" y="339"/>
                  </a:moveTo>
                  <a:lnTo>
                    <a:pt x="233" y="324"/>
                  </a:lnTo>
                  <a:lnTo>
                    <a:pt x="208" y="339"/>
                  </a:lnTo>
                  <a:lnTo>
                    <a:pt x="190" y="324"/>
                  </a:lnTo>
                  <a:lnTo>
                    <a:pt x="154" y="339"/>
                  </a:lnTo>
                  <a:lnTo>
                    <a:pt x="122" y="360"/>
                  </a:lnTo>
                  <a:lnTo>
                    <a:pt x="76" y="300"/>
                  </a:lnTo>
                  <a:lnTo>
                    <a:pt x="61" y="300"/>
                  </a:lnTo>
                  <a:lnTo>
                    <a:pt x="50" y="300"/>
                  </a:lnTo>
                  <a:lnTo>
                    <a:pt x="43" y="281"/>
                  </a:lnTo>
                  <a:lnTo>
                    <a:pt x="7" y="281"/>
                  </a:lnTo>
                  <a:lnTo>
                    <a:pt x="0" y="255"/>
                  </a:lnTo>
                  <a:lnTo>
                    <a:pt x="43" y="194"/>
                  </a:lnTo>
                  <a:lnTo>
                    <a:pt x="32" y="155"/>
                  </a:lnTo>
                  <a:lnTo>
                    <a:pt x="68" y="120"/>
                  </a:lnTo>
                  <a:lnTo>
                    <a:pt x="93" y="130"/>
                  </a:lnTo>
                  <a:lnTo>
                    <a:pt x="104" y="60"/>
                  </a:lnTo>
                  <a:lnTo>
                    <a:pt x="122" y="60"/>
                  </a:lnTo>
                  <a:lnTo>
                    <a:pt x="147" y="70"/>
                  </a:lnTo>
                  <a:lnTo>
                    <a:pt x="165" y="60"/>
                  </a:lnTo>
                  <a:lnTo>
                    <a:pt x="215" y="11"/>
                  </a:lnTo>
                  <a:lnTo>
                    <a:pt x="233" y="26"/>
                  </a:lnTo>
                  <a:lnTo>
                    <a:pt x="251" y="0"/>
                  </a:lnTo>
                  <a:lnTo>
                    <a:pt x="269" y="11"/>
                  </a:lnTo>
                  <a:lnTo>
                    <a:pt x="287" y="11"/>
                  </a:lnTo>
                  <a:lnTo>
                    <a:pt x="294" y="60"/>
                  </a:lnTo>
                  <a:lnTo>
                    <a:pt x="319" y="60"/>
                  </a:lnTo>
                  <a:lnTo>
                    <a:pt x="330" y="36"/>
                  </a:lnTo>
                  <a:lnTo>
                    <a:pt x="391" y="96"/>
                  </a:lnTo>
                  <a:lnTo>
                    <a:pt x="380" y="170"/>
                  </a:lnTo>
                  <a:lnTo>
                    <a:pt x="373" y="315"/>
                  </a:lnTo>
                  <a:lnTo>
                    <a:pt x="319" y="315"/>
                  </a:lnTo>
                  <a:lnTo>
                    <a:pt x="294" y="324"/>
                  </a:lnTo>
                  <a:lnTo>
                    <a:pt x="269" y="339"/>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3" name="Freeform 111">
              <a:extLst>
                <a:ext uri="{FF2B5EF4-FFF2-40B4-BE49-F238E27FC236}">
                  <a16:creationId xmlns:a16="http://schemas.microsoft.com/office/drawing/2014/main" id="{0B466210-F77B-4F0B-AAAB-9E71E3BD996F}"/>
                </a:ext>
              </a:extLst>
            </p:cNvPr>
            <p:cNvSpPr>
              <a:spLocks/>
            </p:cNvSpPr>
            <p:nvPr/>
          </p:nvSpPr>
          <p:spPr bwMode="auto">
            <a:xfrm>
              <a:off x="3983" y="1499"/>
              <a:ext cx="314" cy="231"/>
            </a:xfrm>
            <a:custGeom>
              <a:avLst/>
              <a:gdLst>
                <a:gd name="T0" fmla="*/ 252 w 314"/>
                <a:gd name="T1" fmla="*/ 25 h 231"/>
                <a:gd name="T2" fmla="*/ 270 w 314"/>
                <a:gd name="T3" fmla="*/ 100 h 231"/>
                <a:gd name="T4" fmla="*/ 313 w 314"/>
                <a:gd name="T5" fmla="*/ 145 h 231"/>
                <a:gd name="T6" fmla="*/ 287 w 314"/>
                <a:gd name="T7" fmla="*/ 170 h 231"/>
                <a:gd name="T8" fmla="*/ 209 w 314"/>
                <a:gd name="T9" fmla="*/ 230 h 231"/>
                <a:gd name="T10" fmla="*/ 209 w 314"/>
                <a:gd name="T11" fmla="*/ 220 h 231"/>
                <a:gd name="T12" fmla="*/ 79 w 314"/>
                <a:gd name="T13" fmla="*/ 220 h 231"/>
                <a:gd name="T14" fmla="*/ 69 w 314"/>
                <a:gd name="T15" fmla="*/ 220 h 231"/>
                <a:gd name="T16" fmla="*/ 36 w 314"/>
                <a:gd name="T17" fmla="*/ 204 h 231"/>
                <a:gd name="T18" fmla="*/ 19 w 314"/>
                <a:gd name="T19" fmla="*/ 125 h 231"/>
                <a:gd name="T20" fmla="*/ 0 w 314"/>
                <a:gd name="T21" fmla="*/ 100 h 231"/>
                <a:gd name="T22" fmla="*/ 173 w 314"/>
                <a:gd name="T23" fmla="*/ 15 h 231"/>
                <a:gd name="T24" fmla="*/ 183 w 314"/>
                <a:gd name="T25" fmla="*/ 15 h 231"/>
                <a:gd name="T26" fmla="*/ 202 w 314"/>
                <a:gd name="T27" fmla="*/ 25 h 231"/>
                <a:gd name="T28" fmla="*/ 209 w 314"/>
                <a:gd name="T29" fmla="*/ 0 h 231"/>
                <a:gd name="T30" fmla="*/ 252 w 314"/>
                <a:gd name="T31" fmla="*/ 25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
                <a:gd name="T49" fmla="*/ 0 h 231"/>
                <a:gd name="T50" fmla="*/ 314 w 314"/>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 h="231">
                  <a:moveTo>
                    <a:pt x="252" y="25"/>
                  </a:moveTo>
                  <a:lnTo>
                    <a:pt x="270" y="100"/>
                  </a:lnTo>
                  <a:lnTo>
                    <a:pt x="313" y="145"/>
                  </a:lnTo>
                  <a:lnTo>
                    <a:pt x="287" y="170"/>
                  </a:lnTo>
                  <a:lnTo>
                    <a:pt x="209" y="230"/>
                  </a:lnTo>
                  <a:lnTo>
                    <a:pt x="209" y="220"/>
                  </a:lnTo>
                  <a:lnTo>
                    <a:pt x="79" y="220"/>
                  </a:lnTo>
                  <a:lnTo>
                    <a:pt x="69" y="220"/>
                  </a:lnTo>
                  <a:lnTo>
                    <a:pt x="36" y="204"/>
                  </a:lnTo>
                  <a:lnTo>
                    <a:pt x="19" y="125"/>
                  </a:lnTo>
                  <a:lnTo>
                    <a:pt x="0" y="100"/>
                  </a:lnTo>
                  <a:lnTo>
                    <a:pt x="173" y="15"/>
                  </a:lnTo>
                  <a:lnTo>
                    <a:pt x="183" y="15"/>
                  </a:lnTo>
                  <a:lnTo>
                    <a:pt x="202" y="25"/>
                  </a:lnTo>
                  <a:lnTo>
                    <a:pt x="209" y="0"/>
                  </a:lnTo>
                  <a:lnTo>
                    <a:pt x="252" y="25"/>
                  </a:lnTo>
                </a:path>
              </a:pathLst>
            </a:custGeom>
            <a:solidFill>
              <a:srgbClr val="FFFF00"/>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4" name="Freeform 112">
              <a:extLst>
                <a:ext uri="{FF2B5EF4-FFF2-40B4-BE49-F238E27FC236}">
                  <a16:creationId xmlns:a16="http://schemas.microsoft.com/office/drawing/2014/main" id="{1AFBB8FC-9030-4514-A464-CAA4CBC724B1}"/>
                </a:ext>
              </a:extLst>
            </p:cNvPr>
            <p:cNvSpPr>
              <a:spLocks/>
            </p:cNvSpPr>
            <p:nvPr/>
          </p:nvSpPr>
          <p:spPr bwMode="auto">
            <a:xfrm>
              <a:off x="2415" y="1161"/>
              <a:ext cx="264" cy="194"/>
            </a:xfrm>
            <a:custGeom>
              <a:avLst/>
              <a:gdLst>
                <a:gd name="T0" fmla="*/ 112 w 264"/>
                <a:gd name="T1" fmla="*/ 183 h 194"/>
                <a:gd name="T2" fmla="*/ 0 w 264"/>
                <a:gd name="T3" fmla="*/ 183 h 194"/>
                <a:gd name="T4" fmla="*/ 7 w 264"/>
                <a:gd name="T5" fmla="*/ 39 h 194"/>
                <a:gd name="T6" fmla="*/ 43 w 264"/>
                <a:gd name="T7" fmla="*/ 24 h 194"/>
                <a:gd name="T8" fmla="*/ 50 w 264"/>
                <a:gd name="T9" fmla="*/ 24 h 194"/>
                <a:gd name="T10" fmla="*/ 68 w 264"/>
                <a:gd name="T11" fmla="*/ 0 h 194"/>
                <a:gd name="T12" fmla="*/ 79 w 264"/>
                <a:gd name="T13" fmla="*/ 15 h 194"/>
                <a:gd name="T14" fmla="*/ 86 w 264"/>
                <a:gd name="T15" fmla="*/ 0 h 194"/>
                <a:gd name="T16" fmla="*/ 86 w 264"/>
                <a:gd name="T17" fmla="*/ 15 h 194"/>
                <a:gd name="T18" fmla="*/ 123 w 264"/>
                <a:gd name="T19" fmla="*/ 15 h 194"/>
                <a:gd name="T20" fmla="*/ 140 w 264"/>
                <a:gd name="T21" fmla="*/ 24 h 194"/>
                <a:gd name="T22" fmla="*/ 155 w 264"/>
                <a:gd name="T23" fmla="*/ 0 h 194"/>
                <a:gd name="T24" fmla="*/ 173 w 264"/>
                <a:gd name="T25" fmla="*/ 0 h 194"/>
                <a:gd name="T26" fmla="*/ 203 w 264"/>
                <a:gd name="T27" fmla="*/ 0 h 194"/>
                <a:gd name="T28" fmla="*/ 210 w 264"/>
                <a:gd name="T29" fmla="*/ 24 h 194"/>
                <a:gd name="T30" fmla="*/ 245 w 264"/>
                <a:gd name="T31" fmla="*/ 24 h 194"/>
                <a:gd name="T32" fmla="*/ 252 w 264"/>
                <a:gd name="T33" fmla="*/ 24 h 194"/>
                <a:gd name="T34" fmla="*/ 263 w 264"/>
                <a:gd name="T35" fmla="*/ 50 h 194"/>
                <a:gd name="T36" fmla="*/ 263 w 264"/>
                <a:gd name="T37" fmla="*/ 124 h 194"/>
                <a:gd name="T38" fmla="*/ 245 w 264"/>
                <a:gd name="T39" fmla="*/ 133 h 194"/>
                <a:gd name="T40" fmla="*/ 227 w 264"/>
                <a:gd name="T41" fmla="*/ 150 h 194"/>
                <a:gd name="T42" fmla="*/ 227 w 264"/>
                <a:gd name="T43" fmla="*/ 193 h 194"/>
                <a:gd name="T44" fmla="*/ 112 w 264"/>
                <a:gd name="T45" fmla="*/ 183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194"/>
                <a:gd name="T71" fmla="*/ 264 w 264"/>
                <a:gd name="T72" fmla="*/ 194 h 19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194">
                  <a:moveTo>
                    <a:pt x="112" y="183"/>
                  </a:moveTo>
                  <a:lnTo>
                    <a:pt x="0" y="183"/>
                  </a:lnTo>
                  <a:lnTo>
                    <a:pt x="7" y="39"/>
                  </a:lnTo>
                  <a:lnTo>
                    <a:pt x="43" y="24"/>
                  </a:lnTo>
                  <a:lnTo>
                    <a:pt x="50" y="24"/>
                  </a:lnTo>
                  <a:lnTo>
                    <a:pt x="68" y="0"/>
                  </a:lnTo>
                  <a:lnTo>
                    <a:pt x="79" y="15"/>
                  </a:lnTo>
                  <a:lnTo>
                    <a:pt x="86" y="0"/>
                  </a:lnTo>
                  <a:lnTo>
                    <a:pt x="86" y="15"/>
                  </a:lnTo>
                  <a:lnTo>
                    <a:pt x="123" y="15"/>
                  </a:lnTo>
                  <a:lnTo>
                    <a:pt x="140" y="24"/>
                  </a:lnTo>
                  <a:lnTo>
                    <a:pt x="155" y="0"/>
                  </a:lnTo>
                  <a:lnTo>
                    <a:pt x="173" y="0"/>
                  </a:lnTo>
                  <a:lnTo>
                    <a:pt x="203" y="0"/>
                  </a:lnTo>
                  <a:lnTo>
                    <a:pt x="210" y="24"/>
                  </a:lnTo>
                  <a:lnTo>
                    <a:pt x="245" y="24"/>
                  </a:lnTo>
                  <a:lnTo>
                    <a:pt x="252" y="24"/>
                  </a:lnTo>
                  <a:lnTo>
                    <a:pt x="263" y="50"/>
                  </a:lnTo>
                  <a:lnTo>
                    <a:pt x="263" y="124"/>
                  </a:lnTo>
                  <a:lnTo>
                    <a:pt x="245" y="133"/>
                  </a:lnTo>
                  <a:lnTo>
                    <a:pt x="227" y="150"/>
                  </a:lnTo>
                  <a:lnTo>
                    <a:pt x="227" y="193"/>
                  </a:lnTo>
                  <a:lnTo>
                    <a:pt x="112" y="183"/>
                  </a:lnTo>
                </a:path>
              </a:pathLst>
            </a:custGeom>
            <a:no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5" name="Freeform 113">
              <a:extLst>
                <a:ext uri="{FF2B5EF4-FFF2-40B4-BE49-F238E27FC236}">
                  <a16:creationId xmlns:a16="http://schemas.microsoft.com/office/drawing/2014/main" id="{EB8E51D4-C462-44D4-B5F8-C23F6F7B3FBD}"/>
                </a:ext>
              </a:extLst>
            </p:cNvPr>
            <p:cNvSpPr>
              <a:spLocks/>
            </p:cNvSpPr>
            <p:nvPr/>
          </p:nvSpPr>
          <p:spPr bwMode="auto">
            <a:xfrm>
              <a:off x="1474" y="1321"/>
              <a:ext cx="220" cy="314"/>
            </a:xfrm>
            <a:custGeom>
              <a:avLst/>
              <a:gdLst>
                <a:gd name="T0" fmla="*/ 25 w 220"/>
                <a:gd name="T1" fmla="*/ 60 h 314"/>
                <a:gd name="T2" fmla="*/ 54 w 220"/>
                <a:gd name="T3" fmla="*/ 10 h 314"/>
                <a:gd name="T4" fmla="*/ 72 w 220"/>
                <a:gd name="T5" fmla="*/ 0 h 314"/>
                <a:gd name="T6" fmla="*/ 79 w 220"/>
                <a:gd name="T7" fmla="*/ 10 h 314"/>
                <a:gd name="T8" fmla="*/ 85 w 220"/>
                <a:gd name="T9" fmla="*/ 0 h 314"/>
                <a:gd name="T10" fmla="*/ 103 w 220"/>
                <a:gd name="T11" fmla="*/ 49 h 314"/>
                <a:gd name="T12" fmla="*/ 115 w 220"/>
                <a:gd name="T13" fmla="*/ 49 h 314"/>
                <a:gd name="T14" fmla="*/ 122 w 220"/>
                <a:gd name="T15" fmla="*/ 34 h 314"/>
                <a:gd name="T16" fmla="*/ 146 w 220"/>
                <a:gd name="T17" fmla="*/ 85 h 314"/>
                <a:gd name="T18" fmla="*/ 146 w 220"/>
                <a:gd name="T19" fmla="*/ 60 h 314"/>
                <a:gd name="T20" fmla="*/ 183 w 220"/>
                <a:gd name="T21" fmla="*/ 60 h 314"/>
                <a:gd name="T22" fmla="*/ 183 w 220"/>
                <a:gd name="T23" fmla="*/ 109 h 314"/>
                <a:gd name="T24" fmla="*/ 201 w 220"/>
                <a:gd name="T25" fmla="*/ 134 h 314"/>
                <a:gd name="T26" fmla="*/ 208 w 220"/>
                <a:gd name="T27" fmla="*/ 119 h 314"/>
                <a:gd name="T28" fmla="*/ 219 w 220"/>
                <a:gd name="T29" fmla="*/ 204 h 314"/>
                <a:gd name="T30" fmla="*/ 183 w 220"/>
                <a:gd name="T31" fmla="*/ 279 h 314"/>
                <a:gd name="T32" fmla="*/ 146 w 220"/>
                <a:gd name="T33" fmla="*/ 313 h 314"/>
                <a:gd name="T34" fmla="*/ 139 w 220"/>
                <a:gd name="T35" fmla="*/ 303 h 314"/>
                <a:gd name="T36" fmla="*/ 133 w 220"/>
                <a:gd name="T37" fmla="*/ 288 h 314"/>
                <a:gd name="T38" fmla="*/ 103 w 220"/>
                <a:gd name="T39" fmla="*/ 264 h 314"/>
                <a:gd name="T40" fmla="*/ 96 w 220"/>
                <a:gd name="T41" fmla="*/ 219 h 314"/>
                <a:gd name="T42" fmla="*/ 85 w 220"/>
                <a:gd name="T43" fmla="*/ 204 h 314"/>
                <a:gd name="T44" fmla="*/ 61 w 220"/>
                <a:gd name="T45" fmla="*/ 219 h 314"/>
                <a:gd name="T46" fmla="*/ 35 w 220"/>
                <a:gd name="T47" fmla="*/ 154 h 314"/>
                <a:gd name="T48" fmla="*/ 11 w 220"/>
                <a:gd name="T49" fmla="*/ 134 h 314"/>
                <a:gd name="T50" fmla="*/ 18 w 220"/>
                <a:gd name="T51" fmla="*/ 109 h 314"/>
                <a:gd name="T52" fmla="*/ 0 w 220"/>
                <a:gd name="T53" fmla="*/ 85 h 314"/>
                <a:gd name="T54" fmla="*/ 25 w 220"/>
                <a:gd name="T55" fmla="*/ 60 h 3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0"/>
                <a:gd name="T85" fmla="*/ 0 h 314"/>
                <a:gd name="T86" fmla="*/ 220 w 220"/>
                <a:gd name="T87" fmla="*/ 314 h 3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0" h="314">
                  <a:moveTo>
                    <a:pt x="25" y="60"/>
                  </a:moveTo>
                  <a:lnTo>
                    <a:pt x="54" y="10"/>
                  </a:lnTo>
                  <a:lnTo>
                    <a:pt x="72" y="0"/>
                  </a:lnTo>
                  <a:lnTo>
                    <a:pt x="79" y="10"/>
                  </a:lnTo>
                  <a:lnTo>
                    <a:pt x="85" y="0"/>
                  </a:lnTo>
                  <a:lnTo>
                    <a:pt x="103" y="49"/>
                  </a:lnTo>
                  <a:lnTo>
                    <a:pt x="115" y="49"/>
                  </a:lnTo>
                  <a:lnTo>
                    <a:pt x="122" y="34"/>
                  </a:lnTo>
                  <a:lnTo>
                    <a:pt x="146" y="85"/>
                  </a:lnTo>
                  <a:lnTo>
                    <a:pt x="146" y="60"/>
                  </a:lnTo>
                  <a:lnTo>
                    <a:pt x="183" y="60"/>
                  </a:lnTo>
                  <a:lnTo>
                    <a:pt x="183" y="109"/>
                  </a:lnTo>
                  <a:lnTo>
                    <a:pt x="201" y="134"/>
                  </a:lnTo>
                  <a:lnTo>
                    <a:pt x="208" y="119"/>
                  </a:lnTo>
                  <a:lnTo>
                    <a:pt x="219" y="204"/>
                  </a:lnTo>
                  <a:lnTo>
                    <a:pt x="183" y="279"/>
                  </a:lnTo>
                  <a:lnTo>
                    <a:pt x="146" y="313"/>
                  </a:lnTo>
                  <a:lnTo>
                    <a:pt x="139" y="303"/>
                  </a:lnTo>
                  <a:lnTo>
                    <a:pt x="133" y="288"/>
                  </a:lnTo>
                  <a:lnTo>
                    <a:pt x="103" y="264"/>
                  </a:lnTo>
                  <a:lnTo>
                    <a:pt x="96" y="219"/>
                  </a:lnTo>
                  <a:lnTo>
                    <a:pt x="85" y="204"/>
                  </a:lnTo>
                  <a:lnTo>
                    <a:pt x="61" y="219"/>
                  </a:lnTo>
                  <a:lnTo>
                    <a:pt x="35" y="154"/>
                  </a:lnTo>
                  <a:lnTo>
                    <a:pt x="11" y="134"/>
                  </a:lnTo>
                  <a:lnTo>
                    <a:pt x="18" y="109"/>
                  </a:lnTo>
                  <a:lnTo>
                    <a:pt x="0" y="85"/>
                  </a:lnTo>
                  <a:lnTo>
                    <a:pt x="25" y="60"/>
                  </a:lnTo>
                </a:path>
              </a:pathLst>
            </a:custGeom>
            <a:solidFill>
              <a:srgbClr val="FFFFFF"/>
            </a:solidFill>
            <a:ln w="12700" cap="rnd" cmpd="sng">
              <a:solidFill>
                <a:srgbClr val="000000"/>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9639D"/>
                </a:solidFill>
                <a:effectLst/>
                <a:uLnTx/>
                <a:uFillTx/>
                <a:latin typeface="Calibri"/>
                <a:ea typeface="+mn-ea"/>
                <a:cs typeface="+mn-cs"/>
              </a:endParaRPr>
            </a:p>
          </p:txBody>
        </p:sp>
        <p:sp>
          <p:nvSpPr>
            <p:cNvPr id="116" name="Rectangle 114">
              <a:extLst>
                <a:ext uri="{FF2B5EF4-FFF2-40B4-BE49-F238E27FC236}">
                  <a16:creationId xmlns:a16="http://schemas.microsoft.com/office/drawing/2014/main" id="{37DC06C1-0C0F-48B8-AD68-756929A3A617}"/>
                </a:ext>
              </a:extLst>
            </p:cNvPr>
            <p:cNvSpPr>
              <a:spLocks noChangeArrowheads="1"/>
            </p:cNvSpPr>
            <p:nvPr/>
          </p:nvSpPr>
          <p:spPr bwMode="auto">
            <a:xfrm>
              <a:off x="3099" y="1291"/>
              <a:ext cx="3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Alamance</a:t>
              </a:r>
            </a:p>
          </p:txBody>
        </p:sp>
        <p:sp>
          <p:nvSpPr>
            <p:cNvPr id="117" name="Rectangle 115">
              <a:extLst>
                <a:ext uri="{FF2B5EF4-FFF2-40B4-BE49-F238E27FC236}">
                  <a16:creationId xmlns:a16="http://schemas.microsoft.com/office/drawing/2014/main" id="{09C4B73A-46BA-47EA-86F4-6E2CCA220F94}"/>
                </a:ext>
              </a:extLst>
            </p:cNvPr>
            <p:cNvSpPr>
              <a:spLocks noChangeArrowheads="1"/>
            </p:cNvSpPr>
            <p:nvPr/>
          </p:nvSpPr>
          <p:spPr bwMode="auto">
            <a:xfrm>
              <a:off x="2105" y="1393"/>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Alexander</a:t>
              </a:r>
            </a:p>
          </p:txBody>
        </p:sp>
        <p:sp>
          <p:nvSpPr>
            <p:cNvPr id="118" name="Rectangle 116">
              <a:extLst>
                <a:ext uri="{FF2B5EF4-FFF2-40B4-BE49-F238E27FC236}">
                  <a16:creationId xmlns:a16="http://schemas.microsoft.com/office/drawing/2014/main" id="{165076EB-E568-496D-B2D9-FEF0DE40F241}"/>
                </a:ext>
              </a:extLst>
            </p:cNvPr>
            <p:cNvSpPr>
              <a:spLocks noChangeArrowheads="1"/>
            </p:cNvSpPr>
            <p:nvPr/>
          </p:nvSpPr>
          <p:spPr bwMode="auto">
            <a:xfrm>
              <a:off x="2133" y="931"/>
              <a:ext cx="26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Alleghany</a:t>
              </a:r>
            </a:p>
          </p:txBody>
        </p:sp>
        <p:sp>
          <p:nvSpPr>
            <p:cNvPr id="119" name="Rectangle 117">
              <a:extLst>
                <a:ext uri="{FF2B5EF4-FFF2-40B4-BE49-F238E27FC236}">
                  <a16:creationId xmlns:a16="http://schemas.microsoft.com/office/drawing/2014/main" id="{DE42766E-6ECC-4F24-8A42-2242167BFADB}"/>
                </a:ext>
              </a:extLst>
            </p:cNvPr>
            <p:cNvSpPr>
              <a:spLocks noChangeArrowheads="1"/>
            </p:cNvSpPr>
            <p:nvPr/>
          </p:nvSpPr>
          <p:spPr bwMode="auto">
            <a:xfrm>
              <a:off x="2756" y="2156"/>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Anson</a:t>
              </a:r>
            </a:p>
          </p:txBody>
        </p:sp>
        <p:sp>
          <p:nvSpPr>
            <p:cNvPr id="120" name="Rectangle 118">
              <a:extLst>
                <a:ext uri="{FF2B5EF4-FFF2-40B4-BE49-F238E27FC236}">
                  <a16:creationId xmlns:a16="http://schemas.microsoft.com/office/drawing/2014/main" id="{858F2776-BC13-4924-80AB-452DDC8DBC61}"/>
                </a:ext>
              </a:extLst>
            </p:cNvPr>
            <p:cNvSpPr>
              <a:spLocks noChangeArrowheads="1"/>
            </p:cNvSpPr>
            <p:nvPr/>
          </p:nvSpPr>
          <p:spPr bwMode="auto">
            <a:xfrm>
              <a:off x="1959" y="999"/>
              <a:ext cx="18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Ashe</a:t>
              </a:r>
            </a:p>
          </p:txBody>
        </p:sp>
        <p:sp>
          <p:nvSpPr>
            <p:cNvPr id="121" name="Rectangle 119">
              <a:extLst>
                <a:ext uri="{FF2B5EF4-FFF2-40B4-BE49-F238E27FC236}">
                  <a16:creationId xmlns:a16="http://schemas.microsoft.com/office/drawing/2014/main" id="{BE27473A-FC6E-4C53-91DE-467D28D3D234}"/>
                </a:ext>
              </a:extLst>
            </p:cNvPr>
            <p:cNvSpPr>
              <a:spLocks noChangeArrowheads="1"/>
            </p:cNvSpPr>
            <p:nvPr/>
          </p:nvSpPr>
          <p:spPr bwMode="auto">
            <a:xfrm>
              <a:off x="1713" y="1257"/>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Avery</a:t>
              </a:r>
            </a:p>
          </p:txBody>
        </p:sp>
        <p:sp>
          <p:nvSpPr>
            <p:cNvPr id="122" name="Rectangle 120">
              <a:extLst>
                <a:ext uri="{FF2B5EF4-FFF2-40B4-BE49-F238E27FC236}">
                  <a16:creationId xmlns:a16="http://schemas.microsoft.com/office/drawing/2014/main" id="{713822F4-DB95-4178-B2BF-22A67F5F461F}"/>
                </a:ext>
              </a:extLst>
            </p:cNvPr>
            <p:cNvSpPr>
              <a:spLocks noChangeArrowheads="1"/>
            </p:cNvSpPr>
            <p:nvPr/>
          </p:nvSpPr>
          <p:spPr bwMode="auto">
            <a:xfrm>
              <a:off x="4577" y="1750"/>
              <a:ext cx="29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23" name="Rectangle 121">
              <a:extLst>
                <a:ext uri="{FF2B5EF4-FFF2-40B4-BE49-F238E27FC236}">
                  <a16:creationId xmlns:a16="http://schemas.microsoft.com/office/drawing/2014/main" id="{A2F47155-37E6-459D-8D44-207774BAB4FC}"/>
                </a:ext>
              </a:extLst>
            </p:cNvPr>
            <p:cNvSpPr>
              <a:spLocks noChangeArrowheads="1"/>
            </p:cNvSpPr>
            <p:nvPr/>
          </p:nvSpPr>
          <p:spPr bwMode="auto">
            <a:xfrm>
              <a:off x="4563" y="1268"/>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Bertie</a:t>
              </a:r>
            </a:p>
          </p:txBody>
        </p:sp>
        <p:sp>
          <p:nvSpPr>
            <p:cNvPr id="124" name="Rectangle 122">
              <a:extLst>
                <a:ext uri="{FF2B5EF4-FFF2-40B4-BE49-F238E27FC236}">
                  <a16:creationId xmlns:a16="http://schemas.microsoft.com/office/drawing/2014/main" id="{F5C85037-C7A5-4154-B2A9-EECEAD1A9F0D}"/>
                </a:ext>
              </a:extLst>
            </p:cNvPr>
            <p:cNvSpPr>
              <a:spLocks noChangeArrowheads="1"/>
            </p:cNvSpPr>
            <p:nvPr/>
          </p:nvSpPr>
          <p:spPr bwMode="auto">
            <a:xfrm>
              <a:off x="3657" y="2459"/>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Bladen</a:t>
              </a:r>
            </a:p>
          </p:txBody>
        </p:sp>
        <p:sp>
          <p:nvSpPr>
            <p:cNvPr id="125" name="Rectangle 123">
              <a:extLst>
                <a:ext uri="{FF2B5EF4-FFF2-40B4-BE49-F238E27FC236}">
                  <a16:creationId xmlns:a16="http://schemas.microsoft.com/office/drawing/2014/main" id="{7D04D91E-3D6C-437D-85CE-44D8FB61017A}"/>
                </a:ext>
              </a:extLst>
            </p:cNvPr>
            <p:cNvSpPr>
              <a:spLocks noChangeArrowheads="1"/>
            </p:cNvSpPr>
            <p:nvPr/>
          </p:nvSpPr>
          <p:spPr bwMode="auto">
            <a:xfrm>
              <a:off x="3791" y="2885"/>
              <a:ext cx="26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Brunswick</a:t>
              </a:r>
            </a:p>
          </p:txBody>
        </p:sp>
        <p:sp>
          <p:nvSpPr>
            <p:cNvPr id="126" name="Rectangle 124">
              <a:extLst>
                <a:ext uri="{FF2B5EF4-FFF2-40B4-BE49-F238E27FC236}">
                  <a16:creationId xmlns:a16="http://schemas.microsoft.com/office/drawing/2014/main" id="{897276BF-65E8-4D1F-8F7D-56257CDF44DA}"/>
                </a:ext>
              </a:extLst>
            </p:cNvPr>
            <p:cNvSpPr>
              <a:spLocks noChangeArrowheads="1"/>
            </p:cNvSpPr>
            <p:nvPr/>
          </p:nvSpPr>
          <p:spPr bwMode="auto">
            <a:xfrm>
              <a:off x="1296" y="1638"/>
              <a:ext cx="332"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Buncombe</a:t>
              </a:r>
            </a:p>
          </p:txBody>
        </p:sp>
        <p:sp>
          <p:nvSpPr>
            <p:cNvPr id="127" name="Rectangle 125">
              <a:extLst>
                <a:ext uri="{FF2B5EF4-FFF2-40B4-BE49-F238E27FC236}">
                  <a16:creationId xmlns:a16="http://schemas.microsoft.com/office/drawing/2014/main" id="{A786335E-9FDE-4EC4-8C22-146250DAA8C2}"/>
                </a:ext>
              </a:extLst>
            </p:cNvPr>
            <p:cNvSpPr>
              <a:spLocks noChangeArrowheads="1"/>
            </p:cNvSpPr>
            <p:nvPr/>
          </p:nvSpPr>
          <p:spPr bwMode="auto">
            <a:xfrm>
              <a:off x="1817" y="1540"/>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Burke</a:t>
              </a:r>
            </a:p>
          </p:txBody>
        </p:sp>
        <p:sp>
          <p:nvSpPr>
            <p:cNvPr id="128" name="Rectangle 126">
              <a:extLst>
                <a:ext uri="{FF2B5EF4-FFF2-40B4-BE49-F238E27FC236}">
                  <a16:creationId xmlns:a16="http://schemas.microsoft.com/office/drawing/2014/main" id="{ECEFD79A-3517-4E40-81F0-A0A85E0A1044}"/>
                </a:ext>
              </a:extLst>
            </p:cNvPr>
            <p:cNvSpPr>
              <a:spLocks noChangeArrowheads="1"/>
            </p:cNvSpPr>
            <p:nvPr/>
          </p:nvSpPr>
          <p:spPr bwMode="auto">
            <a:xfrm>
              <a:off x="2463" y="1827"/>
              <a:ext cx="280"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Cabarrus</a:t>
              </a:r>
            </a:p>
          </p:txBody>
        </p:sp>
        <p:sp>
          <p:nvSpPr>
            <p:cNvPr id="129" name="Rectangle 127">
              <a:extLst>
                <a:ext uri="{FF2B5EF4-FFF2-40B4-BE49-F238E27FC236}">
                  <a16:creationId xmlns:a16="http://schemas.microsoft.com/office/drawing/2014/main" id="{0F3E93E9-EEDF-467C-92D8-DCECD22AF3B2}"/>
                </a:ext>
              </a:extLst>
            </p:cNvPr>
            <p:cNvSpPr>
              <a:spLocks noChangeArrowheads="1"/>
            </p:cNvSpPr>
            <p:nvPr/>
          </p:nvSpPr>
          <p:spPr bwMode="auto">
            <a:xfrm>
              <a:off x="1899" y="1370"/>
              <a:ext cx="2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Caldwell</a:t>
              </a:r>
            </a:p>
          </p:txBody>
        </p:sp>
        <p:sp>
          <p:nvSpPr>
            <p:cNvPr id="130" name="Rectangle 128">
              <a:extLst>
                <a:ext uri="{FF2B5EF4-FFF2-40B4-BE49-F238E27FC236}">
                  <a16:creationId xmlns:a16="http://schemas.microsoft.com/office/drawing/2014/main" id="{DCA1808B-6083-4151-B037-78C3D570FA27}"/>
                </a:ext>
              </a:extLst>
            </p:cNvPr>
            <p:cNvSpPr>
              <a:spLocks noChangeArrowheads="1"/>
            </p:cNvSpPr>
            <p:nvPr/>
          </p:nvSpPr>
          <p:spPr bwMode="auto">
            <a:xfrm>
              <a:off x="5009" y="1022"/>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Camden</a:t>
              </a:r>
            </a:p>
          </p:txBody>
        </p:sp>
        <p:sp>
          <p:nvSpPr>
            <p:cNvPr id="131" name="Rectangle 129">
              <a:extLst>
                <a:ext uri="{FF2B5EF4-FFF2-40B4-BE49-F238E27FC236}">
                  <a16:creationId xmlns:a16="http://schemas.microsoft.com/office/drawing/2014/main" id="{30AAB03C-E7EF-493C-9E1C-7F29EC201493}"/>
                </a:ext>
              </a:extLst>
            </p:cNvPr>
            <p:cNvSpPr>
              <a:spLocks noChangeArrowheads="1"/>
            </p:cNvSpPr>
            <p:nvPr/>
          </p:nvSpPr>
          <p:spPr bwMode="auto">
            <a:xfrm>
              <a:off x="4758" y="2278"/>
              <a:ext cx="29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srgbClr val="39639D"/>
                </a:solidFill>
                <a:effectLst/>
                <a:uLnTx/>
                <a:uFillTx/>
                <a:latin typeface="Arial" panose="020B0604020202020204" pitchFamily="34" charset="0"/>
                <a:ea typeface="+mn-ea"/>
                <a:cs typeface="+mn-cs"/>
              </a:endParaRPr>
            </a:p>
          </p:txBody>
        </p:sp>
        <p:sp>
          <p:nvSpPr>
            <p:cNvPr id="132" name="Rectangle 130">
              <a:extLst>
                <a:ext uri="{FF2B5EF4-FFF2-40B4-BE49-F238E27FC236}">
                  <a16:creationId xmlns:a16="http://schemas.microsoft.com/office/drawing/2014/main" id="{F7151620-52E4-4CAF-A9D2-CC862B91D878}"/>
                </a:ext>
              </a:extLst>
            </p:cNvPr>
            <p:cNvSpPr>
              <a:spLocks noChangeArrowheads="1"/>
            </p:cNvSpPr>
            <p:nvPr/>
          </p:nvSpPr>
          <p:spPr bwMode="auto">
            <a:xfrm>
              <a:off x="3188" y="1022"/>
              <a:ext cx="2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Caswell</a:t>
              </a:r>
            </a:p>
          </p:txBody>
        </p:sp>
        <p:sp>
          <p:nvSpPr>
            <p:cNvPr id="133" name="Rectangle 131">
              <a:extLst>
                <a:ext uri="{FF2B5EF4-FFF2-40B4-BE49-F238E27FC236}">
                  <a16:creationId xmlns:a16="http://schemas.microsoft.com/office/drawing/2014/main" id="{D591B928-1930-4552-B396-CEF793716DCD}"/>
                </a:ext>
              </a:extLst>
            </p:cNvPr>
            <p:cNvSpPr>
              <a:spLocks noChangeArrowheads="1"/>
            </p:cNvSpPr>
            <p:nvPr/>
          </p:nvSpPr>
          <p:spPr bwMode="auto">
            <a:xfrm>
              <a:off x="2100" y="1606"/>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Catawba</a:t>
              </a:r>
            </a:p>
          </p:txBody>
        </p:sp>
        <p:sp>
          <p:nvSpPr>
            <p:cNvPr id="134" name="Rectangle 132">
              <a:extLst>
                <a:ext uri="{FF2B5EF4-FFF2-40B4-BE49-F238E27FC236}">
                  <a16:creationId xmlns:a16="http://schemas.microsoft.com/office/drawing/2014/main" id="{7E173E18-089B-49D3-98C5-D7BDCAD4AD9F}"/>
                </a:ext>
              </a:extLst>
            </p:cNvPr>
            <p:cNvSpPr>
              <a:spLocks noChangeArrowheads="1"/>
            </p:cNvSpPr>
            <p:nvPr/>
          </p:nvSpPr>
          <p:spPr bwMode="auto">
            <a:xfrm>
              <a:off x="3245" y="1572"/>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Chatham</a:t>
              </a:r>
            </a:p>
          </p:txBody>
        </p:sp>
        <p:sp>
          <p:nvSpPr>
            <p:cNvPr id="135" name="Rectangle 133">
              <a:extLst>
                <a:ext uri="{FF2B5EF4-FFF2-40B4-BE49-F238E27FC236}">
                  <a16:creationId xmlns:a16="http://schemas.microsoft.com/office/drawing/2014/main" id="{212DB65B-AF4A-4DEB-A39F-732A88EAC389}"/>
                </a:ext>
              </a:extLst>
            </p:cNvPr>
            <p:cNvSpPr>
              <a:spLocks noChangeArrowheads="1"/>
            </p:cNvSpPr>
            <p:nvPr/>
          </p:nvSpPr>
          <p:spPr bwMode="auto">
            <a:xfrm>
              <a:off x="452" y="2032"/>
              <a:ext cx="25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Cherokee</a:t>
              </a:r>
            </a:p>
          </p:txBody>
        </p:sp>
        <p:sp>
          <p:nvSpPr>
            <p:cNvPr id="136" name="Rectangle 134">
              <a:extLst>
                <a:ext uri="{FF2B5EF4-FFF2-40B4-BE49-F238E27FC236}">
                  <a16:creationId xmlns:a16="http://schemas.microsoft.com/office/drawing/2014/main" id="{6C1BE492-6B94-484C-8EA3-17B47D8114DB}"/>
                </a:ext>
              </a:extLst>
            </p:cNvPr>
            <p:cNvSpPr>
              <a:spLocks noChangeArrowheads="1"/>
            </p:cNvSpPr>
            <p:nvPr/>
          </p:nvSpPr>
          <p:spPr bwMode="auto">
            <a:xfrm>
              <a:off x="4746" y="122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Chowan</a:t>
              </a:r>
            </a:p>
          </p:txBody>
        </p:sp>
        <p:sp>
          <p:nvSpPr>
            <p:cNvPr id="137" name="Rectangle 135">
              <a:extLst>
                <a:ext uri="{FF2B5EF4-FFF2-40B4-BE49-F238E27FC236}">
                  <a16:creationId xmlns:a16="http://schemas.microsoft.com/office/drawing/2014/main" id="{E9FD2DD4-71E2-402C-BAB9-5F214E1A66F1}"/>
                </a:ext>
              </a:extLst>
            </p:cNvPr>
            <p:cNvSpPr>
              <a:spLocks noChangeArrowheads="1"/>
            </p:cNvSpPr>
            <p:nvPr/>
          </p:nvSpPr>
          <p:spPr bwMode="auto">
            <a:xfrm>
              <a:off x="646" y="2099"/>
              <a:ext cx="17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Clay</a:t>
              </a:r>
            </a:p>
          </p:txBody>
        </p:sp>
        <p:sp>
          <p:nvSpPr>
            <p:cNvPr id="138" name="Rectangle 136">
              <a:extLst>
                <a:ext uri="{FF2B5EF4-FFF2-40B4-BE49-F238E27FC236}">
                  <a16:creationId xmlns:a16="http://schemas.microsoft.com/office/drawing/2014/main" id="{5BA24ACE-BE3D-40E1-9E0D-AA4B248C23E8}"/>
                </a:ext>
              </a:extLst>
            </p:cNvPr>
            <p:cNvSpPr>
              <a:spLocks noChangeArrowheads="1"/>
            </p:cNvSpPr>
            <p:nvPr/>
          </p:nvSpPr>
          <p:spPr bwMode="auto">
            <a:xfrm>
              <a:off x="1888" y="1864"/>
              <a:ext cx="26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Cleveland</a:t>
              </a:r>
            </a:p>
          </p:txBody>
        </p:sp>
        <p:sp>
          <p:nvSpPr>
            <p:cNvPr id="139" name="Rectangle 137">
              <a:extLst>
                <a:ext uri="{FF2B5EF4-FFF2-40B4-BE49-F238E27FC236}">
                  <a16:creationId xmlns:a16="http://schemas.microsoft.com/office/drawing/2014/main" id="{1E2BBB69-8949-438E-9A1A-4F04B2DCDE9D}"/>
                </a:ext>
              </a:extLst>
            </p:cNvPr>
            <p:cNvSpPr>
              <a:spLocks noChangeArrowheads="1"/>
            </p:cNvSpPr>
            <p:nvPr/>
          </p:nvSpPr>
          <p:spPr bwMode="auto">
            <a:xfrm>
              <a:off x="3551" y="2740"/>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Columbus</a:t>
              </a:r>
            </a:p>
          </p:txBody>
        </p:sp>
        <p:sp>
          <p:nvSpPr>
            <p:cNvPr id="140" name="Rectangle 138">
              <a:extLst>
                <a:ext uri="{FF2B5EF4-FFF2-40B4-BE49-F238E27FC236}">
                  <a16:creationId xmlns:a16="http://schemas.microsoft.com/office/drawing/2014/main" id="{3A3D74AC-273D-4586-B93A-367D484E5CAD}"/>
                </a:ext>
              </a:extLst>
            </p:cNvPr>
            <p:cNvSpPr>
              <a:spLocks noChangeArrowheads="1"/>
            </p:cNvSpPr>
            <p:nvPr/>
          </p:nvSpPr>
          <p:spPr bwMode="auto">
            <a:xfrm>
              <a:off x="4453" y="1999"/>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Craven</a:t>
              </a:r>
            </a:p>
          </p:txBody>
        </p:sp>
        <p:sp>
          <p:nvSpPr>
            <p:cNvPr id="141" name="Rectangle 139">
              <a:extLst>
                <a:ext uri="{FF2B5EF4-FFF2-40B4-BE49-F238E27FC236}">
                  <a16:creationId xmlns:a16="http://schemas.microsoft.com/office/drawing/2014/main" id="{349365D4-E26C-4A2E-BBB2-5A9EA832081D}"/>
                </a:ext>
              </a:extLst>
            </p:cNvPr>
            <p:cNvSpPr>
              <a:spLocks noChangeArrowheads="1"/>
            </p:cNvSpPr>
            <p:nvPr/>
          </p:nvSpPr>
          <p:spPr bwMode="auto">
            <a:xfrm>
              <a:off x="3453" y="2110"/>
              <a:ext cx="29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Cumberland</a:t>
              </a:r>
            </a:p>
          </p:txBody>
        </p:sp>
        <p:sp>
          <p:nvSpPr>
            <p:cNvPr id="142" name="Rectangle 140">
              <a:extLst>
                <a:ext uri="{FF2B5EF4-FFF2-40B4-BE49-F238E27FC236}">
                  <a16:creationId xmlns:a16="http://schemas.microsoft.com/office/drawing/2014/main" id="{A6DF9C26-0AA7-453E-BC2F-B68B290E5A6C}"/>
                </a:ext>
              </a:extLst>
            </p:cNvPr>
            <p:cNvSpPr>
              <a:spLocks noChangeArrowheads="1"/>
            </p:cNvSpPr>
            <p:nvPr/>
          </p:nvSpPr>
          <p:spPr bwMode="auto">
            <a:xfrm>
              <a:off x="5106" y="1022"/>
              <a:ext cx="2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Currituck</a:t>
              </a:r>
            </a:p>
          </p:txBody>
        </p:sp>
        <p:sp>
          <p:nvSpPr>
            <p:cNvPr id="143" name="Rectangle 141">
              <a:extLst>
                <a:ext uri="{FF2B5EF4-FFF2-40B4-BE49-F238E27FC236}">
                  <a16:creationId xmlns:a16="http://schemas.microsoft.com/office/drawing/2014/main" id="{C1C34385-1F67-4266-A9A3-A81FB4E055E2}"/>
                </a:ext>
              </a:extLst>
            </p:cNvPr>
            <p:cNvSpPr>
              <a:spLocks noChangeArrowheads="1"/>
            </p:cNvSpPr>
            <p:nvPr/>
          </p:nvSpPr>
          <p:spPr bwMode="auto">
            <a:xfrm>
              <a:off x="5282" y="1572"/>
              <a:ext cx="18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Dare</a:t>
              </a:r>
            </a:p>
          </p:txBody>
        </p:sp>
        <p:sp>
          <p:nvSpPr>
            <p:cNvPr id="144" name="Rectangle 142">
              <a:extLst>
                <a:ext uri="{FF2B5EF4-FFF2-40B4-BE49-F238E27FC236}">
                  <a16:creationId xmlns:a16="http://schemas.microsoft.com/office/drawing/2014/main" id="{B4ACC728-EBBF-4D04-9063-0E5167F8B837}"/>
                </a:ext>
              </a:extLst>
            </p:cNvPr>
            <p:cNvSpPr>
              <a:spLocks noChangeArrowheads="1"/>
            </p:cNvSpPr>
            <p:nvPr/>
          </p:nvSpPr>
          <p:spPr bwMode="auto">
            <a:xfrm>
              <a:off x="2668" y="1505"/>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Davidson</a:t>
              </a:r>
            </a:p>
          </p:txBody>
        </p:sp>
        <p:sp>
          <p:nvSpPr>
            <p:cNvPr id="145" name="Rectangle 143">
              <a:extLst>
                <a:ext uri="{FF2B5EF4-FFF2-40B4-BE49-F238E27FC236}">
                  <a16:creationId xmlns:a16="http://schemas.microsoft.com/office/drawing/2014/main" id="{718C0B2F-E6A8-4D76-8C0B-9CAA53AC7029}"/>
                </a:ext>
              </a:extLst>
            </p:cNvPr>
            <p:cNvSpPr>
              <a:spLocks noChangeArrowheads="1"/>
            </p:cNvSpPr>
            <p:nvPr/>
          </p:nvSpPr>
          <p:spPr bwMode="auto">
            <a:xfrm>
              <a:off x="2496" y="1393"/>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Davie</a:t>
              </a:r>
            </a:p>
          </p:txBody>
        </p:sp>
        <p:sp>
          <p:nvSpPr>
            <p:cNvPr id="146" name="Rectangle 144">
              <a:extLst>
                <a:ext uri="{FF2B5EF4-FFF2-40B4-BE49-F238E27FC236}">
                  <a16:creationId xmlns:a16="http://schemas.microsoft.com/office/drawing/2014/main" id="{2C5D2745-1336-4FF4-964C-63099243C4D0}"/>
                </a:ext>
              </a:extLst>
            </p:cNvPr>
            <p:cNvSpPr>
              <a:spLocks noChangeArrowheads="1"/>
            </p:cNvSpPr>
            <p:nvPr/>
          </p:nvSpPr>
          <p:spPr bwMode="auto">
            <a:xfrm>
              <a:off x="4013" y="2173"/>
              <a:ext cx="248"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Duplin</a:t>
              </a:r>
            </a:p>
          </p:txBody>
        </p:sp>
        <p:sp>
          <p:nvSpPr>
            <p:cNvPr id="147" name="Rectangle 145">
              <a:extLst>
                <a:ext uri="{FF2B5EF4-FFF2-40B4-BE49-F238E27FC236}">
                  <a16:creationId xmlns:a16="http://schemas.microsoft.com/office/drawing/2014/main" id="{7E6FCB72-9F7E-40D4-AD9B-42A3CC8AAA67}"/>
                </a:ext>
              </a:extLst>
            </p:cNvPr>
            <p:cNvSpPr>
              <a:spLocks noChangeArrowheads="1"/>
            </p:cNvSpPr>
            <p:nvPr/>
          </p:nvSpPr>
          <p:spPr bwMode="auto">
            <a:xfrm>
              <a:off x="3456" y="1313"/>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Durham</a:t>
              </a:r>
            </a:p>
          </p:txBody>
        </p:sp>
        <p:sp>
          <p:nvSpPr>
            <p:cNvPr id="148" name="Rectangle 146">
              <a:extLst>
                <a:ext uri="{FF2B5EF4-FFF2-40B4-BE49-F238E27FC236}">
                  <a16:creationId xmlns:a16="http://schemas.microsoft.com/office/drawing/2014/main" id="{ECAC6216-F095-4C8B-98B6-ED36D9532AB0}"/>
                </a:ext>
              </a:extLst>
            </p:cNvPr>
            <p:cNvSpPr>
              <a:spLocks noChangeArrowheads="1"/>
            </p:cNvSpPr>
            <p:nvPr/>
          </p:nvSpPr>
          <p:spPr bwMode="auto">
            <a:xfrm>
              <a:off x="4167" y="1404"/>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Edgecombe</a:t>
              </a:r>
            </a:p>
          </p:txBody>
        </p:sp>
        <p:sp>
          <p:nvSpPr>
            <p:cNvPr id="149" name="Rectangle 147">
              <a:extLst>
                <a:ext uri="{FF2B5EF4-FFF2-40B4-BE49-F238E27FC236}">
                  <a16:creationId xmlns:a16="http://schemas.microsoft.com/office/drawing/2014/main" id="{B2663D34-C4A6-430C-B36A-406D0C2F2119}"/>
                </a:ext>
              </a:extLst>
            </p:cNvPr>
            <p:cNvSpPr>
              <a:spLocks noChangeArrowheads="1"/>
            </p:cNvSpPr>
            <p:nvPr/>
          </p:nvSpPr>
          <p:spPr bwMode="auto">
            <a:xfrm>
              <a:off x="2667" y="1235"/>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Forsyth</a:t>
              </a:r>
            </a:p>
          </p:txBody>
        </p:sp>
        <p:sp>
          <p:nvSpPr>
            <p:cNvPr id="150" name="Rectangle 148">
              <a:extLst>
                <a:ext uri="{FF2B5EF4-FFF2-40B4-BE49-F238E27FC236}">
                  <a16:creationId xmlns:a16="http://schemas.microsoft.com/office/drawing/2014/main" id="{A86F06DB-3F42-4410-B45C-CC160DA26AD5}"/>
                </a:ext>
              </a:extLst>
            </p:cNvPr>
            <p:cNvSpPr>
              <a:spLocks noChangeArrowheads="1"/>
            </p:cNvSpPr>
            <p:nvPr/>
          </p:nvSpPr>
          <p:spPr bwMode="auto">
            <a:xfrm>
              <a:off x="3802" y="1257"/>
              <a:ext cx="23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Franklin</a:t>
              </a:r>
            </a:p>
          </p:txBody>
        </p:sp>
        <p:sp>
          <p:nvSpPr>
            <p:cNvPr id="151" name="Rectangle 149">
              <a:extLst>
                <a:ext uri="{FF2B5EF4-FFF2-40B4-BE49-F238E27FC236}">
                  <a16:creationId xmlns:a16="http://schemas.microsoft.com/office/drawing/2014/main" id="{85B58983-BE08-4EDD-A390-30FE0D6FA365}"/>
                </a:ext>
              </a:extLst>
            </p:cNvPr>
            <p:cNvSpPr>
              <a:spLocks noChangeArrowheads="1"/>
            </p:cNvSpPr>
            <p:nvPr/>
          </p:nvSpPr>
          <p:spPr bwMode="auto">
            <a:xfrm>
              <a:off x="2120" y="1920"/>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Gaston</a:t>
              </a:r>
            </a:p>
          </p:txBody>
        </p:sp>
        <p:sp>
          <p:nvSpPr>
            <p:cNvPr id="152" name="Rectangle 150">
              <a:extLst>
                <a:ext uri="{FF2B5EF4-FFF2-40B4-BE49-F238E27FC236}">
                  <a16:creationId xmlns:a16="http://schemas.microsoft.com/office/drawing/2014/main" id="{BF6D033A-FE2F-4BCA-A858-D0BD95DEF80A}"/>
                </a:ext>
              </a:extLst>
            </p:cNvPr>
            <p:cNvSpPr>
              <a:spLocks noChangeArrowheads="1"/>
            </p:cNvSpPr>
            <p:nvPr/>
          </p:nvSpPr>
          <p:spPr bwMode="auto">
            <a:xfrm>
              <a:off x="4731" y="999"/>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Gates</a:t>
              </a:r>
            </a:p>
          </p:txBody>
        </p:sp>
        <p:sp>
          <p:nvSpPr>
            <p:cNvPr id="153" name="Rectangle 151">
              <a:extLst>
                <a:ext uri="{FF2B5EF4-FFF2-40B4-BE49-F238E27FC236}">
                  <a16:creationId xmlns:a16="http://schemas.microsoft.com/office/drawing/2014/main" id="{A151293F-04BC-417B-B542-CB5DB1C65A38}"/>
                </a:ext>
              </a:extLst>
            </p:cNvPr>
            <p:cNvSpPr>
              <a:spLocks noChangeArrowheads="1"/>
            </p:cNvSpPr>
            <p:nvPr/>
          </p:nvSpPr>
          <p:spPr bwMode="auto">
            <a:xfrm>
              <a:off x="596" y="1875"/>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Graham</a:t>
              </a:r>
            </a:p>
          </p:txBody>
        </p:sp>
        <p:sp>
          <p:nvSpPr>
            <p:cNvPr id="154" name="Rectangle 152">
              <a:extLst>
                <a:ext uri="{FF2B5EF4-FFF2-40B4-BE49-F238E27FC236}">
                  <a16:creationId xmlns:a16="http://schemas.microsoft.com/office/drawing/2014/main" id="{6B79F9AE-17F7-4C1E-8F2B-EEAA59FDE044}"/>
                </a:ext>
              </a:extLst>
            </p:cNvPr>
            <p:cNvSpPr>
              <a:spLocks noChangeArrowheads="1"/>
            </p:cNvSpPr>
            <p:nvPr/>
          </p:nvSpPr>
          <p:spPr bwMode="auto">
            <a:xfrm>
              <a:off x="3593" y="1100"/>
              <a:ext cx="24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Granville</a:t>
              </a:r>
            </a:p>
          </p:txBody>
        </p:sp>
        <p:sp>
          <p:nvSpPr>
            <p:cNvPr id="155" name="Rectangle 153">
              <a:extLst>
                <a:ext uri="{FF2B5EF4-FFF2-40B4-BE49-F238E27FC236}">
                  <a16:creationId xmlns:a16="http://schemas.microsoft.com/office/drawing/2014/main" id="{0C670A61-6433-4E4C-B291-D58605DD0BB1}"/>
                </a:ext>
              </a:extLst>
            </p:cNvPr>
            <p:cNvSpPr>
              <a:spLocks noChangeArrowheads="1"/>
            </p:cNvSpPr>
            <p:nvPr/>
          </p:nvSpPr>
          <p:spPr bwMode="auto">
            <a:xfrm>
              <a:off x="4145" y="175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Greene</a:t>
              </a:r>
            </a:p>
          </p:txBody>
        </p:sp>
        <p:sp>
          <p:nvSpPr>
            <p:cNvPr id="156" name="Rectangle 154">
              <a:extLst>
                <a:ext uri="{FF2B5EF4-FFF2-40B4-BE49-F238E27FC236}">
                  <a16:creationId xmlns:a16="http://schemas.microsoft.com/office/drawing/2014/main" id="{937A94D1-B1D7-4661-BBA8-BD55F0A8F8A5}"/>
                </a:ext>
              </a:extLst>
            </p:cNvPr>
            <p:cNvSpPr>
              <a:spLocks noChangeArrowheads="1"/>
            </p:cNvSpPr>
            <p:nvPr/>
          </p:nvSpPr>
          <p:spPr bwMode="auto">
            <a:xfrm>
              <a:off x="2924" y="1279"/>
              <a:ext cx="22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Guilford</a:t>
              </a:r>
            </a:p>
          </p:txBody>
        </p:sp>
        <p:sp>
          <p:nvSpPr>
            <p:cNvPr id="157" name="Rectangle 155">
              <a:extLst>
                <a:ext uri="{FF2B5EF4-FFF2-40B4-BE49-F238E27FC236}">
                  <a16:creationId xmlns:a16="http://schemas.microsoft.com/office/drawing/2014/main" id="{118F67A5-6406-4A63-9E7D-90AF6D79B643}"/>
                </a:ext>
              </a:extLst>
            </p:cNvPr>
            <p:cNvSpPr>
              <a:spLocks noChangeArrowheads="1"/>
            </p:cNvSpPr>
            <p:nvPr/>
          </p:nvSpPr>
          <p:spPr bwMode="auto">
            <a:xfrm>
              <a:off x="4192" y="1133"/>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Halifax</a:t>
              </a:r>
            </a:p>
          </p:txBody>
        </p:sp>
        <p:sp>
          <p:nvSpPr>
            <p:cNvPr id="158" name="Rectangle 156">
              <a:extLst>
                <a:ext uri="{FF2B5EF4-FFF2-40B4-BE49-F238E27FC236}">
                  <a16:creationId xmlns:a16="http://schemas.microsoft.com/office/drawing/2014/main" id="{3A546D5E-0586-4BE1-AE76-6980D32104E9}"/>
                </a:ext>
              </a:extLst>
            </p:cNvPr>
            <p:cNvSpPr>
              <a:spLocks noChangeArrowheads="1"/>
            </p:cNvSpPr>
            <p:nvPr/>
          </p:nvSpPr>
          <p:spPr bwMode="auto">
            <a:xfrm>
              <a:off x="3469" y="1830"/>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Harnett</a:t>
              </a:r>
            </a:p>
          </p:txBody>
        </p:sp>
        <p:sp>
          <p:nvSpPr>
            <p:cNvPr id="159" name="Rectangle 157">
              <a:extLst>
                <a:ext uri="{FF2B5EF4-FFF2-40B4-BE49-F238E27FC236}">
                  <a16:creationId xmlns:a16="http://schemas.microsoft.com/office/drawing/2014/main" id="{095B333F-C6D0-44FD-A82E-CC87A99FAED1}"/>
                </a:ext>
              </a:extLst>
            </p:cNvPr>
            <p:cNvSpPr>
              <a:spLocks noChangeArrowheads="1"/>
            </p:cNvSpPr>
            <p:nvPr/>
          </p:nvSpPr>
          <p:spPr bwMode="auto">
            <a:xfrm>
              <a:off x="1045" y="1707"/>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Haywood</a:t>
              </a:r>
            </a:p>
          </p:txBody>
        </p:sp>
        <p:sp>
          <p:nvSpPr>
            <p:cNvPr id="160" name="Rectangle 158">
              <a:extLst>
                <a:ext uri="{FF2B5EF4-FFF2-40B4-BE49-F238E27FC236}">
                  <a16:creationId xmlns:a16="http://schemas.microsoft.com/office/drawing/2014/main" id="{103FB24C-97E9-431A-9985-8746C7EE0EDB}"/>
                </a:ext>
              </a:extLst>
            </p:cNvPr>
            <p:cNvSpPr>
              <a:spLocks noChangeArrowheads="1"/>
            </p:cNvSpPr>
            <p:nvPr/>
          </p:nvSpPr>
          <p:spPr bwMode="auto">
            <a:xfrm>
              <a:off x="1348" y="1875"/>
              <a:ext cx="27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Henderson</a:t>
              </a:r>
            </a:p>
          </p:txBody>
        </p:sp>
        <p:sp>
          <p:nvSpPr>
            <p:cNvPr id="161" name="Rectangle 159">
              <a:extLst>
                <a:ext uri="{FF2B5EF4-FFF2-40B4-BE49-F238E27FC236}">
                  <a16:creationId xmlns:a16="http://schemas.microsoft.com/office/drawing/2014/main" id="{FA14BE8A-346B-42AF-8427-8E7113E40401}"/>
                </a:ext>
              </a:extLst>
            </p:cNvPr>
            <p:cNvSpPr>
              <a:spLocks noChangeArrowheads="1"/>
            </p:cNvSpPr>
            <p:nvPr/>
          </p:nvSpPr>
          <p:spPr bwMode="auto">
            <a:xfrm>
              <a:off x="4539" y="1043"/>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Hertford</a:t>
              </a:r>
            </a:p>
          </p:txBody>
        </p:sp>
        <p:sp>
          <p:nvSpPr>
            <p:cNvPr id="162" name="Rectangle 160">
              <a:extLst>
                <a:ext uri="{FF2B5EF4-FFF2-40B4-BE49-F238E27FC236}">
                  <a16:creationId xmlns:a16="http://schemas.microsoft.com/office/drawing/2014/main" id="{CDED0D32-2E0E-4457-9F62-08AC65DA5C65}"/>
                </a:ext>
              </a:extLst>
            </p:cNvPr>
            <p:cNvSpPr>
              <a:spLocks noChangeArrowheads="1"/>
            </p:cNvSpPr>
            <p:nvPr/>
          </p:nvSpPr>
          <p:spPr bwMode="auto">
            <a:xfrm>
              <a:off x="3279" y="2147"/>
              <a:ext cx="187"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Hoke</a:t>
              </a:r>
            </a:p>
          </p:txBody>
        </p:sp>
        <p:sp>
          <p:nvSpPr>
            <p:cNvPr id="163" name="Rectangle 161">
              <a:extLst>
                <a:ext uri="{FF2B5EF4-FFF2-40B4-BE49-F238E27FC236}">
                  <a16:creationId xmlns:a16="http://schemas.microsoft.com/office/drawing/2014/main" id="{0F3DC09B-1F3F-4AD0-820A-70E066D12051}"/>
                </a:ext>
              </a:extLst>
            </p:cNvPr>
            <p:cNvSpPr>
              <a:spLocks noChangeArrowheads="1"/>
            </p:cNvSpPr>
            <p:nvPr/>
          </p:nvSpPr>
          <p:spPr bwMode="auto">
            <a:xfrm>
              <a:off x="5011" y="1764"/>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Hyde</a:t>
              </a:r>
            </a:p>
          </p:txBody>
        </p:sp>
        <p:sp>
          <p:nvSpPr>
            <p:cNvPr id="164" name="Rectangle 162">
              <a:extLst>
                <a:ext uri="{FF2B5EF4-FFF2-40B4-BE49-F238E27FC236}">
                  <a16:creationId xmlns:a16="http://schemas.microsoft.com/office/drawing/2014/main" id="{BACBA43A-EECA-4996-A7B3-9EA4D93A3EDB}"/>
                </a:ext>
              </a:extLst>
            </p:cNvPr>
            <p:cNvSpPr>
              <a:spLocks noChangeArrowheads="1"/>
            </p:cNvSpPr>
            <p:nvPr/>
          </p:nvSpPr>
          <p:spPr bwMode="auto">
            <a:xfrm>
              <a:off x="2314" y="1470"/>
              <a:ext cx="20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Iredell</a:t>
              </a:r>
            </a:p>
          </p:txBody>
        </p:sp>
        <p:sp>
          <p:nvSpPr>
            <p:cNvPr id="165" name="Rectangle 163">
              <a:extLst>
                <a:ext uri="{FF2B5EF4-FFF2-40B4-BE49-F238E27FC236}">
                  <a16:creationId xmlns:a16="http://schemas.microsoft.com/office/drawing/2014/main" id="{4E892FB8-1C9E-4063-BE78-8F79956BAB76}"/>
                </a:ext>
              </a:extLst>
            </p:cNvPr>
            <p:cNvSpPr>
              <a:spLocks noChangeArrowheads="1"/>
            </p:cNvSpPr>
            <p:nvPr/>
          </p:nvSpPr>
          <p:spPr bwMode="auto">
            <a:xfrm>
              <a:off x="982" y="1943"/>
              <a:ext cx="2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Jackson</a:t>
              </a:r>
            </a:p>
          </p:txBody>
        </p:sp>
        <p:sp>
          <p:nvSpPr>
            <p:cNvPr id="166" name="Rectangle 164">
              <a:extLst>
                <a:ext uri="{FF2B5EF4-FFF2-40B4-BE49-F238E27FC236}">
                  <a16:creationId xmlns:a16="http://schemas.microsoft.com/office/drawing/2014/main" id="{3347672C-8EAA-4950-92DB-EA0800B94028}"/>
                </a:ext>
              </a:extLst>
            </p:cNvPr>
            <p:cNvSpPr>
              <a:spLocks noChangeArrowheads="1"/>
            </p:cNvSpPr>
            <p:nvPr/>
          </p:nvSpPr>
          <p:spPr bwMode="auto">
            <a:xfrm>
              <a:off x="3722" y="1728"/>
              <a:ext cx="24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Johnston</a:t>
              </a:r>
            </a:p>
          </p:txBody>
        </p:sp>
        <p:sp>
          <p:nvSpPr>
            <p:cNvPr id="167" name="Rectangle 165">
              <a:extLst>
                <a:ext uri="{FF2B5EF4-FFF2-40B4-BE49-F238E27FC236}">
                  <a16:creationId xmlns:a16="http://schemas.microsoft.com/office/drawing/2014/main" id="{04388A27-C8FA-40AB-A260-09601C4B5E36}"/>
                </a:ext>
              </a:extLst>
            </p:cNvPr>
            <p:cNvSpPr>
              <a:spLocks noChangeArrowheads="1"/>
            </p:cNvSpPr>
            <p:nvPr/>
          </p:nvSpPr>
          <p:spPr bwMode="auto">
            <a:xfrm>
              <a:off x="4351" y="2123"/>
              <a:ext cx="1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Jones</a:t>
              </a:r>
            </a:p>
          </p:txBody>
        </p:sp>
        <p:sp>
          <p:nvSpPr>
            <p:cNvPr id="168" name="Rectangle 166">
              <a:extLst>
                <a:ext uri="{FF2B5EF4-FFF2-40B4-BE49-F238E27FC236}">
                  <a16:creationId xmlns:a16="http://schemas.microsoft.com/office/drawing/2014/main" id="{6AEF9D3A-C1A7-4D15-99AA-5E6CB4863268}"/>
                </a:ext>
              </a:extLst>
            </p:cNvPr>
            <p:cNvSpPr>
              <a:spLocks noChangeArrowheads="1"/>
            </p:cNvSpPr>
            <p:nvPr/>
          </p:nvSpPr>
          <p:spPr bwMode="auto">
            <a:xfrm>
              <a:off x="3319" y="1785"/>
              <a:ext cx="16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Lee</a:t>
              </a:r>
            </a:p>
          </p:txBody>
        </p:sp>
        <p:sp>
          <p:nvSpPr>
            <p:cNvPr id="169" name="Rectangle 167">
              <a:extLst>
                <a:ext uri="{FF2B5EF4-FFF2-40B4-BE49-F238E27FC236}">
                  <a16:creationId xmlns:a16="http://schemas.microsoft.com/office/drawing/2014/main" id="{69539A69-DC35-41E7-8371-A673A46C0411}"/>
                </a:ext>
              </a:extLst>
            </p:cNvPr>
            <p:cNvSpPr>
              <a:spLocks noChangeArrowheads="1"/>
            </p:cNvSpPr>
            <p:nvPr/>
          </p:nvSpPr>
          <p:spPr bwMode="auto">
            <a:xfrm>
              <a:off x="4180" y="1965"/>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Lenoir</a:t>
              </a:r>
            </a:p>
          </p:txBody>
        </p:sp>
        <p:sp>
          <p:nvSpPr>
            <p:cNvPr id="170" name="Rectangle 168">
              <a:extLst>
                <a:ext uri="{FF2B5EF4-FFF2-40B4-BE49-F238E27FC236}">
                  <a16:creationId xmlns:a16="http://schemas.microsoft.com/office/drawing/2014/main" id="{C4915D57-72F9-48B4-9FB4-30A9608D31B6}"/>
                </a:ext>
              </a:extLst>
            </p:cNvPr>
            <p:cNvSpPr>
              <a:spLocks noChangeArrowheads="1"/>
            </p:cNvSpPr>
            <p:nvPr/>
          </p:nvSpPr>
          <p:spPr bwMode="auto">
            <a:xfrm>
              <a:off x="2129" y="1764"/>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Lincoln</a:t>
              </a:r>
            </a:p>
          </p:txBody>
        </p:sp>
        <p:sp>
          <p:nvSpPr>
            <p:cNvPr id="171" name="Rectangle 169">
              <a:extLst>
                <a:ext uri="{FF2B5EF4-FFF2-40B4-BE49-F238E27FC236}">
                  <a16:creationId xmlns:a16="http://schemas.microsoft.com/office/drawing/2014/main" id="{FB4799D1-07F6-4E0B-8923-A57B6E16E345}"/>
                </a:ext>
              </a:extLst>
            </p:cNvPr>
            <p:cNvSpPr>
              <a:spLocks noChangeArrowheads="1"/>
            </p:cNvSpPr>
            <p:nvPr/>
          </p:nvSpPr>
          <p:spPr bwMode="auto">
            <a:xfrm>
              <a:off x="1585" y="1583"/>
              <a:ext cx="25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Mcdowell</a:t>
              </a:r>
            </a:p>
          </p:txBody>
        </p:sp>
        <p:sp>
          <p:nvSpPr>
            <p:cNvPr id="172" name="Rectangle 170">
              <a:extLst>
                <a:ext uri="{FF2B5EF4-FFF2-40B4-BE49-F238E27FC236}">
                  <a16:creationId xmlns:a16="http://schemas.microsoft.com/office/drawing/2014/main" id="{F28809A7-818C-46F8-A6CD-12C57424556D}"/>
                </a:ext>
              </a:extLst>
            </p:cNvPr>
            <p:cNvSpPr>
              <a:spLocks noChangeArrowheads="1"/>
            </p:cNvSpPr>
            <p:nvPr/>
          </p:nvSpPr>
          <p:spPr bwMode="auto">
            <a:xfrm>
              <a:off x="822" y="2020"/>
              <a:ext cx="2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Macon</a:t>
              </a:r>
            </a:p>
          </p:txBody>
        </p:sp>
        <p:sp>
          <p:nvSpPr>
            <p:cNvPr id="173" name="Rectangle 171">
              <a:extLst>
                <a:ext uri="{FF2B5EF4-FFF2-40B4-BE49-F238E27FC236}">
                  <a16:creationId xmlns:a16="http://schemas.microsoft.com/office/drawing/2014/main" id="{FC5C96A7-7C53-4BAD-9B1D-33E9D4E210C6}"/>
                </a:ext>
              </a:extLst>
            </p:cNvPr>
            <p:cNvSpPr>
              <a:spLocks noChangeArrowheads="1"/>
            </p:cNvSpPr>
            <p:nvPr/>
          </p:nvSpPr>
          <p:spPr bwMode="auto">
            <a:xfrm>
              <a:off x="1237" y="1437"/>
              <a:ext cx="23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Madison</a:t>
              </a:r>
            </a:p>
          </p:txBody>
        </p:sp>
        <p:sp>
          <p:nvSpPr>
            <p:cNvPr id="174" name="Rectangle 172">
              <a:extLst>
                <a:ext uri="{FF2B5EF4-FFF2-40B4-BE49-F238E27FC236}">
                  <a16:creationId xmlns:a16="http://schemas.microsoft.com/office/drawing/2014/main" id="{2AE20BFA-23F9-4973-BDAA-08102EAFAC59}"/>
                </a:ext>
              </a:extLst>
            </p:cNvPr>
            <p:cNvSpPr>
              <a:spLocks noChangeArrowheads="1"/>
            </p:cNvSpPr>
            <p:nvPr/>
          </p:nvSpPr>
          <p:spPr bwMode="auto">
            <a:xfrm>
              <a:off x="4487" y="1481"/>
              <a:ext cx="2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Martin</a:t>
              </a:r>
            </a:p>
          </p:txBody>
        </p:sp>
        <p:sp>
          <p:nvSpPr>
            <p:cNvPr id="175" name="Rectangle 173">
              <a:extLst>
                <a:ext uri="{FF2B5EF4-FFF2-40B4-BE49-F238E27FC236}">
                  <a16:creationId xmlns:a16="http://schemas.microsoft.com/office/drawing/2014/main" id="{FD0ED38D-7054-4FAB-AB54-CD060C4C293B}"/>
                </a:ext>
              </a:extLst>
            </p:cNvPr>
            <p:cNvSpPr>
              <a:spLocks noChangeArrowheads="1"/>
            </p:cNvSpPr>
            <p:nvPr/>
          </p:nvSpPr>
          <p:spPr bwMode="auto">
            <a:xfrm>
              <a:off x="2302" y="1943"/>
              <a:ext cx="3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Mecklenburg</a:t>
              </a:r>
            </a:p>
          </p:txBody>
        </p:sp>
        <p:sp>
          <p:nvSpPr>
            <p:cNvPr id="176" name="Rectangle 174">
              <a:extLst>
                <a:ext uri="{FF2B5EF4-FFF2-40B4-BE49-F238E27FC236}">
                  <a16:creationId xmlns:a16="http://schemas.microsoft.com/office/drawing/2014/main" id="{CAB00144-2497-438B-9AE8-406759836103}"/>
                </a:ext>
              </a:extLst>
            </p:cNvPr>
            <p:cNvSpPr>
              <a:spLocks noChangeArrowheads="1"/>
            </p:cNvSpPr>
            <p:nvPr/>
          </p:nvSpPr>
          <p:spPr bwMode="auto">
            <a:xfrm>
              <a:off x="1560" y="1313"/>
              <a:ext cx="22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Mitchell</a:t>
              </a:r>
            </a:p>
          </p:txBody>
        </p:sp>
        <p:sp>
          <p:nvSpPr>
            <p:cNvPr id="177" name="Rectangle 175">
              <a:extLst>
                <a:ext uri="{FF2B5EF4-FFF2-40B4-BE49-F238E27FC236}">
                  <a16:creationId xmlns:a16="http://schemas.microsoft.com/office/drawing/2014/main" id="{1EA6C9B4-764A-4525-BEB1-FA6E8072B95D}"/>
                </a:ext>
              </a:extLst>
            </p:cNvPr>
            <p:cNvSpPr>
              <a:spLocks noChangeArrowheads="1"/>
            </p:cNvSpPr>
            <p:nvPr/>
          </p:nvSpPr>
          <p:spPr bwMode="auto">
            <a:xfrm>
              <a:off x="2821" y="1875"/>
              <a:ext cx="3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Montgomery</a:t>
              </a:r>
            </a:p>
          </p:txBody>
        </p:sp>
        <p:sp>
          <p:nvSpPr>
            <p:cNvPr id="178" name="Rectangle 176">
              <a:extLst>
                <a:ext uri="{FF2B5EF4-FFF2-40B4-BE49-F238E27FC236}">
                  <a16:creationId xmlns:a16="http://schemas.microsoft.com/office/drawing/2014/main" id="{9EDB572A-26B5-43A4-8A35-B47E7C69EC14}"/>
                </a:ext>
              </a:extLst>
            </p:cNvPr>
            <p:cNvSpPr>
              <a:spLocks noChangeArrowheads="1"/>
            </p:cNvSpPr>
            <p:nvPr/>
          </p:nvSpPr>
          <p:spPr bwMode="auto">
            <a:xfrm>
              <a:off x="3120" y="1897"/>
              <a:ext cx="20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Moore</a:t>
              </a:r>
            </a:p>
          </p:txBody>
        </p:sp>
        <p:sp>
          <p:nvSpPr>
            <p:cNvPr id="179" name="Rectangle 177">
              <a:extLst>
                <a:ext uri="{FF2B5EF4-FFF2-40B4-BE49-F238E27FC236}">
                  <a16:creationId xmlns:a16="http://schemas.microsoft.com/office/drawing/2014/main" id="{626EF385-2A48-464B-ACFF-FD562ABBA503}"/>
                </a:ext>
              </a:extLst>
            </p:cNvPr>
            <p:cNvSpPr>
              <a:spLocks noChangeArrowheads="1"/>
            </p:cNvSpPr>
            <p:nvPr/>
          </p:nvSpPr>
          <p:spPr bwMode="auto">
            <a:xfrm>
              <a:off x="4002" y="1359"/>
              <a:ext cx="1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Nash</a:t>
              </a:r>
            </a:p>
          </p:txBody>
        </p:sp>
        <p:sp>
          <p:nvSpPr>
            <p:cNvPr id="180" name="Rectangle 178">
              <a:extLst>
                <a:ext uri="{FF2B5EF4-FFF2-40B4-BE49-F238E27FC236}">
                  <a16:creationId xmlns:a16="http://schemas.microsoft.com/office/drawing/2014/main" id="{EA7C7F6E-AE6D-41D6-B9E5-163B076DA489}"/>
                </a:ext>
              </a:extLst>
            </p:cNvPr>
            <p:cNvSpPr>
              <a:spLocks noChangeArrowheads="1"/>
            </p:cNvSpPr>
            <p:nvPr/>
          </p:nvSpPr>
          <p:spPr bwMode="auto">
            <a:xfrm>
              <a:off x="3983" y="2740"/>
              <a:ext cx="3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New Hanover</a:t>
              </a:r>
            </a:p>
          </p:txBody>
        </p:sp>
        <p:sp>
          <p:nvSpPr>
            <p:cNvPr id="181" name="Rectangle 179">
              <a:extLst>
                <a:ext uri="{FF2B5EF4-FFF2-40B4-BE49-F238E27FC236}">
                  <a16:creationId xmlns:a16="http://schemas.microsoft.com/office/drawing/2014/main" id="{3D9C9589-CF48-49B6-8F9A-3A9BCF5C9F4E}"/>
                </a:ext>
              </a:extLst>
            </p:cNvPr>
            <p:cNvSpPr>
              <a:spLocks noChangeArrowheads="1"/>
            </p:cNvSpPr>
            <p:nvPr/>
          </p:nvSpPr>
          <p:spPr bwMode="auto">
            <a:xfrm>
              <a:off x="4303" y="966"/>
              <a:ext cx="31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Northampton</a:t>
              </a:r>
            </a:p>
          </p:txBody>
        </p:sp>
        <p:sp>
          <p:nvSpPr>
            <p:cNvPr id="182" name="Rectangle 180">
              <a:extLst>
                <a:ext uri="{FF2B5EF4-FFF2-40B4-BE49-F238E27FC236}">
                  <a16:creationId xmlns:a16="http://schemas.microsoft.com/office/drawing/2014/main" id="{E8BC692B-BB45-4324-8253-F58BC8B2926C}"/>
                </a:ext>
              </a:extLst>
            </p:cNvPr>
            <p:cNvSpPr>
              <a:spLocks noChangeArrowheads="1"/>
            </p:cNvSpPr>
            <p:nvPr/>
          </p:nvSpPr>
          <p:spPr bwMode="auto">
            <a:xfrm>
              <a:off x="4258" y="2323"/>
              <a:ext cx="223"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Onslow</a:t>
              </a:r>
            </a:p>
          </p:txBody>
        </p:sp>
        <p:sp>
          <p:nvSpPr>
            <p:cNvPr id="183" name="Rectangle 181">
              <a:extLst>
                <a:ext uri="{FF2B5EF4-FFF2-40B4-BE49-F238E27FC236}">
                  <a16:creationId xmlns:a16="http://schemas.microsoft.com/office/drawing/2014/main" id="{293520D6-BDCE-4454-8D39-A0C63F09E4C5}"/>
                </a:ext>
              </a:extLst>
            </p:cNvPr>
            <p:cNvSpPr>
              <a:spLocks noChangeArrowheads="1"/>
            </p:cNvSpPr>
            <p:nvPr/>
          </p:nvSpPr>
          <p:spPr bwMode="auto">
            <a:xfrm>
              <a:off x="3322" y="1291"/>
              <a:ext cx="22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Orange</a:t>
              </a:r>
            </a:p>
          </p:txBody>
        </p:sp>
        <p:sp>
          <p:nvSpPr>
            <p:cNvPr id="184" name="Rectangle 182">
              <a:extLst>
                <a:ext uri="{FF2B5EF4-FFF2-40B4-BE49-F238E27FC236}">
                  <a16:creationId xmlns:a16="http://schemas.microsoft.com/office/drawing/2014/main" id="{63393F5A-D209-4792-B91D-BE31BB0D7679}"/>
                </a:ext>
              </a:extLst>
            </p:cNvPr>
            <p:cNvSpPr>
              <a:spLocks noChangeArrowheads="1"/>
            </p:cNvSpPr>
            <p:nvPr/>
          </p:nvSpPr>
          <p:spPr bwMode="auto">
            <a:xfrm>
              <a:off x="4649" y="2065"/>
              <a:ext cx="23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Pamlico</a:t>
              </a:r>
            </a:p>
          </p:txBody>
        </p:sp>
        <p:sp>
          <p:nvSpPr>
            <p:cNvPr id="185" name="Rectangle 183">
              <a:extLst>
                <a:ext uri="{FF2B5EF4-FFF2-40B4-BE49-F238E27FC236}">
                  <a16:creationId xmlns:a16="http://schemas.microsoft.com/office/drawing/2014/main" id="{BF247BA1-11A2-4341-8528-C5B54C3AF3DD}"/>
                </a:ext>
              </a:extLst>
            </p:cNvPr>
            <p:cNvSpPr>
              <a:spLocks noChangeArrowheads="1"/>
            </p:cNvSpPr>
            <p:nvPr/>
          </p:nvSpPr>
          <p:spPr bwMode="auto">
            <a:xfrm>
              <a:off x="4911" y="1088"/>
              <a:ext cx="29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Pasquotank</a:t>
              </a:r>
            </a:p>
          </p:txBody>
        </p:sp>
        <p:sp>
          <p:nvSpPr>
            <p:cNvPr id="186" name="Rectangle 184">
              <a:extLst>
                <a:ext uri="{FF2B5EF4-FFF2-40B4-BE49-F238E27FC236}">
                  <a16:creationId xmlns:a16="http://schemas.microsoft.com/office/drawing/2014/main" id="{6030B5F5-E318-4477-8301-8C674E3300C9}"/>
                </a:ext>
              </a:extLst>
            </p:cNvPr>
            <p:cNvSpPr>
              <a:spLocks noChangeArrowheads="1"/>
            </p:cNvSpPr>
            <p:nvPr/>
          </p:nvSpPr>
          <p:spPr bwMode="auto">
            <a:xfrm>
              <a:off x="4017" y="2537"/>
              <a:ext cx="2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Pender</a:t>
              </a:r>
            </a:p>
          </p:txBody>
        </p:sp>
        <p:sp>
          <p:nvSpPr>
            <p:cNvPr id="187" name="Rectangle 185">
              <a:extLst>
                <a:ext uri="{FF2B5EF4-FFF2-40B4-BE49-F238E27FC236}">
                  <a16:creationId xmlns:a16="http://schemas.microsoft.com/office/drawing/2014/main" id="{F2712852-05FA-4AC8-9D00-D58660694357}"/>
                </a:ext>
              </a:extLst>
            </p:cNvPr>
            <p:cNvSpPr>
              <a:spLocks noChangeArrowheads="1"/>
            </p:cNvSpPr>
            <p:nvPr/>
          </p:nvSpPr>
          <p:spPr bwMode="auto">
            <a:xfrm>
              <a:off x="4821" y="1167"/>
              <a:ext cx="2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Perquimans</a:t>
              </a:r>
            </a:p>
          </p:txBody>
        </p:sp>
        <p:sp>
          <p:nvSpPr>
            <p:cNvPr id="188" name="Rectangle 186">
              <a:extLst>
                <a:ext uri="{FF2B5EF4-FFF2-40B4-BE49-F238E27FC236}">
                  <a16:creationId xmlns:a16="http://schemas.microsoft.com/office/drawing/2014/main" id="{8B8D57D8-D03C-4079-B238-B48C5B99FDF7}"/>
                </a:ext>
              </a:extLst>
            </p:cNvPr>
            <p:cNvSpPr>
              <a:spLocks noChangeArrowheads="1"/>
            </p:cNvSpPr>
            <p:nvPr/>
          </p:nvSpPr>
          <p:spPr bwMode="auto">
            <a:xfrm>
              <a:off x="3405" y="1022"/>
              <a:ext cx="21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Person</a:t>
              </a:r>
            </a:p>
          </p:txBody>
        </p:sp>
        <p:sp>
          <p:nvSpPr>
            <p:cNvPr id="189" name="Rectangle 187">
              <a:extLst>
                <a:ext uri="{FF2B5EF4-FFF2-40B4-BE49-F238E27FC236}">
                  <a16:creationId xmlns:a16="http://schemas.microsoft.com/office/drawing/2014/main" id="{9ADF012E-22B6-4734-A923-21FE3A55701E}"/>
                </a:ext>
              </a:extLst>
            </p:cNvPr>
            <p:cNvSpPr>
              <a:spLocks noChangeArrowheads="1"/>
            </p:cNvSpPr>
            <p:nvPr/>
          </p:nvSpPr>
          <p:spPr bwMode="auto">
            <a:xfrm>
              <a:off x="4372" y="1662"/>
              <a:ext cx="15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Pitt</a:t>
              </a:r>
            </a:p>
          </p:txBody>
        </p:sp>
        <p:sp>
          <p:nvSpPr>
            <p:cNvPr id="190" name="Rectangle 188">
              <a:extLst>
                <a:ext uri="{FF2B5EF4-FFF2-40B4-BE49-F238E27FC236}">
                  <a16:creationId xmlns:a16="http://schemas.microsoft.com/office/drawing/2014/main" id="{41B80FD0-7DA4-40FE-92D6-B09304DC3517}"/>
                </a:ext>
              </a:extLst>
            </p:cNvPr>
            <p:cNvSpPr>
              <a:spLocks noChangeArrowheads="1"/>
            </p:cNvSpPr>
            <p:nvPr/>
          </p:nvSpPr>
          <p:spPr bwMode="auto">
            <a:xfrm>
              <a:off x="1576" y="1908"/>
              <a:ext cx="17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Polk</a:t>
              </a:r>
            </a:p>
          </p:txBody>
        </p:sp>
        <p:sp>
          <p:nvSpPr>
            <p:cNvPr id="191" name="Rectangle 189">
              <a:extLst>
                <a:ext uri="{FF2B5EF4-FFF2-40B4-BE49-F238E27FC236}">
                  <a16:creationId xmlns:a16="http://schemas.microsoft.com/office/drawing/2014/main" id="{F1D42C5A-92FF-4563-A039-E8743E5697E8}"/>
                </a:ext>
              </a:extLst>
            </p:cNvPr>
            <p:cNvSpPr>
              <a:spLocks noChangeArrowheads="1"/>
            </p:cNvSpPr>
            <p:nvPr/>
          </p:nvSpPr>
          <p:spPr bwMode="auto">
            <a:xfrm>
              <a:off x="2910" y="1572"/>
              <a:ext cx="25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Randolph</a:t>
              </a:r>
            </a:p>
          </p:txBody>
        </p:sp>
        <p:sp>
          <p:nvSpPr>
            <p:cNvPr id="192" name="Rectangle 190">
              <a:extLst>
                <a:ext uri="{FF2B5EF4-FFF2-40B4-BE49-F238E27FC236}">
                  <a16:creationId xmlns:a16="http://schemas.microsoft.com/office/drawing/2014/main" id="{1022EBAE-59D5-44E8-851B-5FFBAC8CAD84}"/>
                </a:ext>
              </a:extLst>
            </p:cNvPr>
            <p:cNvSpPr>
              <a:spLocks noChangeArrowheads="1"/>
            </p:cNvSpPr>
            <p:nvPr/>
          </p:nvSpPr>
          <p:spPr bwMode="auto">
            <a:xfrm>
              <a:off x="2945" y="2146"/>
              <a:ext cx="26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Richmond</a:t>
              </a:r>
            </a:p>
          </p:txBody>
        </p:sp>
        <p:sp>
          <p:nvSpPr>
            <p:cNvPr id="193" name="Rectangle 191">
              <a:extLst>
                <a:ext uri="{FF2B5EF4-FFF2-40B4-BE49-F238E27FC236}">
                  <a16:creationId xmlns:a16="http://schemas.microsoft.com/office/drawing/2014/main" id="{CB5641DC-6803-43FA-9A87-E4A9EAA68653}"/>
                </a:ext>
              </a:extLst>
            </p:cNvPr>
            <p:cNvSpPr>
              <a:spLocks noChangeArrowheads="1"/>
            </p:cNvSpPr>
            <p:nvPr/>
          </p:nvSpPr>
          <p:spPr bwMode="auto">
            <a:xfrm>
              <a:off x="3310" y="2436"/>
              <a:ext cx="246"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Robeson</a:t>
              </a:r>
            </a:p>
          </p:txBody>
        </p:sp>
        <p:sp>
          <p:nvSpPr>
            <p:cNvPr id="194" name="Rectangle 192">
              <a:extLst>
                <a:ext uri="{FF2B5EF4-FFF2-40B4-BE49-F238E27FC236}">
                  <a16:creationId xmlns:a16="http://schemas.microsoft.com/office/drawing/2014/main" id="{128E1509-D602-41BF-B35A-5575A060D81C}"/>
                </a:ext>
              </a:extLst>
            </p:cNvPr>
            <p:cNvSpPr>
              <a:spLocks noChangeArrowheads="1"/>
            </p:cNvSpPr>
            <p:nvPr/>
          </p:nvSpPr>
          <p:spPr bwMode="auto">
            <a:xfrm>
              <a:off x="2902" y="1022"/>
              <a:ext cx="30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Rockingham</a:t>
              </a:r>
            </a:p>
          </p:txBody>
        </p:sp>
        <p:sp>
          <p:nvSpPr>
            <p:cNvPr id="195" name="Rectangle 193">
              <a:extLst>
                <a:ext uri="{FF2B5EF4-FFF2-40B4-BE49-F238E27FC236}">
                  <a16:creationId xmlns:a16="http://schemas.microsoft.com/office/drawing/2014/main" id="{9E1B3DE4-4905-48A5-A097-F928EA8C84FD}"/>
                </a:ext>
              </a:extLst>
            </p:cNvPr>
            <p:cNvSpPr>
              <a:spLocks noChangeArrowheads="1"/>
            </p:cNvSpPr>
            <p:nvPr/>
          </p:nvSpPr>
          <p:spPr bwMode="auto">
            <a:xfrm>
              <a:off x="2478" y="1638"/>
              <a:ext cx="21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Rowan</a:t>
              </a:r>
            </a:p>
          </p:txBody>
        </p:sp>
        <p:sp>
          <p:nvSpPr>
            <p:cNvPr id="196" name="Rectangle 194">
              <a:extLst>
                <a:ext uri="{FF2B5EF4-FFF2-40B4-BE49-F238E27FC236}">
                  <a16:creationId xmlns:a16="http://schemas.microsoft.com/office/drawing/2014/main" id="{CC14BA12-5CA3-4596-93D2-091C063C2C82}"/>
                </a:ext>
              </a:extLst>
            </p:cNvPr>
            <p:cNvSpPr>
              <a:spLocks noChangeArrowheads="1"/>
            </p:cNvSpPr>
            <p:nvPr/>
          </p:nvSpPr>
          <p:spPr bwMode="auto">
            <a:xfrm>
              <a:off x="1674" y="1819"/>
              <a:ext cx="27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Rutherford</a:t>
              </a:r>
            </a:p>
          </p:txBody>
        </p:sp>
        <p:sp>
          <p:nvSpPr>
            <p:cNvPr id="197" name="Rectangle 195">
              <a:extLst>
                <a:ext uri="{FF2B5EF4-FFF2-40B4-BE49-F238E27FC236}">
                  <a16:creationId xmlns:a16="http://schemas.microsoft.com/office/drawing/2014/main" id="{0CF6E7A4-F73C-4A3F-B303-3C3A4F79FE9D}"/>
                </a:ext>
              </a:extLst>
            </p:cNvPr>
            <p:cNvSpPr>
              <a:spLocks noChangeArrowheads="1"/>
            </p:cNvSpPr>
            <p:nvPr/>
          </p:nvSpPr>
          <p:spPr bwMode="auto">
            <a:xfrm>
              <a:off x="3734" y="2156"/>
              <a:ext cx="25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Sampson</a:t>
              </a:r>
            </a:p>
          </p:txBody>
        </p:sp>
        <p:sp>
          <p:nvSpPr>
            <p:cNvPr id="198" name="Rectangle 196">
              <a:extLst>
                <a:ext uri="{FF2B5EF4-FFF2-40B4-BE49-F238E27FC236}">
                  <a16:creationId xmlns:a16="http://schemas.microsoft.com/office/drawing/2014/main" id="{B8BDDD10-EB49-48D8-AA0B-411A250FE64B}"/>
                </a:ext>
              </a:extLst>
            </p:cNvPr>
            <p:cNvSpPr>
              <a:spLocks noChangeArrowheads="1"/>
            </p:cNvSpPr>
            <p:nvPr/>
          </p:nvSpPr>
          <p:spPr bwMode="auto">
            <a:xfrm>
              <a:off x="3098" y="2252"/>
              <a:ext cx="286"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Scotland</a:t>
              </a:r>
            </a:p>
          </p:txBody>
        </p:sp>
        <p:sp>
          <p:nvSpPr>
            <p:cNvPr id="199" name="Rectangle 197">
              <a:extLst>
                <a:ext uri="{FF2B5EF4-FFF2-40B4-BE49-F238E27FC236}">
                  <a16:creationId xmlns:a16="http://schemas.microsoft.com/office/drawing/2014/main" id="{3F0A993A-9620-4942-82B1-7C081DDBDE62}"/>
                </a:ext>
              </a:extLst>
            </p:cNvPr>
            <p:cNvSpPr>
              <a:spLocks noChangeArrowheads="1"/>
            </p:cNvSpPr>
            <p:nvPr/>
          </p:nvSpPr>
          <p:spPr bwMode="auto">
            <a:xfrm>
              <a:off x="2685" y="1875"/>
              <a:ext cx="2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Stanly</a:t>
              </a:r>
            </a:p>
          </p:txBody>
        </p:sp>
        <p:sp>
          <p:nvSpPr>
            <p:cNvPr id="200" name="Rectangle 198">
              <a:extLst>
                <a:ext uri="{FF2B5EF4-FFF2-40B4-BE49-F238E27FC236}">
                  <a16:creationId xmlns:a16="http://schemas.microsoft.com/office/drawing/2014/main" id="{E8A095DB-89E5-4BD8-9801-DF2FFF459C1F}"/>
                </a:ext>
              </a:extLst>
            </p:cNvPr>
            <p:cNvSpPr>
              <a:spLocks noChangeArrowheads="1"/>
            </p:cNvSpPr>
            <p:nvPr/>
          </p:nvSpPr>
          <p:spPr bwMode="auto">
            <a:xfrm>
              <a:off x="2681" y="999"/>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Stokes</a:t>
              </a:r>
            </a:p>
          </p:txBody>
        </p:sp>
        <p:sp>
          <p:nvSpPr>
            <p:cNvPr id="201" name="Rectangle 199">
              <a:extLst>
                <a:ext uri="{FF2B5EF4-FFF2-40B4-BE49-F238E27FC236}">
                  <a16:creationId xmlns:a16="http://schemas.microsoft.com/office/drawing/2014/main" id="{A8B45F03-C122-45CD-A1E9-AB3C4F0947B2}"/>
                </a:ext>
              </a:extLst>
            </p:cNvPr>
            <p:cNvSpPr>
              <a:spLocks noChangeArrowheads="1"/>
            </p:cNvSpPr>
            <p:nvPr/>
          </p:nvSpPr>
          <p:spPr bwMode="auto">
            <a:xfrm>
              <a:off x="2433" y="999"/>
              <a:ext cx="1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Surry</a:t>
              </a:r>
            </a:p>
          </p:txBody>
        </p:sp>
        <p:sp>
          <p:nvSpPr>
            <p:cNvPr id="202" name="Rectangle 200">
              <a:extLst>
                <a:ext uri="{FF2B5EF4-FFF2-40B4-BE49-F238E27FC236}">
                  <a16:creationId xmlns:a16="http://schemas.microsoft.com/office/drawing/2014/main" id="{F4E0C9DD-63FB-4AF1-AD6D-C018C047093F}"/>
                </a:ext>
              </a:extLst>
            </p:cNvPr>
            <p:cNvSpPr>
              <a:spLocks noChangeArrowheads="1"/>
            </p:cNvSpPr>
            <p:nvPr/>
          </p:nvSpPr>
          <p:spPr bwMode="auto">
            <a:xfrm>
              <a:off x="788" y="1764"/>
              <a:ext cx="2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Swain</a:t>
              </a:r>
            </a:p>
          </p:txBody>
        </p:sp>
        <p:sp>
          <p:nvSpPr>
            <p:cNvPr id="203" name="Rectangle 201">
              <a:extLst>
                <a:ext uri="{FF2B5EF4-FFF2-40B4-BE49-F238E27FC236}">
                  <a16:creationId xmlns:a16="http://schemas.microsoft.com/office/drawing/2014/main" id="{79D99E9D-7BBE-419B-81FD-FF3274813D4F}"/>
                </a:ext>
              </a:extLst>
            </p:cNvPr>
            <p:cNvSpPr>
              <a:spLocks noChangeArrowheads="1"/>
            </p:cNvSpPr>
            <p:nvPr/>
          </p:nvSpPr>
          <p:spPr bwMode="auto">
            <a:xfrm>
              <a:off x="1140" y="1976"/>
              <a:ext cx="30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Transylvania</a:t>
              </a:r>
            </a:p>
          </p:txBody>
        </p:sp>
        <p:sp>
          <p:nvSpPr>
            <p:cNvPr id="204" name="Rectangle 202">
              <a:extLst>
                <a:ext uri="{FF2B5EF4-FFF2-40B4-BE49-F238E27FC236}">
                  <a16:creationId xmlns:a16="http://schemas.microsoft.com/office/drawing/2014/main" id="{AF9834D0-3900-4FBA-A2A0-BAECE37E1133}"/>
                </a:ext>
              </a:extLst>
            </p:cNvPr>
            <p:cNvSpPr>
              <a:spLocks noChangeArrowheads="1"/>
            </p:cNvSpPr>
            <p:nvPr/>
          </p:nvSpPr>
          <p:spPr bwMode="auto">
            <a:xfrm>
              <a:off x="5008" y="1515"/>
              <a:ext cx="25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Tyrrell</a:t>
              </a:r>
            </a:p>
          </p:txBody>
        </p:sp>
        <p:sp>
          <p:nvSpPr>
            <p:cNvPr id="205" name="Rectangle 203">
              <a:extLst>
                <a:ext uri="{FF2B5EF4-FFF2-40B4-BE49-F238E27FC236}">
                  <a16:creationId xmlns:a16="http://schemas.microsoft.com/office/drawing/2014/main" id="{4464EDE3-0488-4313-B286-C0F3299B072F}"/>
                </a:ext>
              </a:extLst>
            </p:cNvPr>
            <p:cNvSpPr>
              <a:spLocks noChangeArrowheads="1"/>
            </p:cNvSpPr>
            <p:nvPr/>
          </p:nvSpPr>
          <p:spPr bwMode="auto">
            <a:xfrm>
              <a:off x="2521" y="2146"/>
              <a:ext cx="1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Union</a:t>
              </a:r>
            </a:p>
          </p:txBody>
        </p:sp>
        <p:sp>
          <p:nvSpPr>
            <p:cNvPr id="206" name="Rectangle 204">
              <a:extLst>
                <a:ext uri="{FF2B5EF4-FFF2-40B4-BE49-F238E27FC236}">
                  <a16:creationId xmlns:a16="http://schemas.microsoft.com/office/drawing/2014/main" id="{DA97E1F8-6BE4-4797-88BD-B6092695AF4F}"/>
                </a:ext>
              </a:extLst>
            </p:cNvPr>
            <p:cNvSpPr>
              <a:spLocks noChangeArrowheads="1"/>
            </p:cNvSpPr>
            <p:nvPr/>
          </p:nvSpPr>
          <p:spPr bwMode="auto">
            <a:xfrm>
              <a:off x="3743" y="1033"/>
              <a:ext cx="2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Vance</a:t>
              </a:r>
            </a:p>
          </p:txBody>
        </p:sp>
        <p:sp>
          <p:nvSpPr>
            <p:cNvPr id="207" name="Rectangle 205">
              <a:extLst>
                <a:ext uri="{FF2B5EF4-FFF2-40B4-BE49-F238E27FC236}">
                  <a16:creationId xmlns:a16="http://schemas.microsoft.com/office/drawing/2014/main" id="{1EB2A2EA-BA87-4288-A4E4-27D1D54573CE}"/>
                </a:ext>
              </a:extLst>
            </p:cNvPr>
            <p:cNvSpPr>
              <a:spLocks noChangeArrowheads="1"/>
            </p:cNvSpPr>
            <p:nvPr/>
          </p:nvSpPr>
          <p:spPr bwMode="auto">
            <a:xfrm>
              <a:off x="3610" y="1505"/>
              <a:ext cx="19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Wake</a:t>
              </a:r>
            </a:p>
          </p:txBody>
        </p:sp>
        <p:sp>
          <p:nvSpPr>
            <p:cNvPr id="208" name="Rectangle 206">
              <a:extLst>
                <a:ext uri="{FF2B5EF4-FFF2-40B4-BE49-F238E27FC236}">
                  <a16:creationId xmlns:a16="http://schemas.microsoft.com/office/drawing/2014/main" id="{843CFA2B-F400-4C88-8134-9C129C34CABD}"/>
                </a:ext>
              </a:extLst>
            </p:cNvPr>
            <p:cNvSpPr>
              <a:spLocks noChangeArrowheads="1"/>
            </p:cNvSpPr>
            <p:nvPr/>
          </p:nvSpPr>
          <p:spPr bwMode="auto">
            <a:xfrm>
              <a:off x="3903" y="988"/>
              <a:ext cx="2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Warren</a:t>
              </a:r>
            </a:p>
          </p:txBody>
        </p:sp>
        <p:sp>
          <p:nvSpPr>
            <p:cNvPr id="209" name="Rectangle 207">
              <a:extLst>
                <a:ext uri="{FF2B5EF4-FFF2-40B4-BE49-F238E27FC236}">
                  <a16:creationId xmlns:a16="http://schemas.microsoft.com/office/drawing/2014/main" id="{D1ADD94E-8400-422B-B0BF-1225D3A0C90F}"/>
                </a:ext>
              </a:extLst>
            </p:cNvPr>
            <p:cNvSpPr>
              <a:spLocks noChangeArrowheads="1"/>
            </p:cNvSpPr>
            <p:nvPr/>
          </p:nvSpPr>
          <p:spPr bwMode="auto">
            <a:xfrm>
              <a:off x="4756" y="1503"/>
              <a:ext cx="325" cy="83"/>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Washington</a:t>
              </a:r>
            </a:p>
          </p:txBody>
        </p:sp>
        <p:sp>
          <p:nvSpPr>
            <p:cNvPr id="210" name="Rectangle 208">
              <a:extLst>
                <a:ext uri="{FF2B5EF4-FFF2-40B4-BE49-F238E27FC236}">
                  <a16:creationId xmlns:a16="http://schemas.microsoft.com/office/drawing/2014/main" id="{35053479-7734-4FB9-97C8-7997F00FF916}"/>
                </a:ext>
              </a:extLst>
            </p:cNvPr>
            <p:cNvSpPr>
              <a:spLocks noChangeArrowheads="1"/>
            </p:cNvSpPr>
            <p:nvPr/>
          </p:nvSpPr>
          <p:spPr bwMode="auto">
            <a:xfrm>
              <a:off x="1807" y="1133"/>
              <a:ext cx="24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Watauga</a:t>
              </a:r>
            </a:p>
          </p:txBody>
        </p:sp>
        <p:sp>
          <p:nvSpPr>
            <p:cNvPr id="211" name="Rectangle 209">
              <a:extLst>
                <a:ext uri="{FF2B5EF4-FFF2-40B4-BE49-F238E27FC236}">
                  <a16:creationId xmlns:a16="http://schemas.microsoft.com/office/drawing/2014/main" id="{8E600053-530E-4E3D-B2EE-46CC82C60CE9}"/>
                </a:ext>
              </a:extLst>
            </p:cNvPr>
            <p:cNvSpPr>
              <a:spLocks noChangeArrowheads="1"/>
            </p:cNvSpPr>
            <p:nvPr/>
          </p:nvSpPr>
          <p:spPr bwMode="auto">
            <a:xfrm>
              <a:off x="3964" y="1852"/>
              <a:ext cx="21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Wayne</a:t>
              </a:r>
            </a:p>
          </p:txBody>
        </p:sp>
        <p:sp>
          <p:nvSpPr>
            <p:cNvPr id="212" name="Rectangle 210">
              <a:extLst>
                <a:ext uri="{FF2B5EF4-FFF2-40B4-BE49-F238E27FC236}">
                  <a16:creationId xmlns:a16="http://schemas.microsoft.com/office/drawing/2014/main" id="{579D1A2D-A287-47DB-B99C-DB809A11F506}"/>
                </a:ext>
              </a:extLst>
            </p:cNvPr>
            <p:cNvSpPr>
              <a:spLocks noChangeArrowheads="1"/>
            </p:cNvSpPr>
            <p:nvPr/>
          </p:nvSpPr>
          <p:spPr bwMode="auto">
            <a:xfrm>
              <a:off x="2141" y="1144"/>
              <a:ext cx="20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Wilkes</a:t>
              </a:r>
            </a:p>
          </p:txBody>
        </p:sp>
        <p:sp>
          <p:nvSpPr>
            <p:cNvPr id="213" name="Rectangle 211">
              <a:extLst>
                <a:ext uri="{FF2B5EF4-FFF2-40B4-BE49-F238E27FC236}">
                  <a16:creationId xmlns:a16="http://schemas.microsoft.com/office/drawing/2014/main" id="{6F4EBD6D-A3CB-4A40-9E44-CC90674CF9F4}"/>
                </a:ext>
              </a:extLst>
            </p:cNvPr>
            <p:cNvSpPr>
              <a:spLocks noChangeArrowheads="1"/>
            </p:cNvSpPr>
            <p:nvPr/>
          </p:nvSpPr>
          <p:spPr bwMode="auto">
            <a:xfrm>
              <a:off x="4020" y="1572"/>
              <a:ext cx="211" cy="8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Wilson</a:t>
              </a:r>
            </a:p>
          </p:txBody>
        </p:sp>
        <p:sp>
          <p:nvSpPr>
            <p:cNvPr id="214" name="Rectangle 212">
              <a:extLst>
                <a:ext uri="{FF2B5EF4-FFF2-40B4-BE49-F238E27FC236}">
                  <a16:creationId xmlns:a16="http://schemas.microsoft.com/office/drawing/2014/main" id="{1F580F16-2FA4-4187-A35A-851F076B0553}"/>
                </a:ext>
              </a:extLst>
            </p:cNvPr>
            <p:cNvSpPr>
              <a:spLocks noChangeArrowheads="1"/>
            </p:cNvSpPr>
            <p:nvPr/>
          </p:nvSpPr>
          <p:spPr bwMode="auto">
            <a:xfrm>
              <a:off x="2421" y="1212"/>
              <a:ext cx="2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Yadkin</a:t>
              </a:r>
            </a:p>
          </p:txBody>
        </p:sp>
        <p:sp>
          <p:nvSpPr>
            <p:cNvPr id="215" name="Rectangle 213">
              <a:extLst>
                <a:ext uri="{FF2B5EF4-FFF2-40B4-BE49-F238E27FC236}">
                  <a16:creationId xmlns:a16="http://schemas.microsoft.com/office/drawing/2014/main" id="{A7AB2BE1-48F0-4D1C-B87D-440BCE3010FB}"/>
                </a:ext>
              </a:extLst>
            </p:cNvPr>
            <p:cNvSpPr>
              <a:spLocks noChangeArrowheads="1"/>
            </p:cNvSpPr>
            <p:nvPr/>
          </p:nvSpPr>
          <p:spPr bwMode="auto">
            <a:xfrm>
              <a:off x="1471" y="1415"/>
              <a:ext cx="2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Yancey</a:t>
              </a:r>
            </a:p>
          </p:txBody>
        </p:sp>
      </p:grpSp>
      <p:sp>
        <p:nvSpPr>
          <p:cNvPr id="2" name="TextBox 1">
            <a:extLst>
              <a:ext uri="{FF2B5EF4-FFF2-40B4-BE49-F238E27FC236}">
                <a16:creationId xmlns:a16="http://schemas.microsoft.com/office/drawing/2014/main" id="{C4D195D6-D062-425E-979B-D969A567EE67}"/>
              </a:ext>
            </a:extLst>
          </p:cNvPr>
          <p:cNvSpPr txBox="1"/>
          <p:nvPr/>
        </p:nvSpPr>
        <p:spPr>
          <a:xfrm>
            <a:off x="2838405" y="225522"/>
            <a:ext cx="69041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9639D"/>
                </a:solidFill>
                <a:effectLst/>
                <a:uLnTx/>
                <a:uFillTx/>
                <a:latin typeface="Calibri"/>
                <a:ea typeface="+mn-ea"/>
                <a:cs typeface="+mn-cs"/>
              </a:rPr>
              <a:t> </a:t>
            </a:r>
            <a:r>
              <a:rPr kumimoji="0" lang="en-US" sz="2400" b="1" i="0" u="none" strike="noStrike" kern="1200" cap="none" spc="0" normalizeH="0" baseline="0" noProof="0" dirty="0">
                <a:ln>
                  <a:noFill/>
                </a:ln>
                <a:solidFill>
                  <a:srgbClr val="39639D"/>
                </a:solidFill>
                <a:effectLst/>
                <a:uLnTx/>
                <a:uFillTx/>
                <a:latin typeface="Calibri"/>
                <a:ea typeface="+mn-ea"/>
                <a:cs typeface="+mn-cs"/>
              </a:rPr>
              <a:t>Teen Courts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60 Counties (Pre-RtA)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9639D"/>
                </a:solidFill>
                <a:effectLst/>
                <a:uLnTx/>
                <a:uFillTx/>
                <a:latin typeface="Calibri"/>
                <a:ea typeface="+mn-ea"/>
                <a:cs typeface="+mn-cs"/>
              </a:rPr>
              <a:t>FY2018-2019</a:t>
            </a:r>
          </a:p>
        </p:txBody>
      </p:sp>
      <p:sp>
        <p:nvSpPr>
          <p:cNvPr id="216" name="TextBox 215">
            <a:extLst>
              <a:ext uri="{FF2B5EF4-FFF2-40B4-BE49-F238E27FC236}">
                <a16:creationId xmlns:a16="http://schemas.microsoft.com/office/drawing/2014/main" id="{967A5360-3D90-435E-88A5-449A583E84BA}"/>
              </a:ext>
            </a:extLst>
          </p:cNvPr>
          <p:cNvSpPr txBox="1"/>
          <p:nvPr/>
        </p:nvSpPr>
        <p:spPr>
          <a:xfrm>
            <a:off x="9117106" y="5577323"/>
            <a:ext cx="14851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639D"/>
                </a:solidFill>
                <a:effectLst/>
                <a:uLnTx/>
                <a:uFillTx/>
                <a:latin typeface="Calibri"/>
                <a:ea typeface="+mn-ea"/>
                <a:cs typeface="+mn-cs"/>
              </a:rPr>
              <a:t>Funded by other sources</a:t>
            </a:r>
          </a:p>
        </p:txBody>
      </p:sp>
      <p:sp>
        <p:nvSpPr>
          <p:cNvPr id="217" name="Rectangle 216">
            <a:extLst>
              <a:ext uri="{FF2B5EF4-FFF2-40B4-BE49-F238E27FC236}">
                <a16:creationId xmlns:a16="http://schemas.microsoft.com/office/drawing/2014/main" id="{96555572-AB0F-4977-8FD7-C2A0533B78BF}"/>
              </a:ext>
            </a:extLst>
          </p:cNvPr>
          <p:cNvSpPr/>
          <p:nvPr/>
        </p:nvSpPr>
        <p:spPr>
          <a:xfrm>
            <a:off x="8929776" y="5691351"/>
            <a:ext cx="125413" cy="904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0" name="Rectangle 219">
            <a:extLst>
              <a:ext uri="{FF2B5EF4-FFF2-40B4-BE49-F238E27FC236}">
                <a16:creationId xmlns:a16="http://schemas.microsoft.com/office/drawing/2014/main" id="{38094D0B-F3BD-4C2E-8274-E07EB0FE76C7}"/>
              </a:ext>
            </a:extLst>
          </p:cNvPr>
          <p:cNvSpPr/>
          <p:nvPr/>
        </p:nvSpPr>
        <p:spPr>
          <a:xfrm>
            <a:off x="8929776" y="5862726"/>
            <a:ext cx="159162" cy="9048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1" name="TextBox 220">
            <a:extLst>
              <a:ext uri="{FF2B5EF4-FFF2-40B4-BE49-F238E27FC236}">
                <a16:creationId xmlns:a16="http://schemas.microsoft.com/office/drawing/2014/main" id="{367EBEF7-2072-49CD-9D19-281C3C4944EA}"/>
              </a:ext>
            </a:extLst>
          </p:cNvPr>
          <p:cNvSpPr txBox="1"/>
          <p:nvPr/>
        </p:nvSpPr>
        <p:spPr>
          <a:xfrm>
            <a:off x="9179525" y="5774392"/>
            <a:ext cx="1254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9639D"/>
                </a:solidFill>
                <a:effectLst/>
                <a:uLnTx/>
                <a:uFillTx/>
                <a:latin typeface="Calibri"/>
                <a:ea typeface="+mn-ea"/>
                <a:cs typeface="+mn-cs"/>
              </a:rPr>
              <a:t>Teen Courts Funded by JCPC</a:t>
            </a:r>
          </a:p>
        </p:txBody>
      </p:sp>
    </p:spTree>
    <p:extLst>
      <p:ext uri="{BB962C8B-B14F-4D97-AF65-F5344CB8AC3E}">
        <p14:creationId xmlns:p14="http://schemas.microsoft.com/office/powerpoint/2010/main" val="589645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PStheme">
  <a:themeElements>
    <a:clrScheme name="Custom 2">
      <a:dk1>
        <a:srgbClr val="39639D"/>
      </a:dk1>
      <a:lt1>
        <a:sysClr val="window" lastClr="FFFFFF"/>
      </a:lt1>
      <a:dk2>
        <a:srgbClr val="464646"/>
      </a:dk2>
      <a:lt2>
        <a:srgbClr val="DEF5FA"/>
      </a:lt2>
      <a:accent1>
        <a:srgbClr val="DA1F28"/>
      </a:accent1>
      <a:accent2>
        <a:srgbClr val="DA1F28"/>
      </a:accent2>
      <a:accent3>
        <a:srgbClr val="DA1F28"/>
      </a:accent3>
      <a:accent4>
        <a:srgbClr val="DA1F28"/>
      </a:accent4>
      <a:accent5>
        <a:srgbClr val="DA1F28"/>
      </a:accent5>
      <a:accent6>
        <a:srgbClr val="DA1F28"/>
      </a:accent6>
      <a:hlink>
        <a:srgbClr val="DA1F28"/>
      </a:hlink>
      <a:folHlink>
        <a:srgbClr val="DA1F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19682</TotalTime>
  <Words>3202</Words>
  <Application>Microsoft Office PowerPoint</Application>
  <PresentationFormat>Widescreen</PresentationFormat>
  <Paragraphs>543</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Adobe Arabic</vt:lpstr>
      <vt:lpstr>Arial</vt:lpstr>
      <vt:lpstr>Arial Black</vt:lpstr>
      <vt:lpstr>Calibri</vt:lpstr>
      <vt:lpstr>Century Gothic</vt:lpstr>
      <vt:lpstr>Verdana</vt:lpstr>
      <vt:lpstr>Wingdings 2</vt:lpstr>
      <vt:lpstr>Wingdings 3</vt:lpstr>
      <vt:lpstr>DPStheme</vt:lpstr>
      <vt:lpstr>Juvenile Community Programs</vt:lpstr>
      <vt:lpstr>Lessons Learned During a Pandemic</vt:lpstr>
      <vt:lpstr>Juvenile Community Highlights</vt:lpstr>
      <vt:lpstr>Roadmap to RtA System Implementation</vt:lpstr>
      <vt:lpstr>JCPC  RtA  Expansion Strategies</vt:lpstr>
      <vt:lpstr>Increase in JCPC Vocational Programs  16 and 17 Yr Old Admissions</vt:lpstr>
      <vt:lpstr>Increase in Community Programs 16 and 17 Yr Old Diverted Juvenile Admissions</vt:lpstr>
      <vt:lpstr>RtA Jurisdiction Policy Impacts  Decrease in Deferred Prosecution Admissions  for 16 and 17 Year Olds</vt:lpstr>
      <vt:lpstr>PowerPoint Presentation</vt:lpstr>
      <vt:lpstr>PowerPoint Presentation</vt:lpstr>
      <vt:lpstr>PowerPoint Presentation</vt:lpstr>
      <vt:lpstr>Overall Increase in Community Programs 16 and 17 Yr Old Court-Involved Juvenile Admissions</vt:lpstr>
      <vt:lpstr>RtA State-Level Contracts  and  Residential Expansion</vt:lpstr>
      <vt:lpstr>RtA State Contract Expansion Strategies</vt:lpstr>
      <vt:lpstr>RtA Admissions  Intensive Intervention Programs  (Regional, Community-Based, and State Contracted Residential)</vt:lpstr>
      <vt:lpstr>RtA RESIDENTIAL EXPANSION</vt:lpstr>
      <vt:lpstr>RtA Crisis and Assessment Center Expansion</vt:lpstr>
      <vt:lpstr>Union County MPGH</vt:lpstr>
      <vt:lpstr>New State-Corporate –County Partnership</vt:lpstr>
      <vt:lpstr>Eckerd Connects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Juvenile Community Programs Provider Meeting</dc:title>
  <dc:creator>Porterfield, Cindy</dc:creator>
  <cp:lastModifiedBy>Porterfield, Cindy</cp:lastModifiedBy>
  <cp:revision>149</cp:revision>
  <cp:lastPrinted>2021-07-13T21:34:31Z</cp:lastPrinted>
  <dcterms:created xsi:type="dcterms:W3CDTF">2021-06-10T20:22:32Z</dcterms:created>
  <dcterms:modified xsi:type="dcterms:W3CDTF">2021-07-15T20:56:11Z</dcterms:modified>
</cp:coreProperties>
</file>