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744" r:id="rId2"/>
    <p:sldMasterId id="2147483701" r:id="rId3"/>
    <p:sldMasterId id="2147483711" r:id="rId4"/>
    <p:sldMasterId id="2147483723" r:id="rId5"/>
  </p:sldMasterIdLst>
  <p:notesMasterIdLst>
    <p:notesMasterId r:id="rId15"/>
  </p:notesMasterIdLst>
  <p:handoutMasterIdLst>
    <p:handoutMasterId r:id="rId16"/>
  </p:handoutMasterIdLst>
  <p:sldIdLst>
    <p:sldId id="459" r:id="rId6"/>
    <p:sldId id="1309" r:id="rId7"/>
    <p:sldId id="1312" r:id="rId8"/>
    <p:sldId id="1273" r:id="rId9"/>
    <p:sldId id="1344" r:id="rId10"/>
    <p:sldId id="1352" r:id="rId11"/>
    <p:sldId id="1353" r:id="rId12"/>
    <p:sldId id="1354" r:id="rId13"/>
    <p:sldId id="1307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rche, Julia K" initials="LJK" lastIdx="9" clrIdx="0"/>
  <p:cmAuthor id="2" name="O'connor, Kristin" initials="OK" lastIdx="9" clrIdx="1">
    <p:extLst>
      <p:ext uri="{19B8F6BF-5375-455C-9EA6-DF929625EA0E}">
        <p15:presenceInfo xmlns:p15="http://schemas.microsoft.com/office/powerpoint/2012/main" userId="S-1-5-21-2744878847-1876734302-662453930-232395" providerId="AD"/>
      </p:ext>
    </p:extLst>
  </p:cmAuthor>
  <p:cmAuthor id="3" name="Warren Ludwig" initials="WL" lastIdx="10" clrIdx="2">
    <p:extLst>
      <p:ext uri="{19B8F6BF-5375-455C-9EA6-DF929625EA0E}">
        <p15:presenceInfo xmlns:p15="http://schemas.microsoft.com/office/powerpoint/2012/main" userId="c21dd9bea4955628" providerId="Windows Live"/>
      </p:ext>
    </p:extLst>
  </p:cmAuthor>
  <p:cmAuthor id="4" name="Osborne, Susan G" initials="OSG" lastIdx="6" clrIdx="3">
    <p:extLst>
      <p:ext uri="{19B8F6BF-5375-455C-9EA6-DF929625EA0E}">
        <p15:presenceInfo xmlns:p15="http://schemas.microsoft.com/office/powerpoint/2012/main" userId="S::Susan.Osborne@dhhs.nc.gov::e29929ca-f510-4421-a40f-0a9b735f6ba0" providerId="AD"/>
      </p:ext>
    </p:extLst>
  </p:cmAuthor>
  <p:cmAuthor id="5" name="Stegenga, Richard A" initials="SRA" lastIdx="2" clrIdx="4">
    <p:extLst>
      <p:ext uri="{19B8F6BF-5375-455C-9EA6-DF929625EA0E}">
        <p15:presenceInfo xmlns:p15="http://schemas.microsoft.com/office/powerpoint/2012/main" userId="S::Richard.Stegenga@dhhs.nc.gov::91d7f035-249f-4d72-956c-4029dc473f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9CD6"/>
    <a:srgbClr val="CEDDEC"/>
    <a:srgbClr val="15365E"/>
    <a:srgbClr val="94B6C7"/>
    <a:srgbClr val="657E32"/>
    <a:srgbClr val="E9F0F3"/>
    <a:srgbClr val="DBE7EC"/>
    <a:srgbClr val="E4EEF4"/>
    <a:srgbClr val="288D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71" autoAdjust="0"/>
    <p:restoredTop sz="87584" autoAdjust="0"/>
  </p:normalViewPr>
  <p:slideViewPr>
    <p:cSldViewPr snapToGrid="0">
      <p:cViewPr varScale="1">
        <p:scale>
          <a:sx n="50" d="100"/>
          <a:sy n="50" d="100"/>
        </p:scale>
        <p:origin x="1389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2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DD541B-A323-4952-BB8E-8F442EB7AC5A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821204C-DF11-2948-9BFB-4577DD60C454}" type="pres">
      <dgm:prSet presAssocID="{CEDD541B-A323-4952-BB8E-8F442EB7AC5A}" presName="diagram" presStyleCnt="0">
        <dgm:presLayoutVars>
          <dgm:dir/>
          <dgm:resizeHandles val="exact"/>
        </dgm:presLayoutVars>
      </dgm:prSet>
      <dgm:spPr/>
    </dgm:pt>
  </dgm:ptLst>
  <dgm:cxnLst>
    <dgm:cxn modelId="{1C4431A8-3AAA-1D4E-9F5B-B6CD0C52B43D}" type="presOf" srcId="{CEDD541B-A323-4952-BB8E-8F442EB7AC5A}" destId="{A821204C-DF11-2948-9BFB-4577DD60C45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A15FB7-E30C-47D8-B2AB-9072AFA7E804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4EB6C73-DB97-4C1D-B237-E5722880AD86}">
      <dgm:prSet phldrT="[Text]"/>
      <dgm:spPr/>
      <dgm:t>
        <a:bodyPr/>
        <a:lstStyle/>
        <a:p>
          <a:r>
            <a:rPr lang="en-US" b="1" dirty="0">
              <a:solidFill>
                <a:schemeClr val="tx1">
                  <a:lumMod val="95000"/>
                  <a:lumOff val="5000"/>
                </a:schemeClr>
              </a:solidFill>
            </a:rPr>
            <a:t>Limits to IV-E funding </a:t>
          </a:r>
          <a:br>
            <a:rPr lang="en-US" b="1" dirty="0">
              <a:solidFill>
                <a:schemeClr val="tx1">
                  <a:lumMod val="95000"/>
                  <a:lumOff val="5000"/>
                </a:schemeClr>
              </a:solidFill>
            </a:rPr>
          </a:br>
          <a:r>
            <a:rPr lang="en-US" b="1" dirty="0">
              <a:solidFill>
                <a:schemeClr val="tx1">
                  <a:lumMod val="95000"/>
                  <a:lumOff val="5000"/>
                </a:schemeClr>
              </a:solidFill>
            </a:rPr>
            <a:t>for congregate care</a:t>
          </a:r>
          <a:br>
            <a:rPr lang="en-US" b="1" dirty="0">
              <a:solidFill>
                <a:schemeClr val="tx1">
                  <a:lumMod val="95000"/>
                  <a:lumOff val="5000"/>
                </a:schemeClr>
              </a:solidFill>
            </a:rPr>
          </a:br>
          <a:r>
            <a:rPr lang="en-US" b="1" dirty="0">
              <a:solidFill>
                <a:schemeClr val="tx1">
                  <a:lumMod val="95000"/>
                  <a:lumOff val="5000"/>
                </a:schemeClr>
              </a:solidFill>
            </a:rPr>
            <a:t>to the first two weeks of placement began October 1,2021*</a:t>
          </a:r>
          <a:endParaRPr lang="en-US" dirty="0"/>
        </a:p>
      </dgm:t>
    </dgm:pt>
    <dgm:pt modelId="{E0F867D7-8320-4EF4-803D-160ACD34EFD9}" type="parTrans" cxnId="{C9B56E20-5862-4658-92D8-2F8B46DB0B88}">
      <dgm:prSet/>
      <dgm:spPr/>
      <dgm:t>
        <a:bodyPr/>
        <a:lstStyle/>
        <a:p>
          <a:endParaRPr lang="en-US"/>
        </a:p>
      </dgm:t>
    </dgm:pt>
    <dgm:pt modelId="{948B187B-DBB2-43D7-B1F7-67CE56F1575D}" type="sibTrans" cxnId="{C9B56E20-5862-4658-92D8-2F8B46DB0B88}">
      <dgm:prSet/>
      <dgm:spPr/>
      <dgm:t>
        <a:bodyPr/>
        <a:lstStyle/>
        <a:p>
          <a:endParaRPr lang="en-US"/>
        </a:p>
      </dgm:t>
    </dgm:pt>
    <dgm:pt modelId="{68D87E5B-544A-4204-930B-2E2068AAEE97}">
      <dgm:prSet phldrT="[Text]"/>
      <dgm:spPr/>
      <dgm:t>
        <a:bodyPr/>
        <a:lstStyle/>
        <a:p>
          <a:r>
            <a:rPr lang="en-US" b="1" dirty="0"/>
            <a:t>FFPSA Plan Submitted November 2021</a:t>
          </a:r>
        </a:p>
        <a:p>
          <a:endParaRPr lang="en-US" b="1" dirty="0"/>
        </a:p>
        <a:p>
          <a:r>
            <a:rPr lang="en-US" b="1" dirty="0"/>
            <a:t>ACF Response Received December 2021</a:t>
          </a:r>
        </a:p>
      </dgm:t>
    </dgm:pt>
    <dgm:pt modelId="{AF75F46F-7E6E-47EE-AFB3-F72D2B377CBF}" type="parTrans" cxnId="{0B9955CB-050C-4B90-BE0F-A63938807136}">
      <dgm:prSet/>
      <dgm:spPr/>
      <dgm:t>
        <a:bodyPr/>
        <a:lstStyle/>
        <a:p>
          <a:endParaRPr lang="en-US"/>
        </a:p>
      </dgm:t>
    </dgm:pt>
    <dgm:pt modelId="{39AB9EBA-A8CB-45D5-9729-D8D6FC25C7B8}" type="sibTrans" cxnId="{0B9955CB-050C-4B90-BE0F-A63938807136}">
      <dgm:prSet/>
      <dgm:spPr/>
      <dgm:t>
        <a:bodyPr/>
        <a:lstStyle/>
        <a:p>
          <a:endParaRPr lang="en-US"/>
        </a:p>
      </dgm:t>
    </dgm:pt>
    <dgm:pt modelId="{C3EB68C5-30C8-4C9A-9153-F1FC68F68162}">
      <dgm:prSet phldrT="[Text]"/>
      <dgm:spPr/>
      <dgm:t>
        <a:bodyPr/>
        <a:lstStyle/>
        <a:p>
          <a:r>
            <a:rPr lang="en-US" b="1" dirty="0">
              <a:solidFill>
                <a:schemeClr val="tx1">
                  <a:lumMod val="95000"/>
                  <a:lumOff val="5000"/>
                </a:schemeClr>
              </a:solidFill>
            </a:rPr>
            <a:t>NC is working with ACF to answer questions for final approval</a:t>
          </a:r>
          <a:endParaRPr lang="en-US" dirty="0"/>
        </a:p>
      </dgm:t>
    </dgm:pt>
    <dgm:pt modelId="{902E595B-4268-49A9-8913-0E5294083921}" type="parTrans" cxnId="{C6ECD0BC-8EB4-4E3F-A4E7-E232FD987B6C}">
      <dgm:prSet/>
      <dgm:spPr/>
      <dgm:t>
        <a:bodyPr/>
        <a:lstStyle/>
        <a:p>
          <a:endParaRPr lang="en-US"/>
        </a:p>
      </dgm:t>
    </dgm:pt>
    <dgm:pt modelId="{73EA4171-5443-4EF9-AB52-C89C2CB483FC}" type="sibTrans" cxnId="{C6ECD0BC-8EB4-4E3F-A4E7-E232FD987B6C}">
      <dgm:prSet/>
      <dgm:spPr/>
      <dgm:t>
        <a:bodyPr/>
        <a:lstStyle/>
        <a:p>
          <a:endParaRPr lang="en-US"/>
        </a:p>
      </dgm:t>
    </dgm:pt>
    <dgm:pt modelId="{DA272DE0-C34F-4FA9-AE03-3B11F6D50F4C}" type="pres">
      <dgm:prSet presAssocID="{1AA15FB7-E30C-47D8-B2AB-9072AFA7E804}" presName="arrowDiagram" presStyleCnt="0">
        <dgm:presLayoutVars>
          <dgm:chMax val="5"/>
          <dgm:dir/>
          <dgm:resizeHandles val="exact"/>
        </dgm:presLayoutVars>
      </dgm:prSet>
      <dgm:spPr/>
    </dgm:pt>
    <dgm:pt modelId="{F6D0B782-5FED-4AE5-B60C-57722F6DCCF2}" type="pres">
      <dgm:prSet presAssocID="{1AA15FB7-E30C-47D8-B2AB-9072AFA7E804}" presName="arrow" presStyleLbl="bgShp" presStyleIdx="0" presStyleCnt="1" custLinFactNeighborX="-320" custLinFactNeighborY="-1613"/>
      <dgm:spPr>
        <a:solidFill>
          <a:schemeClr val="accent3">
            <a:lumMod val="20000"/>
            <a:lumOff val="80000"/>
          </a:schemeClr>
        </a:solidFill>
      </dgm:spPr>
    </dgm:pt>
    <dgm:pt modelId="{27EB47D2-51C1-42DD-B93D-A310593FF2F9}" type="pres">
      <dgm:prSet presAssocID="{1AA15FB7-E30C-47D8-B2AB-9072AFA7E804}" presName="arrowDiagram3" presStyleCnt="0"/>
      <dgm:spPr/>
    </dgm:pt>
    <dgm:pt modelId="{1606B023-E273-40BE-994A-B2F0D75ADAA1}" type="pres">
      <dgm:prSet presAssocID="{F4EB6C73-DB97-4C1D-B237-E5722880AD86}" presName="bullet3a" presStyleLbl="node1" presStyleIdx="0" presStyleCnt="3"/>
      <dgm:spPr>
        <a:solidFill>
          <a:schemeClr val="tx2"/>
        </a:solidFill>
      </dgm:spPr>
    </dgm:pt>
    <dgm:pt modelId="{FE312D5C-C715-4277-83E5-CB2A4A4A28FA}" type="pres">
      <dgm:prSet presAssocID="{F4EB6C73-DB97-4C1D-B237-E5722880AD86}" presName="textBox3a" presStyleLbl="revTx" presStyleIdx="0" presStyleCnt="3" custScaleX="113858" custLinFactNeighborX="-1252" custLinFactNeighborY="12460">
        <dgm:presLayoutVars>
          <dgm:bulletEnabled val="1"/>
        </dgm:presLayoutVars>
      </dgm:prSet>
      <dgm:spPr/>
    </dgm:pt>
    <dgm:pt modelId="{68A88D67-8FF8-4E03-83C4-5F611FC65785}" type="pres">
      <dgm:prSet presAssocID="{68D87E5B-544A-4204-930B-2E2068AAEE97}" presName="bullet3b" presStyleLbl="node1" presStyleIdx="1" presStyleCnt="3"/>
      <dgm:spPr>
        <a:solidFill>
          <a:schemeClr val="tx2"/>
        </a:solidFill>
      </dgm:spPr>
    </dgm:pt>
    <dgm:pt modelId="{7EE3EA16-05AB-4B00-91C7-4D5CD7212979}" type="pres">
      <dgm:prSet presAssocID="{68D87E5B-544A-4204-930B-2E2068AAEE97}" presName="textBox3b" presStyleLbl="revTx" presStyleIdx="1" presStyleCnt="3" custScaleX="136138" custLinFactNeighborX="17021" custLinFactNeighborY="2078">
        <dgm:presLayoutVars>
          <dgm:bulletEnabled val="1"/>
        </dgm:presLayoutVars>
      </dgm:prSet>
      <dgm:spPr/>
    </dgm:pt>
    <dgm:pt modelId="{31AE4FC3-3B0C-46E8-994A-C48C2880C756}" type="pres">
      <dgm:prSet presAssocID="{C3EB68C5-30C8-4C9A-9153-F1FC68F68162}" presName="bullet3c" presStyleLbl="node1" presStyleIdx="2" presStyleCnt="3"/>
      <dgm:spPr>
        <a:solidFill>
          <a:schemeClr val="tx2"/>
        </a:solidFill>
      </dgm:spPr>
    </dgm:pt>
    <dgm:pt modelId="{591912E5-10CA-4D5E-BD42-453B6E512C38}" type="pres">
      <dgm:prSet presAssocID="{C3EB68C5-30C8-4C9A-9153-F1FC68F68162}" presName="textBox3c" presStyleLbl="revTx" presStyleIdx="2" presStyleCnt="3" custLinFactNeighborX="16408" custLinFactNeighborY="-16158">
        <dgm:presLayoutVars>
          <dgm:bulletEnabled val="1"/>
        </dgm:presLayoutVars>
      </dgm:prSet>
      <dgm:spPr/>
    </dgm:pt>
  </dgm:ptLst>
  <dgm:cxnLst>
    <dgm:cxn modelId="{C9B56E20-5862-4658-92D8-2F8B46DB0B88}" srcId="{1AA15FB7-E30C-47D8-B2AB-9072AFA7E804}" destId="{F4EB6C73-DB97-4C1D-B237-E5722880AD86}" srcOrd="0" destOrd="0" parTransId="{E0F867D7-8320-4EF4-803D-160ACD34EFD9}" sibTransId="{948B187B-DBB2-43D7-B1F7-67CE56F1575D}"/>
    <dgm:cxn modelId="{B2155969-7CDE-46A4-A51E-4EF2C62B6821}" type="presOf" srcId="{F4EB6C73-DB97-4C1D-B237-E5722880AD86}" destId="{FE312D5C-C715-4277-83E5-CB2A4A4A28FA}" srcOrd="0" destOrd="0" presId="urn:microsoft.com/office/officeart/2005/8/layout/arrow2"/>
    <dgm:cxn modelId="{9FE97B7F-5661-4FE9-BE73-BDFA516E2FB6}" type="presOf" srcId="{1AA15FB7-E30C-47D8-B2AB-9072AFA7E804}" destId="{DA272DE0-C34F-4FA9-AE03-3B11F6D50F4C}" srcOrd="0" destOrd="0" presId="urn:microsoft.com/office/officeart/2005/8/layout/arrow2"/>
    <dgm:cxn modelId="{19D3FB81-3164-4A0E-91F0-BFB10C8BBD56}" type="presOf" srcId="{68D87E5B-544A-4204-930B-2E2068AAEE97}" destId="{7EE3EA16-05AB-4B00-91C7-4D5CD7212979}" srcOrd="0" destOrd="0" presId="urn:microsoft.com/office/officeart/2005/8/layout/arrow2"/>
    <dgm:cxn modelId="{C6ECD0BC-8EB4-4E3F-A4E7-E232FD987B6C}" srcId="{1AA15FB7-E30C-47D8-B2AB-9072AFA7E804}" destId="{C3EB68C5-30C8-4C9A-9153-F1FC68F68162}" srcOrd="2" destOrd="0" parTransId="{902E595B-4268-49A9-8913-0E5294083921}" sibTransId="{73EA4171-5443-4EF9-AB52-C89C2CB483FC}"/>
    <dgm:cxn modelId="{0B9955CB-050C-4B90-BE0F-A63938807136}" srcId="{1AA15FB7-E30C-47D8-B2AB-9072AFA7E804}" destId="{68D87E5B-544A-4204-930B-2E2068AAEE97}" srcOrd="1" destOrd="0" parTransId="{AF75F46F-7E6E-47EE-AFB3-F72D2B377CBF}" sibTransId="{39AB9EBA-A8CB-45D5-9729-D8D6FC25C7B8}"/>
    <dgm:cxn modelId="{6F71C6CE-5099-444E-B5F8-9899163636B8}" type="presOf" srcId="{C3EB68C5-30C8-4C9A-9153-F1FC68F68162}" destId="{591912E5-10CA-4D5E-BD42-453B6E512C38}" srcOrd="0" destOrd="0" presId="urn:microsoft.com/office/officeart/2005/8/layout/arrow2"/>
    <dgm:cxn modelId="{0E9E1492-E950-4FB2-9DA1-07857969929C}" type="presParOf" srcId="{DA272DE0-C34F-4FA9-AE03-3B11F6D50F4C}" destId="{F6D0B782-5FED-4AE5-B60C-57722F6DCCF2}" srcOrd="0" destOrd="0" presId="urn:microsoft.com/office/officeart/2005/8/layout/arrow2"/>
    <dgm:cxn modelId="{64FE340B-48F0-4FC3-BBBC-C2A695FEC1AA}" type="presParOf" srcId="{DA272DE0-C34F-4FA9-AE03-3B11F6D50F4C}" destId="{27EB47D2-51C1-42DD-B93D-A310593FF2F9}" srcOrd="1" destOrd="0" presId="urn:microsoft.com/office/officeart/2005/8/layout/arrow2"/>
    <dgm:cxn modelId="{B6CF8CA0-401F-4FED-8748-AC28A895D9FD}" type="presParOf" srcId="{27EB47D2-51C1-42DD-B93D-A310593FF2F9}" destId="{1606B023-E273-40BE-994A-B2F0D75ADAA1}" srcOrd="0" destOrd="0" presId="urn:microsoft.com/office/officeart/2005/8/layout/arrow2"/>
    <dgm:cxn modelId="{80660279-D84F-42C1-AC07-C76E7144F0A3}" type="presParOf" srcId="{27EB47D2-51C1-42DD-B93D-A310593FF2F9}" destId="{FE312D5C-C715-4277-83E5-CB2A4A4A28FA}" srcOrd="1" destOrd="0" presId="urn:microsoft.com/office/officeart/2005/8/layout/arrow2"/>
    <dgm:cxn modelId="{E1623573-5E79-476B-8952-6359D610124F}" type="presParOf" srcId="{27EB47D2-51C1-42DD-B93D-A310593FF2F9}" destId="{68A88D67-8FF8-4E03-83C4-5F611FC65785}" srcOrd="2" destOrd="0" presId="urn:microsoft.com/office/officeart/2005/8/layout/arrow2"/>
    <dgm:cxn modelId="{A52D6F33-9C41-4E16-A881-894FFF30D422}" type="presParOf" srcId="{27EB47D2-51C1-42DD-B93D-A310593FF2F9}" destId="{7EE3EA16-05AB-4B00-91C7-4D5CD7212979}" srcOrd="3" destOrd="0" presId="urn:microsoft.com/office/officeart/2005/8/layout/arrow2"/>
    <dgm:cxn modelId="{428AC513-D4B5-4720-9034-8B4ABB0B8ABB}" type="presParOf" srcId="{27EB47D2-51C1-42DD-B93D-A310593FF2F9}" destId="{31AE4FC3-3B0C-46E8-994A-C48C2880C756}" srcOrd="4" destOrd="0" presId="urn:microsoft.com/office/officeart/2005/8/layout/arrow2"/>
    <dgm:cxn modelId="{2DB47F29-2234-4EC1-9288-DC8E53467134}" type="presParOf" srcId="{27EB47D2-51C1-42DD-B93D-A310593FF2F9}" destId="{591912E5-10CA-4D5E-BD42-453B6E512C38}" srcOrd="5" destOrd="0" presId="urn:microsoft.com/office/officeart/2005/8/layout/arrow2"/>
  </dgm:cxnLst>
  <dgm:bg/>
  <dgm:whole>
    <a:ln>
      <a:solidFill>
        <a:schemeClr val="tx2">
          <a:lumMod val="60000"/>
          <a:lumOff val="40000"/>
        </a:schemeClr>
      </a:solidFill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D0B782-5FED-4AE5-B60C-57722F6DCCF2}">
      <dsp:nvSpPr>
        <dsp:cNvPr id="0" name=""/>
        <dsp:cNvSpPr/>
      </dsp:nvSpPr>
      <dsp:spPr>
        <a:xfrm>
          <a:off x="0" y="0"/>
          <a:ext cx="7935344" cy="495959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06B023-E273-40BE-994A-B2F0D75ADAA1}">
      <dsp:nvSpPr>
        <dsp:cNvPr id="0" name=""/>
        <dsp:cNvSpPr/>
      </dsp:nvSpPr>
      <dsp:spPr>
        <a:xfrm>
          <a:off x="1007788" y="3479186"/>
          <a:ext cx="206318" cy="206318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312D5C-C715-4277-83E5-CB2A4A4A28FA}">
      <dsp:nvSpPr>
        <dsp:cNvPr id="0" name=""/>
        <dsp:cNvSpPr/>
      </dsp:nvSpPr>
      <dsp:spPr>
        <a:xfrm>
          <a:off x="959686" y="3638422"/>
          <a:ext cx="2105160" cy="14333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324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Limits to IV-E funding </a:t>
          </a:r>
          <a:br>
            <a:rPr lang="en-US" sz="1500" b="1" kern="1200" dirty="0">
              <a:solidFill>
                <a:schemeClr val="tx1">
                  <a:lumMod val="95000"/>
                  <a:lumOff val="5000"/>
                </a:schemeClr>
              </a:solidFill>
            </a:rPr>
          </a:br>
          <a:r>
            <a:rPr lang="en-US" sz="15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for congregate care</a:t>
          </a:r>
          <a:br>
            <a:rPr lang="en-US" sz="1500" b="1" kern="1200" dirty="0">
              <a:solidFill>
                <a:schemeClr val="tx1">
                  <a:lumMod val="95000"/>
                  <a:lumOff val="5000"/>
                </a:schemeClr>
              </a:solidFill>
            </a:rPr>
          </a:br>
          <a:r>
            <a:rPr lang="en-US" sz="15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to the first two weeks of placement began October 1,2021*</a:t>
          </a:r>
          <a:endParaRPr lang="en-US" sz="1500" kern="1200" dirty="0"/>
        </a:p>
      </dsp:txBody>
      <dsp:txXfrm>
        <a:off x="959686" y="3638422"/>
        <a:ext cx="2105160" cy="1433321"/>
      </dsp:txXfrm>
    </dsp:sp>
    <dsp:sp modelId="{68A88D67-8FF8-4E03-83C4-5F611FC65785}">
      <dsp:nvSpPr>
        <dsp:cNvPr id="0" name=""/>
        <dsp:cNvSpPr/>
      </dsp:nvSpPr>
      <dsp:spPr>
        <a:xfrm>
          <a:off x="2828950" y="2131169"/>
          <a:ext cx="372961" cy="372961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E3EA16-05AB-4B00-91C7-4D5CD7212979}">
      <dsp:nvSpPr>
        <dsp:cNvPr id="0" name=""/>
        <dsp:cNvSpPr/>
      </dsp:nvSpPr>
      <dsp:spPr>
        <a:xfrm>
          <a:off x="2995471" y="2373714"/>
          <a:ext cx="2592724" cy="2698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624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FFPSA Plan Submitted November 2021</a:t>
          </a:r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b="1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ACF Response Received December 2021</a:t>
          </a:r>
        </a:p>
      </dsp:txBody>
      <dsp:txXfrm>
        <a:off x="2995471" y="2373714"/>
        <a:ext cx="2592724" cy="2698016"/>
      </dsp:txXfrm>
    </dsp:sp>
    <dsp:sp modelId="{31AE4FC3-3B0C-46E8-994A-C48C2880C756}">
      <dsp:nvSpPr>
        <dsp:cNvPr id="0" name=""/>
        <dsp:cNvSpPr/>
      </dsp:nvSpPr>
      <dsp:spPr>
        <a:xfrm>
          <a:off x="5019105" y="1310853"/>
          <a:ext cx="515797" cy="515797"/>
        </a:xfrm>
        <a:prstGeom prst="ellipse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1912E5-10CA-4D5E-BD42-453B6E512C38}">
      <dsp:nvSpPr>
        <dsp:cNvPr id="0" name=""/>
        <dsp:cNvSpPr/>
      </dsp:nvSpPr>
      <dsp:spPr>
        <a:xfrm>
          <a:off x="5589491" y="1011799"/>
          <a:ext cx="1904482" cy="3446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31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>
                  <a:lumMod val="95000"/>
                  <a:lumOff val="5000"/>
                </a:schemeClr>
              </a:solidFill>
            </a:rPr>
            <a:t>NC is working with ACF to answer questions for final approval</a:t>
          </a:r>
          <a:endParaRPr lang="en-US" sz="1500" kern="1200" dirty="0"/>
        </a:p>
      </dsp:txBody>
      <dsp:txXfrm>
        <a:off x="5589491" y="1011799"/>
        <a:ext cx="1904482" cy="3446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0" y="0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6" y="0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r">
              <a:defRPr sz="1200"/>
            </a:lvl1pPr>
          </a:lstStyle>
          <a:p>
            <a:fld id="{A9B734D9-FBB7-4B85-86A2-24E15EDE55E0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0" y="8829823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6" y="8829823"/>
            <a:ext cx="3038475" cy="466578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r">
              <a:defRPr sz="1200"/>
            </a:lvl1pPr>
          </a:lstStyle>
          <a:p>
            <a:fld id="{41803F26-4061-4820-A8A7-DA9F547591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075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3037840" cy="466435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7"/>
            <a:ext cx="3037840" cy="466435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5" tIns="46576" rIns="93155" bIns="4657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900"/>
            <a:ext cx="5608320" cy="3660458"/>
          </a:xfrm>
          <a:prstGeom prst="rect">
            <a:avLst/>
          </a:prstGeom>
        </p:spPr>
        <p:txBody>
          <a:bodyPr vert="horz" lIns="93155" tIns="46576" rIns="93155" bIns="465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76"/>
            <a:ext cx="3037840" cy="466434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76"/>
            <a:ext cx="3037840" cy="466434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09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states plans have taken up to a year to be approved.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71762">
              <a:defRPr/>
            </a:pPr>
            <a:fld id="{DBCC7D24-0DC9-4E9C-89C0-35D79A09D33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71762">
                <a:defRPr/>
              </a:pPr>
              <a:t>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83950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EBPs must be on the clearinghouse and selected in the State’s plan and then approved by ACF for ‘candidate children’ we have identified in the plan.  Homebuilders, PAT, Triple P then MMT and MST.  RFQ with purveyor of Homebuilders is in the OPCG approval process, RFAs completed for release when approved for Statewide Implementation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706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879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221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486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648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00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- Bullets">
  <p:cSld name="1_Content Slide - Bullet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>
            <a:spLocks noGrp="1"/>
          </p:cNvSpPr>
          <p:nvPr>
            <p:ph type="title"/>
          </p:nvPr>
        </p:nvSpPr>
        <p:spPr>
          <a:xfrm>
            <a:off x="674369" y="624055"/>
            <a:ext cx="7843200" cy="5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365D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7365D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15"/>
          <p:cNvSpPr/>
          <p:nvPr/>
        </p:nvSpPr>
        <p:spPr>
          <a:xfrm>
            <a:off x="0" y="3860"/>
            <a:ext cx="9144000" cy="457200"/>
          </a:xfrm>
          <a:prstGeom prst="rect">
            <a:avLst/>
          </a:prstGeom>
          <a:gradFill>
            <a:gsLst>
              <a:gs pos="0">
                <a:srgbClr val="17365D"/>
              </a:gs>
              <a:gs pos="60000">
                <a:srgbClr val="D1E3ED"/>
              </a:gs>
              <a:gs pos="100000">
                <a:srgbClr val="E8F0F5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17365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Google Shape;62;p15"/>
          <p:cNvSpPr txBox="1">
            <a:spLocks noGrp="1"/>
          </p:cNvSpPr>
          <p:nvPr>
            <p:ph type="body" idx="1"/>
          </p:nvPr>
        </p:nvSpPr>
        <p:spPr>
          <a:xfrm>
            <a:off x="628650" y="1447800"/>
            <a:ext cx="7888200" cy="47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−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body" idx="2"/>
          </p:nvPr>
        </p:nvSpPr>
        <p:spPr>
          <a:xfrm>
            <a:off x="522287" y="6243108"/>
            <a:ext cx="7992000" cy="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1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64" name="Google Shape;64;p15"/>
          <p:cNvCxnSpPr/>
          <p:nvPr/>
        </p:nvCxnSpPr>
        <p:spPr>
          <a:xfrm>
            <a:off x="0" y="6573308"/>
            <a:ext cx="9144000" cy="0"/>
          </a:xfrm>
          <a:prstGeom prst="straightConnector1">
            <a:avLst/>
          </a:prstGeom>
          <a:noFill/>
          <a:ln w="22225" cap="flat" cmpd="sng">
            <a:solidFill>
              <a:srgbClr val="17365D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120453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</p:spPr>
        <p:txBody>
          <a:bodyPr anchor="t">
            <a:noAutofit/>
          </a:bodyPr>
          <a:lstStyle>
            <a:lvl1pPr algn="l">
              <a:defRPr sz="3600" b="0" i="0" baseline="0">
                <a:solidFill>
                  <a:schemeClr val="tx2">
                    <a:lumMod val="75000"/>
                  </a:schemeClr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>
                <a:latin typeface="Franklin Gothic Medium" panose="020B06030201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>
                <a:latin typeface="Franklin Gothic Medium" panose="020B06030201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>
                <a:latin typeface="Franklin Gothic Medium" panose="020B06030201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</p:spPr>
        <p:txBody>
          <a:bodyPr/>
          <a:lstStyle>
            <a:lvl1pPr marL="0" indent="0" algn="ctr">
              <a:buNone/>
              <a:defRPr baseline="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sp>
        <p:nvSpPr>
          <p:cNvPr id="15" name="Footer Placeholder 20"/>
          <p:cNvSpPr>
            <a:spLocks noGrp="1"/>
          </p:cNvSpPr>
          <p:nvPr>
            <p:ph type="ftr" sz="quarter" idx="13"/>
          </p:nvPr>
        </p:nvSpPr>
        <p:spPr>
          <a:xfrm>
            <a:off x="521228" y="6573308"/>
            <a:ext cx="7682971" cy="284692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Family First Prevention Services Act | August 2018 </a:t>
            </a:r>
          </a:p>
        </p:txBody>
      </p:sp>
      <p:sp>
        <p:nvSpPr>
          <p:cNvPr id="16" name="Slide Number Placeholder 21"/>
          <p:cNvSpPr>
            <a:spLocks noGrp="1"/>
          </p:cNvSpPr>
          <p:nvPr>
            <p:ph type="sldNum" sz="quarter" idx="15"/>
          </p:nvPr>
        </p:nvSpPr>
        <p:spPr>
          <a:xfrm>
            <a:off x="8305800" y="6573308"/>
            <a:ext cx="564098" cy="284692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Franklin Gothic Demi Cond" panose="020B07060304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050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2F209-2A0C-4A1F-9E03-7D15DA699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AE878D-1410-4124-AC63-FB35595203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E5336-F4BF-4E9C-9169-7EA0F9153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69F-3C71-4814-88C5-F56BB33A54A2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D009F-E495-4E1A-9F44-1A262F4A8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9792C-67BC-417C-B880-BE5F96A3A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40F6-6DC6-4CC5-9FC5-99EA37C82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386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F4FC6-3BF1-42D7-A8E5-290391504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FD8FD-DA73-481C-9864-BC67D62F5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E177C-AAED-4AD0-A547-9ED72B2A7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69F-3C71-4814-88C5-F56BB33A54A2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61AC91-7944-489F-B8E6-6C34FA26E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5AC14E-2C3B-4879-AF25-51726143C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40F6-6DC6-4CC5-9FC5-99EA37C82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711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654EB-A9DC-4735-9CD0-2BE750CA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598F4-57F3-4BD2-BCC1-C45535669F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FD09E1-3D4C-4A15-A5E7-C76A156DD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69F-3C71-4814-88C5-F56BB33A54A2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EE429-A138-4A8D-9388-EE74C383A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92AF8-D9B5-4FD7-8178-AB910F104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40F6-6DC6-4CC5-9FC5-99EA37C82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339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04410-3ECC-48D5-9296-0BA5BE7CB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A9C3C9-9E38-43C5-A347-6858AFF8F7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2CF1DF-5E1B-4E5E-8487-78D3C3016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34506-793F-45C2-AB58-C5BB592C2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69F-3C71-4814-88C5-F56BB33A54A2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D70214-B228-4FB6-A6C5-585076678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855EA3-8FB5-4856-8575-F381E42DB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40F6-6DC6-4CC5-9FC5-99EA37C82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212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506C9-49F6-4BFA-8B1B-386A5B989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82AAD8-7BB9-4F0A-92A7-4115EA611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8F759-FCA7-4338-A5B6-CA5763C2D5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B95E6D-A0A6-4AC3-AABB-0D27235E2A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9B075B-B7E5-46D6-912E-083BA048C0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FAD4B6-2B5F-46D9-913E-B54E6744F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69F-3C71-4814-88C5-F56BB33A54A2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147174-FFA6-4695-851B-CF92E6639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6E2987-295D-4FFD-A036-961C69A9C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40F6-6DC6-4CC5-9FC5-99EA37C82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05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64155-E884-4877-8855-6F11C6C89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B58C16-92A1-4258-AF80-F77DB1B03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69F-3C71-4814-88C5-F56BB33A54A2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FD659A-B44A-47AB-AF71-C67E95AF0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7F3CA7-5472-4143-A59A-F3CD14FDC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40F6-6DC6-4CC5-9FC5-99EA37C82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1894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110FFD-AEB9-4D8C-9A1B-F470007C7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69F-3C71-4814-88C5-F56BB33A54A2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42F7D0-D516-41C8-A7BC-921AD4081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8778F-BA3E-44B2-9219-6CF8759E4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40F6-6DC6-4CC5-9FC5-99EA37C82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641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82988-266F-4890-9E51-216AC0C64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B4418-CCD7-4503-8C3B-9BE693228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0C299A-972F-42FE-A24C-9E6912C99F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5DEFEB-D7D2-43FA-80E5-4A97E0FDF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69F-3C71-4814-88C5-F56BB33A54A2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A58B34-A787-47CF-A758-9C553F189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B2545C-3FFA-4ABA-8AA1-56A34BDC5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40F6-6DC6-4CC5-9FC5-99EA37C82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772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A570F-FE64-48F7-B8D9-68A9B054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5C536E-15EC-495D-90A3-05E69F00E8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324530-5BEF-4CCC-BD28-3BDCCEDBD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6EF969-78CC-4F01-A46E-A5E0F5081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69F-3C71-4814-88C5-F56BB33A54A2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1A8254-E5E1-4805-AA2B-8CD3F662F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1ECF62-9EF1-48A7-9635-510050FC5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40F6-6DC6-4CC5-9FC5-99EA37C82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609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FD74A-3399-4B33-978B-BE6D5841B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382272-FFB9-418B-936C-A2A85C405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B7696-34E1-468E-B64D-60CDB3C7C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69F-3C71-4814-88C5-F56BB33A54A2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605B82-9FAA-4701-95B2-51C29386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8D72E-3A89-4AAA-96A7-09EA4A3D4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40F6-6DC6-4CC5-9FC5-99EA37C82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712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3816F5-4F6F-444A-A27C-4D51BC7884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71176-DCD2-43ED-831B-9446736DA8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11C61-E31C-40CB-A98E-38159F9E2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C69F-3C71-4814-88C5-F56BB33A54A2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B18EC-AA88-4731-B209-A0B6DA55F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55F1A-C921-4197-9CFD-E0DF0C06B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840F6-6DC6-4CC5-9FC5-99EA37C82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0484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434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7451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20592257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1802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2417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236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355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1620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2124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395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0653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1998748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5444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5741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05839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750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476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0497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83577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>
          <a:xfrm>
            <a:off x="7886700" y="6477000"/>
            <a:ext cx="876300" cy="247650"/>
          </a:xfrm>
          <a:prstGeom prst="rect">
            <a:avLst/>
          </a:prstGeom>
        </p:spPr>
        <p:txBody>
          <a:bodyPr/>
          <a:lstStyle/>
          <a:p>
            <a:fld id="{3DB93946-E571-4FE2-9410-9FD379A0CE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381000" y="914400"/>
            <a:ext cx="8534400" cy="4876800"/>
          </a:xfrm>
        </p:spPr>
        <p:txBody>
          <a:bodyPr/>
          <a:lstStyle>
            <a:lvl3pPr marL="344488" indent="-165100">
              <a:buFont typeface="Arial" pitchFamily="34" charset="0"/>
              <a:buChar char="•"/>
              <a:defRPr sz="2800"/>
            </a:lvl3pPr>
            <a:lvl4pPr>
              <a:defRPr sz="2400"/>
            </a:lvl4pPr>
            <a:lvl5pPr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3"/>
          </p:nvPr>
        </p:nvSpPr>
        <p:spPr>
          <a:xfrm>
            <a:off x="790575" y="6477000"/>
            <a:ext cx="4086225" cy="247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www.wakegov.com</a:t>
            </a:r>
          </a:p>
        </p:txBody>
      </p:sp>
    </p:spTree>
    <p:extLst>
      <p:ext uri="{BB962C8B-B14F-4D97-AF65-F5344CB8AC3E}">
        <p14:creationId xmlns:p14="http://schemas.microsoft.com/office/powerpoint/2010/main" val="7800850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6216" y="381000"/>
              <a:ext cx="1048224" cy="1331244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8486774" cy="1368798"/>
          </a:xfrm>
        </p:spPr>
        <p:txBody>
          <a:bodyPr>
            <a:normAutofit/>
          </a:bodyPr>
          <a:lstStyle>
            <a:lvl1pPr marL="0" indent="0" algn="l">
              <a:buNone/>
              <a:defRPr sz="3600" b="0" i="0" cap="none" spc="120" baseline="0">
                <a:solidFill>
                  <a:schemeClr val="bg2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 hasCustomPrompt="1"/>
          </p:nvPr>
        </p:nvSpPr>
        <p:spPr>
          <a:xfrm>
            <a:off x="352426" y="457200"/>
            <a:ext cx="8486774" cy="2438399"/>
          </a:xfrm>
        </p:spPr>
        <p:txBody>
          <a:bodyPr anchor="b"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Slide Number Placeholder 18"/>
          <p:cNvSpPr>
            <a:spLocks noGrp="1"/>
          </p:cNvSpPr>
          <p:nvPr>
            <p:ph type="sldNum" sz="quarter" idx="15"/>
          </p:nvPr>
        </p:nvSpPr>
        <p:spPr>
          <a:xfrm>
            <a:off x="7886700" y="6477000"/>
            <a:ext cx="876300" cy="247650"/>
          </a:xfrm>
        </p:spPr>
        <p:txBody>
          <a:bodyPr/>
          <a:lstStyle/>
          <a:p>
            <a:fld id="{3DB93946-E571-4FE2-9410-9FD379A0CE9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16" y="381000"/>
            <a:ext cx="1048224" cy="1331244"/>
          </a:xfrm>
          <a:prstGeom prst="rect">
            <a:avLst/>
          </a:prstGeom>
        </p:spPr>
      </p:pic>
      <p:sp>
        <p:nvSpPr>
          <p:cNvPr id="16" name="Footer Placeholder 20"/>
          <p:cNvSpPr>
            <a:spLocks noGrp="1"/>
          </p:cNvSpPr>
          <p:nvPr>
            <p:ph type="ftr" sz="quarter" idx="3"/>
          </p:nvPr>
        </p:nvSpPr>
        <p:spPr>
          <a:xfrm>
            <a:off x="790575" y="6477000"/>
            <a:ext cx="4086225" cy="247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www.wakegov.com</a:t>
            </a:r>
          </a:p>
        </p:txBody>
      </p:sp>
    </p:spTree>
    <p:extLst>
      <p:ext uri="{BB962C8B-B14F-4D97-AF65-F5344CB8AC3E}">
        <p14:creationId xmlns:p14="http://schemas.microsoft.com/office/powerpoint/2010/main" val="8295172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914400"/>
            <a:ext cx="3886200" cy="483717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82"/>
              </a:buClr>
              <a:buSzPct val="80000"/>
              <a:buFont typeface="Wingdings" pitchFamily="2" charset="2"/>
              <a:buNone/>
              <a:tabLst/>
              <a:defRPr sz="3200"/>
            </a:lvl1pPr>
            <a:lvl2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>
                  <a:lumMod val="60000"/>
                  <a:lumOff val="40000"/>
                </a:srgbClr>
              </a:buClr>
              <a:buSzTx/>
              <a:buFont typeface="Wingdings" pitchFamily="2" charset="2"/>
              <a:buChar char="§"/>
              <a:tabLst/>
              <a:defRPr sz="3200"/>
            </a:lvl2pPr>
            <a:lvl3pPr marL="344488" marR="0" indent="-1651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082"/>
              </a:buClr>
              <a:buSzTx/>
              <a:buFont typeface="Wingdings" pitchFamily="2" charset="2"/>
              <a:buChar char="§"/>
              <a:tabLst/>
              <a:defRPr sz="2800"/>
            </a:lvl3pPr>
            <a:lvl4pPr marL="517525" marR="0" indent="-1698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/>
              </a:buClr>
              <a:buSzTx/>
              <a:buFont typeface="Arial" pitchFamily="34" charset="0"/>
              <a:buChar char="•"/>
              <a:tabLst/>
              <a:defRPr sz="2400"/>
            </a:lvl4pPr>
            <a:lvl5pPr marL="688975" marR="0" indent="-1730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>
                  <a:lumMod val="75000"/>
                </a:srgbClr>
              </a:buClr>
              <a:buSzPct val="80000"/>
              <a:buFont typeface="Wingdings" pitchFamily="2" charset="2"/>
              <a:buChar char="§"/>
              <a:tabLst/>
              <a:defRPr sz="2000"/>
            </a:lvl5pPr>
            <a:lvl6pPr marL="868680" marR="0" indent="-173736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1B6FD"/>
              </a:buClr>
              <a:buSzTx/>
              <a:buFont typeface="Arial" pitchFamily="34" charset="0"/>
              <a:buChar char="•"/>
              <a:tabLst/>
              <a:defRPr/>
            </a:lvl6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82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Click to edit Master text styles</a:t>
            </a:r>
          </a:p>
          <a:p>
            <a:pPr marL="344488" marR="0" lvl="2" indent="-1651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082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Second level</a:t>
            </a:r>
          </a:p>
          <a:p>
            <a:pPr marL="517525" marR="0" lvl="3" indent="-1698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Third level</a:t>
            </a:r>
          </a:p>
          <a:p>
            <a:pPr marL="688975" marR="0" lvl="4" indent="-1730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>
                  <a:lumMod val="75000"/>
                </a:srgbClr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Fourth level</a:t>
            </a:r>
          </a:p>
          <a:p>
            <a:pPr marL="868680" marR="0" lvl="5" indent="-173736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1B6F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56A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18"/>
          <p:cNvSpPr>
            <a:spLocks noGrp="1"/>
          </p:cNvSpPr>
          <p:nvPr>
            <p:ph type="sldNum" sz="quarter" idx="16"/>
          </p:nvPr>
        </p:nvSpPr>
        <p:spPr>
          <a:xfrm>
            <a:off x="7886700" y="6477000"/>
            <a:ext cx="876300" cy="247650"/>
          </a:xfrm>
        </p:spPr>
        <p:txBody>
          <a:bodyPr/>
          <a:lstStyle/>
          <a:p>
            <a:fld id="{3DB93946-E571-4FE2-9410-9FD379A0CE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30"/>
          <p:cNvSpPr>
            <a:spLocks noGrp="1"/>
          </p:cNvSpPr>
          <p:nvPr>
            <p:ph sz="quarter" idx="18"/>
          </p:nvPr>
        </p:nvSpPr>
        <p:spPr>
          <a:xfrm>
            <a:off x="5029200" y="914400"/>
            <a:ext cx="3886200" cy="483717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82"/>
              </a:buClr>
              <a:buSzPct val="80000"/>
              <a:buFont typeface="Wingdings" pitchFamily="2" charset="2"/>
              <a:buNone/>
              <a:tabLst/>
              <a:defRPr sz="3200"/>
            </a:lvl1pPr>
            <a:lvl2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>
                  <a:lumMod val="60000"/>
                  <a:lumOff val="40000"/>
                </a:srgbClr>
              </a:buClr>
              <a:buSzTx/>
              <a:buFont typeface="Wingdings" pitchFamily="2" charset="2"/>
              <a:buChar char="§"/>
              <a:tabLst/>
              <a:defRPr sz="3200"/>
            </a:lvl2pPr>
            <a:lvl3pPr marL="344488" marR="0" indent="-1651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082"/>
              </a:buClr>
              <a:buSzTx/>
              <a:buFont typeface="Wingdings" pitchFamily="2" charset="2"/>
              <a:buChar char="§"/>
              <a:tabLst/>
              <a:defRPr sz="2800"/>
            </a:lvl3pPr>
            <a:lvl4pPr marL="517525" marR="0" indent="-1698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/>
              </a:buClr>
              <a:buSzTx/>
              <a:buFont typeface="Arial" pitchFamily="34" charset="0"/>
              <a:buChar char="•"/>
              <a:tabLst/>
              <a:defRPr sz="2400"/>
            </a:lvl4pPr>
            <a:lvl5pPr marL="688975" marR="0" indent="-1730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>
                  <a:lumMod val="75000"/>
                </a:srgbClr>
              </a:buClr>
              <a:buSzPct val="80000"/>
              <a:buFont typeface="Wingdings" pitchFamily="2" charset="2"/>
              <a:buChar char="§"/>
              <a:tabLst/>
              <a:defRPr sz="2000"/>
            </a:lvl5pPr>
            <a:lvl6pPr marL="868680" marR="0" indent="-173736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1B6FD"/>
              </a:buClr>
              <a:buSzTx/>
              <a:buFont typeface="Arial" pitchFamily="34" charset="0"/>
              <a:buChar char="•"/>
              <a:tabLst/>
              <a:defRPr/>
            </a:lvl6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082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Click to edit Master text styles</a:t>
            </a:r>
          </a:p>
          <a:p>
            <a:pPr marL="344488" marR="0" lvl="2" indent="-1651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082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Second level</a:t>
            </a:r>
          </a:p>
          <a:p>
            <a:pPr marL="517525" marR="0" lvl="3" indent="-1698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Third level</a:t>
            </a:r>
          </a:p>
          <a:p>
            <a:pPr marL="688975" marR="0" lvl="4" indent="-1730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>
                  <a:lumMod val="75000"/>
                </a:srgbClr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Fourth level</a:t>
            </a:r>
          </a:p>
          <a:p>
            <a:pPr marL="868680" marR="0" lvl="5" indent="-173736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1B6FD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56A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12" name="Footer Placeholder 20"/>
          <p:cNvSpPr>
            <a:spLocks noGrp="1"/>
          </p:cNvSpPr>
          <p:nvPr>
            <p:ph type="ftr" sz="quarter" idx="3"/>
          </p:nvPr>
        </p:nvSpPr>
        <p:spPr>
          <a:xfrm>
            <a:off x="790575" y="6477000"/>
            <a:ext cx="4086225" cy="247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www.wakegov.com</a:t>
            </a:r>
          </a:p>
        </p:txBody>
      </p:sp>
    </p:spTree>
    <p:extLst>
      <p:ext uri="{BB962C8B-B14F-4D97-AF65-F5344CB8AC3E}">
        <p14:creationId xmlns:p14="http://schemas.microsoft.com/office/powerpoint/2010/main" val="18985657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18"/>
          <p:cNvSpPr>
            <a:spLocks noGrp="1"/>
          </p:cNvSpPr>
          <p:nvPr>
            <p:ph type="sldNum" sz="quarter" idx="15"/>
          </p:nvPr>
        </p:nvSpPr>
        <p:spPr>
          <a:xfrm>
            <a:off x="7886700" y="6477000"/>
            <a:ext cx="876300" cy="247650"/>
          </a:xfrm>
        </p:spPr>
        <p:txBody>
          <a:bodyPr/>
          <a:lstStyle/>
          <a:p>
            <a:fld id="{3DB93946-E571-4FE2-9410-9FD379A0CE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ooter Placeholder 20"/>
          <p:cNvSpPr>
            <a:spLocks noGrp="1"/>
          </p:cNvSpPr>
          <p:nvPr>
            <p:ph type="ftr" sz="quarter" idx="3"/>
          </p:nvPr>
        </p:nvSpPr>
        <p:spPr>
          <a:xfrm>
            <a:off x="790575" y="6477000"/>
            <a:ext cx="4086225" cy="247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www.wakegov.com</a:t>
            </a:r>
          </a:p>
        </p:txBody>
      </p:sp>
    </p:spTree>
    <p:extLst>
      <p:ext uri="{BB962C8B-B14F-4D97-AF65-F5344CB8AC3E}">
        <p14:creationId xmlns:p14="http://schemas.microsoft.com/office/powerpoint/2010/main" val="8289255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>
          <a:xfrm>
            <a:off x="7886700" y="6457950"/>
            <a:ext cx="876300" cy="247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DB93946-E571-4FE2-9410-9FD379A0CE9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3090"/>
            <a:ext cx="9144000" cy="313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4473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914400"/>
            <a:ext cx="3381375" cy="4515802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3200" b="0" i="1" spc="0" baseline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914400"/>
            <a:ext cx="4681538" cy="451713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DBB00"/>
              </a:buClr>
              <a:buSzTx/>
              <a:buFont typeface="Arial" pitchFamily="34" charset="0"/>
              <a:buNone/>
              <a:tabLst/>
              <a:defRPr sz="3200"/>
            </a:lvl1pPr>
            <a:lvl2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>
                  <a:lumMod val="60000"/>
                  <a:lumOff val="40000"/>
                </a:srgbClr>
              </a:buClr>
              <a:buSzTx/>
              <a:buFont typeface="Wingdings" pitchFamily="2" charset="2"/>
              <a:buChar char="§"/>
              <a:tabLst/>
              <a:defRPr sz="3200"/>
            </a:lvl2pPr>
            <a:lvl3pPr marL="344488" marR="0" indent="-1651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082">
                  <a:lumMod val="75000"/>
                </a:srgbClr>
              </a:buClr>
              <a:buSzTx/>
              <a:buFont typeface="Arial" pitchFamily="34" charset="0"/>
              <a:buChar char="•"/>
              <a:tabLst/>
              <a:defRPr sz="3200"/>
            </a:lvl3pPr>
            <a:lvl4pPr marL="517525" marR="0" indent="-1698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6AE">
                  <a:lumMod val="20000"/>
                  <a:lumOff val="80000"/>
                </a:srgbClr>
              </a:buClr>
              <a:buSzTx/>
              <a:buFont typeface="Wingdings" pitchFamily="2" charset="2"/>
              <a:buChar char="§"/>
              <a:tabLst/>
              <a:defRPr sz="3200"/>
            </a:lvl4pPr>
            <a:lvl5pPr marL="688975" marR="0" indent="-1730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>
                  <a:lumMod val="75000"/>
                </a:srgbClr>
              </a:buClr>
              <a:buSzTx/>
              <a:buFont typeface="Arial" pitchFamily="34" charset="0"/>
              <a:buChar char="•"/>
              <a:tabLst/>
              <a:defRPr sz="320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DDBB00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3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Click to edit Master text styles</a:t>
            </a:r>
          </a:p>
          <a:p>
            <a:pPr marL="1714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>
                  <a:lumMod val="60000"/>
                  <a:lumOff val="40000"/>
                </a:srgb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Second level</a:t>
            </a:r>
          </a:p>
          <a:p>
            <a:pPr marL="344488" marR="0" lvl="2" indent="-1651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4082">
                  <a:lumMod val="75000"/>
                </a:srgbClr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Third level</a:t>
            </a:r>
          </a:p>
          <a:p>
            <a:pPr marL="517525" marR="0" lvl="3" indent="-169863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6AE">
                  <a:lumMod val="20000"/>
                  <a:lumOff val="80000"/>
                </a:srgbClr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Fourth level</a:t>
            </a:r>
          </a:p>
          <a:p>
            <a:pPr marL="688975" marR="0" lvl="4" indent="-173038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584D3">
                  <a:lumMod val="75000"/>
                </a:srgbClr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4082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rPr>
              <a:t>Fifth level</a:t>
            </a:r>
          </a:p>
        </p:txBody>
      </p:sp>
      <p:sp>
        <p:nvSpPr>
          <p:cNvPr id="12" name="Slide Number Placeholder 18"/>
          <p:cNvSpPr>
            <a:spLocks noGrp="1"/>
          </p:cNvSpPr>
          <p:nvPr>
            <p:ph type="sldNum" sz="quarter" idx="16"/>
          </p:nvPr>
        </p:nvSpPr>
        <p:spPr>
          <a:xfrm>
            <a:off x="7886700" y="6477000"/>
            <a:ext cx="876300" cy="247650"/>
          </a:xfrm>
        </p:spPr>
        <p:txBody>
          <a:bodyPr/>
          <a:lstStyle/>
          <a:p>
            <a:fld id="{3DB93946-E571-4FE2-9410-9FD379A0CE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20"/>
          <p:cNvSpPr>
            <a:spLocks noGrp="1"/>
          </p:cNvSpPr>
          <p:nvPr>
            <p:ph type="ftr" sz="quarter" idx="3"/>
          </p:nvPr>
        </p:nvSpPr>
        <p:spPr>
          <a:xfrm>
            <a:off x="790575" y="6477000"/>
            <a:ext cx="4086225" cy="247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www.wakegov.com</a:t>
            </a:r>
          </a:p>
        </p:txBody>
      </p:sp>
    </p:spTree>
    <p:extLst>
      <p:ext uri="{BB962C8B-B14F-4D97-AF65-F5344CB8AC3E}">
        <p14:creationId xmlns:p14="http://schemas.microsoft.com/office/powerpoint/2010/main" val="20958750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8"/>
          <p:cNvSpPr>
            <a:spLocks noGrp="1"/>
          </p:cNvSpPr>
          <p:nvPr>
            <p:ph type="sldNum" sz="quarter" idx="15"/>
          </p:nvPr>
        </p:nvSpPr>
        <p:spPr>
          <a:xfrm>
            <a:off x="7886700" y="6477000"/>
            <a:ext cx="876300" cy="247650"/>
          </a:xfrm>
        </p:spPr>
        <p:txBody>
          <a:bodyPr/>
          <a:lstStyle/>
          <a:p>
            <a:fld id="{3DB93946-E571-4FE2-9410-9FD379A0CE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itle 7"/>
          <p:cNvSpPr>
            <a:spLocks noGrp="1"/>
          </p:cNvSpPr>
          <p:nvPr>
            <p:ph type="title"/>
          </p:nvPr>
        </p:nvSpPr>
        <p:spPr>
          <a:xfrm>
            <a:off x="352426" y="152400"/>
            <a:ext cx="8562974" cy="609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381000" y="914400"/>
            <a:ext cx="8534400" cy="4953000"/>
          </a:xfrm>
        </p:spPr>
        <p:txBody>
          <a:bodyPr/>
          <a:lstStyle>
            <a:lvl3pPr marL="344488" indent="-165100">
              <a:buFont typeface="Arial" pitchFamily="34" charset="0"/>
              <a:buChar char="•"/>
              <a:defRPr sz="2800"/>
            </a:lvl3pPr>
            <a:lvl4pPr>
              <a:defRPr sz="2400"/>
            </a:lvl4pPr>
            <a:lvl5pPr>
              <a:defRPr sz="2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3"/>
          </p:nvPr>
        </p:nvSpPr>
        <p:spPr>
          <a:xfrm>
            <a:off x="790575" y="6477000"/>
            <a:ext cx="4086225" cy="247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www.wakegov.com</a:t>
            </a:r>
          </a:p>
        </p:txBody>
      </p:sp>
    </p:spTree>
    <p:extLst>
      <p:ext uri="{BB962C8B-B14F-4D97-AF65-F5344CB8AC3E}">
        <p14:creationId xmlns:p14="http://schemas.microsoft.com/office/powerpoint/2010/main" val="2132562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Child Welfare Updates and Response to COVID-19</a:t>
            </a:r>
          </a:p>
          <a:p>
            <a:pPr lvl="0"/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11.tiff"/><Relationship Id="rId5" Type="http://schemas.openxmlformats.org/officeDocument/2006/relationships/slideLayout" Target="../slideLayouts/slideLayout46.xml"/><Relationship Id="rId10" Type="http://schemas.openxmlformats.org/officeDocument/2006/relationships/image" Target="../media/image10.tif"/><Relationship Id="rId4" Type="http://schemas.openxmlformats.org/officeDocument/2006/relationships/slideLayout" Target="../slideLayouts/slideLayout45.xml"/><Relationship Id="rId9" Type="http://schemas.openxmlformats.org/officeDocument/2006/relationships/image" Target="../media/image9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51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91" r:id="rId7"/>
    <p:sldLayoutId id="2147483692" r:id="rId8"/>
    <p:sldLayoutId id="2147483681" r:id="rId9"/>
    <p:sldLayoutId id="2147483805" r:id="rId10"/>
    <p:sldLayoutId id="2147483806" r:id="rId11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47AB94-F382-41E9-9060-255434071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031AD-BBB3-4559-B7A4-6A0452717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0E390-480B-4B6A-B668-A9F8CF10CE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4C69F-3C71-4814-88C5-F56BB33A54A2}" type="datetimeFigureOut">
              <a:rPr lang="en-US" smtClean="0"/>
              <a:t>1/5/2022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6C64A-6FB8-4131-B24F-B89CDF917A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22486-DECD-4AD7-94EF-93CC36C0C8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840F6-6DC6-4CC5-9FC5-99EA37C82C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719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736600" y="6600156"/>
            <a:ext cx="8407400" cy="1349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of Social Services | Triple P – Positive Parenting Program | Children’s Services Committee | January 9, 2019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47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522287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 dirty="0">
                <a:latin typeface="Arial" panose="020B0604020202020204" pitchFamily="34" charset="0"/>
                <a:cs typeface="Arial" panose="020B0604020202020204" pitchFamily="34" charset="0"/>
              </a:rPr>
              <a:t>NCDHHS, Division | Presentation Title | Presentation Date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9144000" cy="9220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3090"/>
            <a:ext cx="9144000" cy="31318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152400"/>
            <a:ext cx="8562974" cy="609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838200"/>
            <a:ext cx="8562974" cy="4968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324600"/>
            <a:ext cx="360000" cy="457200"/>
          </a:xfrm>
          <a:prstGeom prst="rect">
            <a:avLst/>
          </a:prstGeom>
        </p:spPr>
      </p:pic>
      <p:sp>
        <p:nvSpPr>
          <p:cNvPr id="10" name="Slide Number Placeholder 18"/>
          <p:cNvSpPr>
            <a:spLocks noGrp="1"/>
          </p:cNvSpPr>
          <p:nvPr>
            <p:ph type="sldNum" sz="quarter" idx="4"/>
          </p:nvPr>
        </p:nvSpPr>
        <p:spPr>
          <a:xfrm>
            <a:off x="7886700" y="6477000"/>
            <a:ext cx="876300" cy="247650"/>
          </a:xfrm>
          <a:prstGeom prst="rect">
            <a:avLst/>
          </a:prstGeom>
        </p:spPr>
        <p:txBody>
          <a:bodyPr/>
          <a:lstStyle>
            <a:lvl1pPr algn="ctr">
              <a:defRPr sz="1600">
                <a:solidFill>
                  <a:schemeClr val="bg2"/>
                </a:solidFill>
              </a:defRPr>
            </a:lvl1pPr>
          </a:lstStyle>
          <a:p>
            <a:fld id="{3DB93946-E571-4FE2-9410-9FD379A0CE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20"/>
          <p:cNvSpPr>
            <a:spLocks noGrp="1"/>
          </p:cNvSpPr>
          <p:nvPr>
            <p:ph type="ftr" sz="quarter" idx="3"/>
          </p:nvPr>
        </p:nvSpPr>
        <p:spPr>
          <a:xfrm>
            <a:off x="790575" y="6477000"/>
            <a:ext cx="4086225" cy="2476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www.wakegov.com</a:t>
            </a:r>
          </a:p>
        </p:txBody>
      </p:sp>
    </p:spTree>
    <p:extLst>
      <p:ext uri="{BB962C8B-B14F-4D97-AF65-F5344CB8AC3E}">
        <p14:creationId xmlns:p14="http://schemas.microsoft.com/office/powerpoint/2010/main" val="293113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</p:sldLayoutIdLst>
  <p:hf hdr="0" dt="0"/>
  <p:txStyles>
    <p:titleStyle>
      <a:lvl1pPr algn="l" defTabSz="914400" rtl="0" eaLnBrk="1" latinLnBrk="0" hangingPunct="1">
        <a:spcBef>
          <a:spcPts val="400"/>
        </a:spcBef>
        <a:buNone/>
        <a:defRPr sz="4000" b="1" kern="1200" cap="none" spc="0" baseline="0">
          <a:solidFill>
            <a:schemeClr val="accent2">
              <a:lumMod val="75000"/>
            </a:schemeClr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0"/>
        </a:spcAft>
        <a:buClr>
          <a:schemeClr val="accent5"/>
        </a:buClr>
        <a:buSzPct val="80000"/>
        <a:buFont typeface="Wingdings" pitchFamily="2" charset="2"/>
        <a:buNone/>
        <a:defRPr sz="3600" b="0" i="0" kern="1200" cap="none" spc="0" baseline="0">
          <a:solidFill>
            <a:schemeClr val="accent5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2">
            <a:lumMod val="60000"/>
            <a:lumOff val="40000"/>
          </a:schemeClr>
        </a:buClr>
        <a:buFont typeface="Wingdings" pitchFamily="2" charset="2"/>
        <a:buChar char="§"/>
        <a:defRPr sz="3200" kern="1200">
          <a:solidFill>
            <a:schemeClr val="accent5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5"/>
        </a:buClr>
        <a:buFont typeface="Wingdings" pitchFamily="2" charset="2"/>
        <a:buChar char="§"/>
        <a:defRPr sz="3200" kern="1200">
          <a:solidFill>
            <a:schemeClr val="accent5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2"/>
        </a:buClr>
        <a:buFont typeface="Arial" pitchFamily="34" charset="0"/>
        <a:buChar char="•"/>
        <a:defRPr sz="2800" kern="1200">
          <a:solidFill>
            <a:schemeClr val="accent5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2">
            <a:lumMod val="75000"/>
          </a:schemeClr>
        </a:buClr>
        <a:buSzPct val="80000"/>
        <a:buFont typeface="Wingdings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www.yvescarignan.com/category/dessins-drummond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article/c-suite/transformation-is-not-version-20-17475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ww.successfulagiletransformation.com/discover-the-secret-skill-you-need-to-rapidly-accomplish-the-change-you-want-in-your-organization-psychological-flexibility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www.princessliya.com/2014/07/safety-measures-before-you-select-school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inybeeman.com/styles-research-a-big-list-of-question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930081" y="2381843"/>
            <a:ext cx="5391152" cy="1810733"/>
          </a:xfrm>
        </p:spPr>
        <p:txBody>
          <a:bodyPr/>
          <a:lstStyle/>
          <a:p>
            <a:pPr algn="ctr"/>
            <a:r>
              <a:rPr lang="en-US" sz="2800" dirty="0">
                <a:latin typeface="+mn-lt"/>
                <a:cs typeface="Arial"/>
              </a:rPr>
              <a:t>NC Department of Health and Human Services – Division of Social Services</a:t>
            </a:r>
          </a:p>
          <a:p>
            <a:r>
              <a:rPr lang="en-US" sz="1350" dirty="0">
                <a:latin typeface="Gotham Light" pitchFamily="50" charset="0"/>
                <a:cs typeface="Arial"/>
              </a:rPr>
              <a:t> 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930081" y="3570790"/>
            <a:ext cx="6213919" cy="1672541"/>
          </a:xfrm>
        </p:spPr>
        <p:txBody>
          <a:bodyPr/>
          <a:lstStyle/>
          <a:p>
            <a:r>
              <a:rPr lang="en-US" sz="2000" dirty="0"/>
              <a:t>Kathy Stone Section Chief, Safety &amp;  Prevention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207873" y="5381523"/>
            <a:ext cx="4330700" cy="385387"/>
          </a:xfrm>
        </p:spPr>
        <p:txBody>
          <a:bodyPr>
            <a:normAutofit/>
          </a:bodyPr>
          <a:lstStyle/>
          <a:p>
            <a:pPr algn="ctr"/>
            <a:r>
              <a:rPr lang="en-US" sz="2000" dirty="0"/>
              <a:t>January 6, 2021</a:t>
            </a:r>
          </a:p>
        </p:txBody>
      </p:sp>
    </p:spTree>
    <p:extLst>
      <p:ext uri="{BB962C8B-B14F-4D97-AF65-F5344CB8AC3E}">
        <p14:creationId xmlns:p14="http://schemas.microsoft.com/office/powerpoint/2010/main" val="286031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79E6216-77AD-4EF1-A704-51CB46BE6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3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  <a:gd name="connsiteX0" fmla="*/ 0 w 8140446"/>
              <a:gd name="connsiteY0" fmla="*/ 0 h 18288"/>
              <a:gd name="connsiteX1" fmla="*/ 596966 w 8140446"/>
              <a:gd name="connsiteY1" fmla="*/ 0 h 18288"/>
              <a:gd name="connsiteX2" fmla="*/ 1031123 w 8140446"/>
              <a:gd name="connsiteY2" fmla="*/ 0 h 18288"/>
              <a:gd name="connsiteX3" fmla="*/ 1872303 w 8140446"/>
              <a:gd name="connsiteY3" fmla="*/ 0 h 18288"/>
              <a:gd name="connsiteX4" fmla="*/ 2469269 w 8140446"/>
              <a:gd name="connsiteY4" fmla="*/ 0 h 18288"/>
              <a:gd name="connsiteX5" fmla="*/ 3066235 w 8140446"/>
              <a:gd name="connsiteY5" fmla="*/ 0 h 18288"/>
              <a:gd name="connsiteX6" fmla="*/ 3907414 w 8140446"/>
              <a:gd name="connsiteY6" fmla="*/ 0 h 18288"/>
              <a:gd name="connsiteX7" fmla="*/ 4422976 w 8140446"/>
              <a:gd name="connsiteY7" fmla="*/ 0 h 18288"/>
              <a:gd name="connsiteX8" fmla="*/ 5264155 w 8140446"/>
              <a:gd name="connsiteY8" fmla="*/ 0 h 18288"/>
              <a:gd name="connsiteX9" fmla="*/ 6105335 w 8140446"/>
              <a:gd name="connsiteY9" fmla="*/ 0 h 18288"/>
              <a:gd name="connsiteX10" fmla="*/ 6783705 w 8140446"/>
              <a:gd name="connsiteY10" fmla="*/ 0 h 18288"/>
              <a:gd name="connsiteX11" fmla="*/ 8140446 w 8140446"/>
              <a:gd name="connsiteY11" fmla="*/ 0 h 18288"/>
              <a:gd name="connsiteX12" fmla="*/ 8140446 w 8140446"/>
              <a:gd name="connsiteY12" fmla="*/ 18288 h 18288"/>
              <a:gd name="connsiteX13" fmla="*/ 7706289 w 8140446"/>
              <a:gd name="connsiteY13" fmla="*/ 18288 h 18288"/>
              <a:gd name="connsiteX14" fmla="*/ 6865109 w 8140446"/>
              <a:gd name="connsiteY14" fmla="*/ 18288 h 18288"/>
              <a:gd name="connsiteX15" fmla="*/ 6349548 w 8140446"/>
              <a:gd name="connsiteY15" fmla="*/ 18288 h 18288"/>
              <a:gd name="connsiteX16" fmla="*/ 5671177 w 8140446"/>
              <a:gd name="connsiteY16" fmla="*/ 18288 h 18288"/>
              <a:gd name="connsiteX17" fmla="*/ 4829998 w 8140446"/>
              <a:gd name="connsiteY17" fmla="*/ 18288 h 18288"/>
              <a:gd name="connsiteX18" fmla="*/ 4151627 w 8140446"/>
              <a:gd name="connsiteY18" fmla="*/ 18288 h 18288"/>
              <a:gd name="connsiteX19" fmla="*/ 3717470 w 8140446"/>
              <a:gd name="connsiteY19" fmla="*/ 18288 h 18288"/>
              <a:gd name="connsiteX20" fmla="*/ 3201909 w 8140446"/>
              <a:gd name="connsiteY20" fmla="*/ 18288 h 18288"/>
              <a:gd name="connsiteX21" fmla="*/ 2360729 w 8140446"/>
              <a:gd name="connsiteY21" fmla="*/ 18288 h 18288"/>
              <a:gd name="connsiteX22" fmla="*/ 1682359 w 8140446"/>
              <a:gd name="connsiteY22" fmla="*/ 18288 h 18288"/>
              <a:gd name="connsiteX23" fmla="*/ 1166797 w 8140446"/>
              <a:gd name="connsiteY23" fmla="*/ 18288 h 18288"/>
              <a:gd name="connsiteX24" fmla="*/ 0 w 8140446"/>
              <a:gd name="connsiteY24" fmla="*/ 18288 h 18288"/>
              <a:gd name="connsiteX25" fmla="*/ 0 w 8140446"/>
              <a:gd name="connsiteY2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87427" y="6231"/>
                  <a:pt x="309612" y="-26324"/>
                  <a:pt x="434157" y="0"/>
                </a:cubicBezTo>
                <a:cubicBezTo>
                  <a:pt x="536972" y="29330"/>
                  <a:pt x="959392" y="28619"/>
                  <a:pt x="1193932" y="0"/>
                </a:cubicBezTo>
                <a:cubicBezTo>
                  <a:pt x="1446097" y="13819"/>
                  <a:pt x="1471680" y="7203"/>
                  <a:pt x="1628089" y="0"/>
                </a:cubicBezTo>
                <a:cubicBezTo>
                  <a:pt x="1817415" y="4047"/>
                  <a:pt x="1949536" y="-59324"/>
                  <a:pt x="2225055" y="0"/>
                </a:cubicBezTo>
                <a:cubicBezTo>
                  <a:pt x="2520490" y="18365"/>
                  <a:pt x="2717469" y="18707"/>
                  <a:pt x="3066235" y="0"/>
                </a:cubicBezTo>
                <a:cubicBezTo>
                  <a:pt x="3437075" y="3751"/>
                  <a:pt x="3408347" y="31644"/>
                  <a:pt x="3744605" y="0"/>
                </a:cubicBezTo>
                <a:cubicBezTo>
                  <a:pt x="4097249" y="-11527"/>
                  <a:pt x="4249699" y="-32555"/>
                  <a:pt x="4504380" y="0"/>
                </a:cubicBezTo>
                <a:cubicBezTo>
                  <a:pt x="4737570" y="17980"/>
                  <a:pt x="4877497" y="1006"/>
                  <a:pt x="5101346" y="0"/>
                </a:cubicBezTo>
                <a:cubicBezTo>
                  <a:pt x="5359305" y="-15330"/>
                  <a:pt x="5447195" y="7257"/>
                  <a:pt x="5779717" y="0"/>
                </a:cubicBezTo>
                <a:cubicBezTo>
                  <a:pt x="6090019" y="-17621"/>
                  <a:pt x="6273151" y="4279"/>
                  <a:pt x="6620896" y="0"/>
                </a:cubicBezTo>
                <a:cubicBezTo>
                  <a:pt x="6968586" y="34056"/>
                  <a:pt x="6990073" y="23587"/>
                  <a:pt x="7136458" y="0"/>
                </a:cubicBezTo>
                <a:cubicBezTo>
                  <a:pt x="7320575" y="20480"/>
                  <a:pt x="7847401" y="-6173"/>
                  <a:pt x="8140446" y="0"/>
                </a:cubicBezTo>
                <a:cubicBezTo>
                  <a:pt x="8139878" y="7862"/>
                  <a:pt x="8140227" y="13269"/>
                  <a:pt x="8140446" y="18288"/>
                </a:cubicBezTo>
                <a:cubicBezTo>
                  <a:pt x="7908069" y="-20636"/>
                  <a:pt x="7683037" y="21977"/>
                  <a:pt x="7543480" y="18288"/>
                </a:cubicBezTo>
                <a:cubicBezTo>
                  <a:pt x="7393752" y="10050"/>
                  <a:pt x="7221032" y="-3229"/>
                  <a:pt x="7109323" y="18288"/>
                </a:cubicBezTo>
                <a:cubicBezTo>
                  <a:pt x="7015297" y="22483"/>
                  <a:pt x="6599332" y="40899"/>
                  <a:pt x="6430952" y="18288"/>
                </a:cubicBezTo>
                <a:cubicBezTo>
                  <a:pt x="6292915" y="-34150"/>
                  <a:pt x="6142305" y="21507"/>
                  <a:pt x="5915391" y="18288"/>
                </a:cubicBezTo>
                <a:cubicBezTo>
                  <a:pt x="5682725" y="47843"/>
                  <a:pt x="5440566" y="31420"/>
                  <a:pt x="5237020" y="18288"/>
                </a:cubicBezTo>
                <a:cubicBezTo>
                  <a:pt x="5046456" y="10577"/>
                  <a:pt x="4706449" y="51976"/>
                  <a:pt x="4558650" y="18288"/>
                </a:cubicBezTo>
                <a:cubicBezTo>
                  <a:pt x="4361396" y="-987"/>
                  <a:pt x="4145362" y="-22303"/>
                  <a:pt x="3880279" y="18288"/>
                </a:cubicBezTo>
                <a:cubicBezTo>
                  <a:pt x="3610716" y="25411"/>
                  <a:pt x="3472690" y="4008"/>
                  <a:pt x="3201909" y="18288"/>
                </a:cubicBezTo>
                <a:cubicBezTo>
                  <a:pt x="2913595" y="35097"/>
                  <a:pt x="2753317" y="-1149"/>
                  <a:pt x="2604943" y="18288"/>
                </a:cubicBezTo>
                <a:cubicBezTo>
                  <a:pt x="2450130" y="36989"/>
                  <a:pt x="1974183" y="40159"/>
                  <a:pt x="1845168" y="18288"/>
                </a:cubicBezTo>
                <a:cubicBezTo>
                  <a:pt x="1677929" y="220"/>
                  <a:pt x="1378098" y="-772"/>
                  <a:pt x="1166797" y="18288"/>
                </a:cubicBezTo>
                <a:cubicBezTo>
                  <a:pt x="921150" y="53277"/>
                  <a:pt x="327457" y="47297"/>
                  <a:pt x="0" y="18288"/>
                </a:cubicBezTo>
                <a:cubicBezTo>
                  <a:pt x="-589" y="13471"/>
                  <a:pt x="-474" y="7409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36968" y="-25482"/>
                  <a:pt x="379786" y="11224"/>
                  <a:pt x="596966" y="0"/>
                </a:cubicBezTo>
                <a:cubicBezTo>
                  <a:pt x="815878" y="-21223"/>
                  <a:pt x="832062" y="11868"/>
                  <a:pt x="1031123" y="0"/>
                </a:cubicBezTo>
                <a:cubicBezTo>
                  <a:pt x="1256800" y="-30738"/>
                  <a:pt x="1658090" y="-20345"/>
                  <a:pt x="1872303" y="0"/>
                </a:cubicBezTo>
                <a:cubicBezTo>
                  <a:pt x="2115604" y="28431"/>
                  <a:pt x="2277865" y="-40642"/>
                  <a:pt x="2469269" y="0"/>
                </a:cubicBezTo>
                <a:cubicBezTo>
                  <a:pt x="2679731" y="25919"/>
                  <a:pt x="2788602" y="-6498"/>
                  <a:pt x="3066235" y="0"/>
                </a:cubicBezTo>
                <a:cubicBezTo>
                  <a:pt x="3325663" y="-14487"/>
                  <a:pt x="3706561" y="67517"/>
                  <a:pt x="3907414" y="0"/>
                </a:cubicBezTo>
                <a:cubicBezTo>
                  <a:pt x="4127229" y="-37113"/>
                  <a:pt x="4179037" y="-8167"/>
                  <a:pt x="4422976" y="0"/>
                </a:cubicBezTo>
                <a:cubicBezTo>
                  <a:pt x="4683575" y="-28486"/>
                  <a:pt x="5055803" y="-13799"/>
                  <a:pt x="5264155" y="0"/>
                </a:cubicBezTo>
                <a:cubicBezTo>
                  <a:pt x="5513566" y="14315"/>
                  <a:pt x="5735215" y="2768"/>
                  <a:pt x="6105335" y="0"/>
                </a:cubicBezTo>
                <a:cubicBezTo>
                  <a:pt x="6510913" y="-12587"/>
                  <a:pt x="6456171" y="3247"/>
                  <a:pt x="6783705" y="0"/>
                </a:cubicBezTo>
                <a:cubicBezTo>
                  <a:pt x="7057099" y="-15461"/>
                  <a:pt x="7592067" y="5384"/>
                  <a:pt x="8140446" y="0"/>
                </a:cubicBezTo>
                <a:cubicBezTo>
                  <a:pt x="8140452" y="8597"/>
                  <a:pt x="8141122" y="9732"/>
                  <a:pt x="8140446" y="18288"/>
                </a:cubicBezTo>
                <a:cubicBezTo>
                  <a:pt x="7961834" y="8406"/>
                  <a:pt x="7874097" y="10350"/>
                  <a:pt x="7706289" y="18288"/>
                </a:cubicBezTo>
                <a:cubicBezTo>
                  <a:pt x="7582508" y="-14920"/>
                  <a:pt x="7179551" y="-33111"/>
                  <a:pt x="6865109" y="18288"/>
                </a:cubicBezTo>
                <a:cubicBezTo>
                  <a:pt x="6583382" y="24117"/>
                  <a:pt x="6525821" y="36696"/>
                  <a:pt x="6349548" y="18288"/>
                </a:cubicBezTo>
                <a:cubicBezTo>
                  <a:pt x="6209953" y="10881"/>
                  <a:pt x="5959707" y="-47828"/>
                  <a:pt x="5671177" y="18288"/>
                </a:cubicBezTo>
                <a:cubicBezTo>
                  <a:pt x="5387744" y="29809"/>
                  <a:pt x="5228514" y="101507"/>
                  <a:pt x="4829998" y="18288"/>
                </a:cubicBezTo>
                <a:cubicBezTo>
                  <a:pt x="4415646" y="-28596"/>
                  <a:pt x="4343809" y="28954"/>
                  <a:pt x="4151627" y="18288"/>
                </a:cubicBezTo>
                <a:cubicBezTo>
                  <a:pt x="3950673" y="-9796"/>
                  <a:pt x="3879947" y="41143"/>
                  <a:pt x="3717470" y="18288"/>
                </a:cubicBezTo>
                <a:cubicBezTo>
                  <a:pt x="3558660" y="10110"/>
                  <a:pt x="3468854" y="29375"/>
                  <a:pt x="3201909" y="18288"/>
                </a:cubicBezTo>
                <a:cubicBezTo>
                  <a:pt x="2965673" y="10505"/>
                  <a:pt x="2568327" y="22116"/>
                  <a:pt x="2360729" y="18288"/>
                </a:cubicBezTo>
                <a:cubicBezTo>
                  <a:pt x="2171885" y="49144"/>
                  <a:pt x="1923258" y="16020"/>
                  <a:pt x="1682359" y="18288"/>
                </a:cubicBezTo>
                <a:cubicBezTo>
                  <a:pt x="1430698" y="-2378"/>
                  <a:pt x="1324229" y="-1751"/>
                  <a:pt x="1166797" y="18288"/>
                </a:cubicBezTo>
                <a:cubicBezTo>
                  <a:pt x="1001390" y="41795"/>
                  <a:pt x="324313" y="57964"/>
                  <a:pt x="0" y="18288"/>
                </a:cubicBezTo>
                <a:cubicBezTo>
                  <a:pt x="285" y="13135"/>
                  <a:pt x="532" y="5956"/>
                  <a:pt x="0" y="0"/>
                </a:cubicBezTo>
                <a:close/>
              </a:path>
              <a:path w="8140446" h="18288" fill="none" stroke="0" extrusionOk="0">
                <a:moveTo>
                  <a:pt x="0" y="0"/>
                </a:moveTo>
                <a:cubicBezTo>
                  <a:pt x="69532" y="-6557"/>
                  <a:pt x="264219" y="3919"/>
                  <a:pt x="434157" y="0"/>
                </a:cubicBezTo>
                <a:cubicBezTo>
                  <a:pt x="600013" y="9090"/>
                  <a:pt x="921449" y="-13478"/>
                  <a:pt x="1193932" y="0"/>
                </a:cubicBezTo>
                <a:cubicBezTo>
                  <a:pt x="1443592" y="14844"/>
                  <a:pt x="1471188" y="10722"/>
                  <a:pt x="1628089" y="0"/>
                </a:cubicBezTo>
                <a:cubicBezTo>
                  <a:pt x="1750006" y="-24149"/>
                  <a:pt x="1967480" y="-14904"/>
                  <a:pt x="2225055" y="0"/>
                </a:cubicBezTo>
                <a:cubicBezTo>
                  <a:pt x="2503918" y="19247"/>
                  <a:pt x="2709263" y="-16351"/>
                  <a:pt x="3066235" y="0"/>
                </a:cubicBezTo>
                <a:cubicBezTo>
                  <a:pt x="3429723" y="-1627"/>
                  <a:pt x="3399401" y="30976"/>
                  <a:pt x="3744605" y="0"/>
                </a:cubicBezTo>
                <a:cubicBezTo>
                  <a:pt x="4081920" y="-40602"/>
                  <a:pt x="4258272" y="-2441"/>
                  <a:pt x="4504380" y="0"/>
                </a:cubicBezTo>
                <a:cubicBezTo>
                  <a:pt x="4760039" y="21121"/>
                  <a:pt x="4866555" y="-1351"/>
                  <a:pt x="5101346" y="0"/>
                </a:cubicBezTo>
                <a:cubicBezTo>
                  <a:pt x="5336279" y="1859"/>
                  <a:pt x="5465100" y="30801"/>
                  <a:pt x="5779717" y="0"/>
                </a:cubicBezTo>
                <a:cubicBezTo>
                  <a:pt x="6117018" y="-2879"/>
                  <a:pt x="6273497" y="-5002"/>
                  <a:pt x="6620896" y="0"/>
                </a:cubicBezTo>
                <a:cubicBezTo>
                  <a:pt x="6972306" y="38666"/>
                  <a:pt x="6992056" y="28334"/>
                  <a:pt x="7136458" y="0"/>
                </a:cubicBezTo>
                <a:cubicBezTo>
                  <a:pt x="7325567" y="-61201"/>
                  <a:pt x="7766555" y="-88399"/>
                  <a:pt x="8140446" y="0"/>
                </a:cubicBezTo>
                <a:cubicBezTo>
                  <a:pt x="8140031" y="7748"/>
                  <a:pt x="8139515" y="13015"/>
                  <a:pt x="8140446" y="18288"/>
                </a:cubicBezTo>
                <a:cubicBezTo>
                  <a:pt x="7892673" y="-4012"/>
                  <a:pt x="7668025" y="650"/>
                  <a:pt x="7543480" y="18288"/>
                </a:cubicBezTo>
                <a:cubicBezTo>
                  <a:pt x="7406710" y="-3467"/>
                  <a:pt x="7207646" y="8893"/>
                  <a:pt x="7109323" y="18288"/>
                </a:cubicBezTo>
                <a:cubicBezTo>
                  <a:pt x="6993037" y="49011"/>
                  <a:pt x="6598723" y="59405"/>
                  <a:pt x="6430952" y="18288"/>
                </a:cubicBezTo>
                <a:cubicBezTo>
                  <a:pt x="6284771" y="15315"/>
                  <a:pt x="6162730" y="20350"/>
                  <a:pt x="5915391" y="18288"/>
                </a:cubicBezTo>
                <a:cubicBezTo>
                  <a:pt x="5684668" y="13603"/>
                  <a:pt x="5422852" y="53618"/>
                  <a:pt x="5237020" y="18288"/>
                </a:cubicBezTo>
                <a:cubicBezTo>
                  <a:pt x="5035482" y="26296"/>
                  <a:pt x="4719808" y="55145"/>
                  <a:pt x="4558650" y="18288"/>
                </a:cubicBezTo>
                <a:cubicBezTo>
                  <a:pt x="4375169" y="-35587"/>
                  <a:pt x="4137553" y="12086"/>
                  <a:pt x="3880279" y="18288"/>
                </a:cubicBezTo>
                <a:cubicBezTo>
                  <a:pt x="3624533" y="32648"/>
                  <a:pt x="3467387" y="6480"/>
                  <a:pt x="3201909" y="18288"/>
                </a:cubicBezTo>
                <a:cubicBezTo>
                  <a:pt x="2918126" y="73342"/>
                  <a:pt x="2717830" y="-17156"/>
                  <a:pt x="2604943" y="18288"/>
                </a:cubicBezTo>
                <a:cubicBezTo>
                  <a:pt x="2496133" y="44525"/>
                  <a:pt x="2003915" y="18254"/>
                  <a:pt x="1845168" y="18288"/>
                </a:cubicBezTo>
                <a:cubicBezTo>
                  <a:pt x="1694518" y="14989"/>
                  <a:pt x="1344959" y="44188"/>
                  <a:pt x="1166797" y="18288"/>
                </a:cubicBezTo>
                <a:cubicBezTo>
                  <a:pt x="935925" y="69451"/>
                  <a:pt x="319712" y="-63972"/>
                  <a:pt x="0" y="18288"/>
                </a:cubicBezTo>
                <a:cubicBezTo>
                  <a:pt x="1307" y="12414"/>
                  <a:pt x="-32" y="574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8288"/>
                      <a:gd name="connsiteX1" fmla="*/ 434157 w 8140446"/>
                      <a:gd name="connsiteY1" fmla="*/ 0 h 18288"/>
                      <a:gd name="connsiteX2" fmla="*/ 1193932 w 8140446"/>
                      <a:gd name="connsiteY2" fmla="*/ 0 h 18288"/>
                      <a:gd name="connsiteX3" fmla="*/ 1628089 w 8140446"/>
                      <a:gd name="connsiteY3" fmla="*/ 0 h 18288"/>
                      <a:gd name="connsiteX4" fmla="*/ 2225055 w 8140446"/>
                      <a:gd name="connsiteY4" fmla="*/ 0 h 18288"/>
                      <a:gd name="connsiteX5" fmla="*/ 3066235 w 8140446"/>
                      <a:gd name="connsiteY5" fmla="*/ 0 h 18288"/>
                      <a:gd name="connsiteX6" fmla="*/ 3744605 w 8140446"/>
                      <a:gd name="connsiteY6" fmla="*/ 0 h 18288"/>
                      <a:gd name="connsiteX7" fmla="*/ 4504380 w 8140446"/>
                      <a:gd name="connsiteY7" fmla="*/ 0 h 18288"/>
                      <a:gd name="connsiteX8" fmla="*/ 5101346 w 8140446"/>
                      <a:gd name="connsiteY8" fmla="*/ 0 h 18288"/>
                      <a:gd name="connsiteX9" fmla="*/ 5779717 w 8140446"/>
                      <a:gd name="connsiteY9" fmla="*/ 0 h 18288"/>
                      <a:gd name="connsiteX10" fmla="*/ 6620896 w 8140446"/>
                      <a:gd name="connsiteY10" fmla="*/ 0 h 18288"/>
                      <a:gd name="connsiteX11" fmla="*/ 7136458 w 8140446"/>
                      <a:gd name="connsiteY11" fmla="*/ 0 h 18288"/>
                      <a:gd name="connsiteX12" fmla="*/ 8140446 w 8140446"/>
                      <a:gd name="connsiteY12" fmla="*/ 0 h 18288"/>
                      <a:gd name="connsiteX13" fmla="*/ 8140446 w 8140446"/>
                      <a:gd name="connsiteY13" fmla="*/ 18288 h 18288"/>
                      <a:gd name="connsiteX14" fmla="*/ 7543480 w 8140446"/>
                      <a:gd name="connsiteY14" fmla="*/ 18288 h 18288"/>
                      <a:gd name="connsiteX15" fmla="*/ 7109323 w 8140446"/>
                      <a:gd name="connsiteY15" fmla="*/ 18288 h 18288"/>
                      <a:gd name="connsiteX16" fmla="*/ 6430952 w 8140446"/>
                      <a:gd name="connsiteY16" fmla="*/ 18288 h 18288"/>
                      <a:gd name="connsiteX17" fmla="*/ 5915391 w 8140446"/>
                      <a:gd name="connsiteY17" fmla="*/ 18288 h 18288"/>
                      <a:gd name="connsiteX18" fmla="*/ 5237020 w 8140446"/>
                      <a:gd name="connsiteY18" fmla="*/ 18288 h 18288"/>
                      <a:gd name="connsiteX19" fmla="*/ 4558650 w 8140446"/>
                      <a:gd name="connsiteY19" fmla="*/ 18288 h 18288"/>
                      <a:gd name="connsiteX20" fmla="*/ 3880279 w 8140446"/>
                      <a:gd name="connsiteY20" fmla="*/ 18288 h 18288"/>
                      <a:gd name="connsiteX21" fmla="*/ 3201909 w 8140446"/>
                      <a:gd name="connsiteY21" fmla="*/ 18288 h 18288"/>
                      <a:gd name="connsiteX22" fmla="*/ 2604943 w 8140446"/>
                      <a:gd name="connsiteY22" fmla="*/ 18288 h 18288"/>
                      <a:gd name="connsiteX23" fmla="*/ 1845168 w 8140446"/>
                      <a:gd name="connsiteY23" fmla="*/ 18288 h 18288"/>
                      <a:gd name="connsiteX24" fmla="*/ 1166797 w 8140446"/>
                      <a:gd name="connsiteY24" fmla="*/ 18288 h 18288"/>
                      <a:gd name="connsiteX25" fmla="*/ 0 w 8140446"/>
                      <a:gd name="connsiteY25" fmla="*/ 18288 h 18288"/>
                      <a:gd name="connsiteX26" fmla="*/ 0 w 8140446"/>
                      <a:gd name="connsiteY26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8288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314" y="7702"/>
                          <a:pt x="8140234" y="13511"/>
                          <a:pt x="8140446" y="18288"/>
                        </a:cubicBezTo>
                        <a:cubicBezTo>
                          <a:pt x="7906329" y="-3043"/>
                          <a:pt x="7681180" y="27465"/>
                          <a:pt x="7543480" y="18288"/>
                        </a:cubicBezTo>
                        <a:cubicBezTo>
                          <a:pt x="7405780" y="9111"/>
                          <a:pt x="7216607" y="3660"/>
                          <a:pt x="7109323" y="18288"/>
                        </a:cubicBezTo>
                        <a:cubicBezTo>
                          <a:pt x="7002039" y="32916"/>
                          <a:pt x="6576231" y="42692"/>
                          <a:pt x="6430952" y="18288"/>
                        </a:cubicBezTo>
                        <a:cubicBezTo>
                          <a:pt x="6285673" y="-6116"/>
                          <a:pt x="6138840" y="34521"/>
                          <a:pt x="5915391" y="18288"/>
                        </a:cubicBezTo>
                        <a:cubicBezTo>
                          <a:pt x="5691942" y="2055"/>
                          <a:pt x="5459460" y="51666"/>
                          <a:pt x="5237020" y="18288"/>
                        </a:cubicBezTo>
                        <a:cubicBezTo>
                          <a:pt x="5014580" y="-15090"/>
                          <a:pt x="4747677" y="40449"/>
                          <a:pt x="4558650" y="18288"/>
                        </a:cubicBezTo>
                        <a:cubicBezTo>
                          <a:pt x="4369623" y="-3873"/>
                          <a:pt x="4146061" y="12568"/>
                          <a:pt x="3880279" y="18288"/>
                        </a:cubicBezTo>
                        <a:cubicBezTo>
                          <a:pt x="3614497" y="24008"/>
                          <a:pt x="3473808" y="-12908"/>
                          <a:pt x="3201909" y="18288"/>
                        </a:cubicBezTo>
                        <a:cubicBezTo>
                          <a:pt x="2930010" y="49484"/>
                          <a:pt x="2728175" y="-3430"/>
                          <a:pt x="2604943" y="18288"/>
                        </a:cubicBezTo>
                        <a:cubicBezTo>
                          <a:pt x="2481711" y="40006"/>
                          <a:pt x="2004334" y="26952"/>
                          <a:pt x="1845168" y="18288"/>
                        </a:cubicBezTo>
                        <a:cubicBezTo>
                          <a:pt x="1686003" y="9624"/>
                          <a:pt x="1375070" y="37580"/>
                          <a:pt x="1166797" y="18288"/>
                        </a:cubicBezTo>
                        <a:cubicBezTo>
                          <a:pt x="958524" y="-1004"/>
                          <a:pt x="342846" y="8880"/>
                          <a:pt x="0" y="18288"/>
                        </a:cubicBezTo>
                        <a:cubicBezTo>
                          <a:pt x="129" y="13298"/>
                          <a:pt x="-675" y="6857"/>
                          <a:pt x="0" y="0"/>
                        </a:cubicBezTo>
                        <a:close/>
                      </a:path>
                      <a:path w="8140446" h="18288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40458" y="8833"/>
                          <a:pt x="8140986" y="9830"/>
                          <a:pt x="8140446" y="18288"/>
                        </a:cubicBezTo>
                        <a:cubicBezTo>
                          <a:pt x="7959314" y="3345"/>
                          <a:pt x="7870113" y="10437"/>
                          <a:pt x="7706289" y="18288"/>
                        </a:cubicBezTo>
                        <a:cubicBezTo>
                          <a:pt x="7542465" y="26139"/>
                          <a:pt x="7157940" y="17482"/>
                          <a:pt x="6865109" y="18288"/>
                        </a:cubicBezTo>
                        <a:cubicBezTo>
                          <a:pt x="6572278" y="19094"/>
                          <a:pt x="6524256" y="38051"/>
                          <a:pt x="6349548" y="18288"/>
                        </a:cubicBezTo>
                        <a:cubicBezTo>
                          <a:pt x="6174840" y="-1475"/>
                          <a:pt x="5951624" y="174"/>
                          <a:pt x="5671177" y="18288"/>
                        </a:cubicBezTo>
                        <a:cubicBezTo>
                          <a:pt x="5390730" y="36402"/>
                          <a:pt x="5222992" y="60058"/>
                          <a:pt x="4829998" y="18288"/>
                        </a:cubicBezTo>
                        <a:cubicBezTo>
                          <a:pt x="4437004" y="-23482"/>
                          <a:pt x="4344181" y="39087"/>
                          <a:pt x="4151627" y="18288"/>
                        </a:cubicBezTo>
                        <a:cubicBezTo>
                          <a:pt x="3959073" y="-2511"/>
                          <a:pt x="3886970" y="32875"/>
                          <a:pt x="3717470" y="18288"/>
                        </a:cubicBezTo>
                        <a:cubicBezTo>
                          <a:pt x="3547970" y="3701"/>
                          <a:pt x="3451521" y="31872"/>
                          <a:pt x="3201909" y="18288"/>
                        </a:cubicBezTo>
                        <a:cubicBezTo>
                          <a:pt x="2952297" y="4704"/>
                          <a:pt x="2543413" y="6029"/>
                          <a:pt x="2360729" y="18288"/>
                        </a:cubicBezTo>
                        <a:cubicBezTo>
                          <a:pt x="2178045" y="30547"/>
                          <a:pt x="1906056" y="25847"/>
                          <a:pt x="1682359" y="18288"/>
                        </a:cubicBezTo>
                        <a:cubicBezTo>
                          <a:pt x="1458662" y="10730"/>
                          <a:pt x="1330405" y="8046"/>
                          <a:pt x="1166797" y="18288"/>
                        </a:cubicBezTo>
                        <a:cubicBezTo>
                          <a:pt x="1003189" y="28530"/>
                          <a:pt x="278098" y="19533"/>
                          <a:pt x="0" y="18288"/>
                        </a:cubicBezTo>
                        <a:cubicBezTo>
                          <a:pt x="74" y="14054"/>
                          <a:pt x="-46" y="69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DD2848-39D2-497D-A937-39F2BC5F15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929384"/>
            <a:ext cx="78867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defTabSz="914400">
              <a:lnSpc>
                <a:spcPct val="90000"/>
              </a:lnSpc>
            </a:pPr>
            <a:endParaRPr lang="en-US" sz="1900">
              <a:latin typeface="+mn-lt"/>
              <a:ea typeface="+mn-ea"/>
              <a:cs typeface="+mn-cs"/>
            </a:endParaRPr>
          </a:p>
          <a:p>
            <a:pPr defTabSz="914400">
              <a:lnSpc>
                <a:spcPct val="90000"/>
              </a:lnSpc>
            </a:pPr>
            <a:endParaRPr lang="en-US" sz="1900">
              <a:latin typeface="+mn-lt"/>
              <a:ea typeface="+mn-ea"/>
              <a:cs typeface="+mn-cs"/>
            </a:endParaRPr>
          </a:p>
          <a:p>
            <a:pPr defTabSz="914400">
              <a:lnSpc>
                <a:spcPct val="90000"/>
              </a:lnSpc>
            </a:pPr>
            <a:r>
              <a:rPr lang="en-US" sz="1900">
                <a:latin typeface="+mn-lt"/>
                <a:ea typeface="+mn-ea"/>
                <a:cs typeface="+mn-cs"/>
              </a:rPr>
              <a:t>FFPSA Updates</a:t>
            </a:r>
          </a:p>
          <a:p>
            <a:pPr defTabSz="914400">
              <a:lnSpc>
                <a:spcPct val="90000"/>
              </a:lnSpc>
            </a:pPr>
            <a:r>
              <a:rPr lang="en-US" sz="1900">
                <a:latin typeface="+mn-lt"/>
                <a:ea typeface="+mn-ea"/>
                <a:cs typeface="+mn-cs"/>
              </a:rPr>
              <a:t>Child Welfare Transformation Update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>
                <a:latin typeface="+mn-lt"/>
                <a:ea typeface="+mn-ea"/>
                <a:cs typeface="+mn-cs"/>
              </a:rPr>
              <a:t>Structured Intake Tool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>
                <a:latin typeface="+mn-lt"/>
                <a:ea typeface="+mn-ea"/>
                <a:cs typeface="+mn-cs"/>
              </a:rPr>
              <a:t>Back to Basics Training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>
                <a:latin typeface="+mn-lt"/>
                <a:ea typeface="+mn-ea"/>
                <a:cs typeface="+mn-cs"/>
              </a:rPr>
              <a:t>Practice Standards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900">
                <a:latin typeface="+mn-lt"/>
                <a:ea typeface="+mn-ea"/>
                <a:cs typeface="+mn-cs"/>
              </a:rPr>
              <a:t>Safety Organized Practice </a:t>
            </a:r>
          </a:p>
        </p:txBody>
      </p:sp>
    </p:spTree>
    <p:extLst>
      <p:ext uri="{BB962C8B-B14F-4D97-AF65-F5344CB8AC3E}">
        <p14:creationId xmlns:p14="http://schemas.microsoft.com/office/powerpoint/2010/main" val="2501114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D8BD-F9C6-4F28-9024-4D8636C79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+mn-lt"/>
              </a:rPr>
              <a:t>Family First Plan Update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231D5E-D3C4-49F1-9380-5C1ECCB33D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* With some exceptions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58C0EF0-EF82-413B-97A1-9B19757213D7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767359775"/>
              </p:ext>
            </p:extLst>
          </p:nvPr>
        </p:nvGraphicFramePr>
        <p:xfrm>
          <a:off x="604328" y="1315914"/>
          <a:ext cx="7843266" cy="4918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50310D-9F60-40F9-B254-EB72C11FE7A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9A78E9C-1369-47C3-94E8-B6DBCFE31F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9491635"/>
              </p:ext>
            </p:extLst>
          </p:nvPr>
        </p:nvGraphicFramePr>
        <p:xfrm>
          <a:off x="578948" y="1162202"/>
          <a:ext cx="7935344" cy="5071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39897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E454F-AAB5-4BE1-8E76-43EFFF6BE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71" y="624055"/>
            <a:ext cx="7843267" cy="548640"/>
          </a:xfrm>
        </p:spPr>
        <p:txBody>
          <a:bodyPr/>
          <a:lstStyle/>
          <a:p>
            <a:r>
              <a:rPr lang="en-US" sz="3600" b="1" dirty="0"/>
              <a:t>Prevention Services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E1E036-0732-44E5-B81C-6FE752DDBC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4371" y="1398494"/>
            <a:ext cx="6050413" cy="5098562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rgbClr val="15365E"/>
                </a:solidFill>
              </a:rPr>
              <a:t>OVERVIEW</a:t>
            </a:r>
          </a:p>
          <a:p>
            <a:pPr marL="0" indent="0">
              <a:buNone/>
            </a:pPr>
            <a:r>
              <a:rPr lang="en-US" sz="2000" b="0" dirty="0">
                <a:sym typeface="Trebuchet MS" pitchFamily="34" charset="0"/>
              </a:rPr>
              <a:t>Allows States the option to use Title IV-E funds for</a:t>
            </a:r>
            <a:br>
              <a:rPr lang="en-US" sz="2000" b="0" dirty="0">
                <a:sym typeface="Trebuchet MS" pitchFamily="34" charset="0"/>
              </a:rPr>
            </a:br>
            <a:r>
              <a:rPr lang="en-US" sz="2000" b="0" dirty="0">
                <a:sym typeface="Trebuchet MS" pitchFamily="34" charset="0"/>
              </a:rPr>
              <a:t>trauma-informed, evidence-based prevention services for eligible children and their families. Programs must be approved by the Administrative Office of Children and Families </a:t>
            </a:r>
          </a:p>
          <a:p>
            <a:pPr marL="0" indent="0">
              <a:spcBef>
                <a:spcPts val="600"/>
              </a:spcBef>
              <a:buClr>
                <a:srgbClr val="000000"/>
              </a:buClr>
              <a:buNone/>
              <a:defRPr/>
            </a:pPr>
            <a:r>
              <a:rPr lang="en-US" sz="2000" dirty="0">
                <a:solidFill>
                  <a:srgbClr val="15365E"/>
                </a:solidFill>
                <a:sym typeface="Trebuchet MS" pitchFamily="34" charset="0"/>
              </a:rPr>
              <a:t>ELIGIBILITY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ym typeface="Trebuchet MS" pitchFamily="34" charset="0"/>
              </a:rPr>
              <a:t>Children who are “candidates” for foster </a:t>
            </a:r>
            <a:br>
              <a:rPr lang="en-US" sz="1800" b="0" dirty="0">
                <a:sym typeface="Trebuchet MS" pitchFamily="34" charset="0"/>
              </a:rPr>
            </a:br>
            <a:r>
              <a:rPr lang="en-US" sz="1800" b="0" dirty="0">
                <a:sym typeface="Trebuchet MS" pitchFamily="34" charset="0"/>
              </a:rPr>
              <a:t>care (including their parents and kin caregivers)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ym typeface="Trebuchet MS" pitchFamily="34" charset="0"/>
              </a:rPr>
              <a:t>Children and parents are eligible without </a:t>
            </a:r>
            <a:br>
              <a:rPr lang="en-US" sz="1800" b="0" dirty="0">
                <a:sym typeface="Trebuchet MS" pitchFamily="34" charset="0"/>
              </a:rPr>
            </a:br>
            <a:r>
              <a:rPr lang="en-US" sz="1800" b="0" dirty="0">
                <a:sym typeface="Trebuchet MS" pitchFamily="34" charset="0"/>
              </a:rPr>
              <a:t>regard to their income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ym typeface="Trebuchet MS" pitchFamily="34" charset="0"/>
              </a:rPr>
              <a:t>Regulations state that IV-E is always the payor of last resort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800" b="0" dirty="0">
                <a:sym typeface="Trebuchet MS" pitchFamily="34" charset="0"/>
              </a:rPr>
              <a:t>EBPs must be on the ACF clearinghouse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9C2D7D2-49CA-0047-8DE6-9A8F99A9BF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 rot="16200000">
            <a:off x="6576697" y="3929750"/>
            <a:ext cx="3007898" cy="212671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2A603EC-09FD-2C46-AA26-14F01B3DE7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7285" y="521777"/>
            <a:ext cx="2126713" cy="136921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98CA440-F028-A446-9822-89A9C97633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7287" y="1943933"/>
            <a:ext cx="2126712" cy="148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157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11CC45-3078-2840-981C-9774198F9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69" y="238539"/>
            <a:ext cx="8263890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Bef>
                <a:spcPct val="0"/>
              </a:spcBef>
            </a:pPr>
            <a:r>
              <a:rPr lang="en-US" sz="47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FFPSA Key Milestones Update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681544"/>
            <a:ext cx="8229600" cy="18288"/>
          </a:xfrm>
          <a:custGeom>
            <a:avLst/>
            <a:gdLst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1371600 w 8229600"/>
              <a:gd name="connsiteY2" fmla="*/ 0 h 18288"/>
              <a:gd name="connsiteX3" fmla="*/ 2221992 w 8229600"/>
              <a:gd name="connsiteY3" fmla="*/ 0 h 18288"/>
              <a:gd name="connsiteX4" fmla="*/ 3072384 w 8229600"/>
              <a:gd name="connsiteY4" fmla="*/ 0 h 18288"/>
              <a:gd name="connsiteX5" fmla="*/ 3511296 w 8229600"/>
              <a:gd name="connsiteY5" fmla="*/ 0 h 18288"/>
              <a:gd name="connsiteX6" fmla="*/ 4114800 w 8229600"/>
              <a:gd name="connsiteY6" fmla="*/ 0 h 18288"/>
              <a:gd name="connsiteX7" fmla="*/ 4553712 w 8229600"/>
              <a:gd name="connsiteY7" fmla="*/ 0 h 18288"/>
              <a:gd name="connsiteX8" fmla="*/ 5239512 w 8229600"/>
              <a:gd name="connsiteY8" fmla="*/ 0 h 18288"/>
              <a:gd name="connsiteX9" fmla="*/ 5843016 w 8229600"/>
              <a:gd name="connsiteY9" fmla="*/ 0 h 18288"/>
              <a:gd name="connsiteX10" fmla="*/ 6611112 w 8229600"/>
              <a:gd name="connsiteY10" fmla="*/ 0 h 18288"/>
              <a:gd name="connsiteX11" fmla="*/ 7461504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461504 w 8229600"/>
              <a:gd name="connsiteY14" fmla="*/ 18288 h 18288"/>
              <a:gd name="connsiteX15" fmla="*/ 6940296 w 8229600"/>
              <a:gd name="connsiteY15" fmla="*/ 18288 h 18288"/>
              <a:gd name="connsiteX16" fmla="*/ 6419088 w 8229600"/>
              <a:gd name="connsiteY16" fmla="*/ 18288 h 18288"/>
              <a:gd name="connsiteX17" fmla="*/ 5650992 w 8229600"/>
              <a:gd name="connsiteY17" fmla="*/ 18288 h 18288"/>
              <a:gd name="connsiteX18" fmla="*/ 5129784 w 8229600"/>
              <a:gd name="connsiteY18" fmla="*/ 18288 h 18288"/>
              <a:gd name="connsiteX19" fmla="*/ 4690872 w 8229600"/>
              <a:gd name="connsiteY19" fmla="*/ 18288 h 18288"/>
              <a:gd name="connsiteX20" fmla="*/ 4087368 w 8229600"/>
              <a:gd name="connsiteY20" fmla="*/ 18288 h 18288"/>
              <a:gd name="connsiteX21" fmla="*/ 3401568 w 8229600"/>
              <a:gd name="connsiteY21" fmla="*/ 18288 h 18288"/>
              <a:gd name="connsiteX22" fmla="*/ 2798064 w 8229600"/>
              <a:gd name="connsiteY22" fmla="*/ 18288 h 18288"/>
              <a:gd name="connsiteX23" fmla="*/ 2276856 w 8229600"/>
              <a:gd name="connsiteY23" fmla="*/ 18288 h 18288"/>
              <a:gd name="connsiteX24" fmla="*/ 1426464 w 8229600"/>
              <a:gd name="connsiteY24" fmla="*/ 18288 h 18288"/>
              <a:gd name="connsiteX25" fmla="*/ 740664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  <a:gd name="connsiteX0" fmla="*/ 0 w 8229600"/>
              <a:gd name="connsiteY0" fmla="*/ 0 h 18288"/>
              <a:gd name="connsiteX1" fmla="*/ 521208 w 8229600"/>
              <a:gd name="connsiteY1" fmla="*/ 0 h 18288"/>
              <a:gd name="connsiteX2" fmla="*/ 960120 w 8229600"/>
              <a:gd name="connsiteY2" fmla="*/ 0 h 18288"/>
              <a:gd name="connsiteX3" fmla="*/ 1481328 w 8229600"/>
              <a:gd name="connsiteY3" fmla="*/ 0 h 18288"/>
              <a:gd name="connsiteX4" fmla="*/ 2167128 w 8229600"/>
              <a:gd name="connsiteY4" fmla="*/ 0 h 18288"/>
              <a:gd name="connsiteX5" fmla="*/ 2935224 w 8229600"/>
              <a:gd name="connsiteY5" fmla="*/ 0 h 18288"/>
              <a:gd name="connsiteX6" fmla="*/ 3785616 w 8229600"/>
              <a:gd name="connsiteY6" fmla="*/ 0 h 18288"/>
              <a:gd name="connsiteX7" fmla="*/ 4636008 w 8229600"/>
              <a:gd name="connsiteY7" fmla="*/ 0 h 18288"/>
              <a:gd name="connsiteX8" fmla="*/ 5239512 w 8229600"/>
              <a:gd name="connsiteY8" fmla="*/ 0 h 18288"/>
              <a:gd name="connsiteX9" fmla="*/ 6007608 w 8229600"/>
              <a:gd name="connsiteY9" fmla="*/ 0 h 18288"/>
              <a:gd name="connsiteX10" fmla="*/ 6693408 w 8229600"/>
              <a:gd name="connsiteY10" fmla="*/ 0 h 18288"/>
              <a:gd name="connsiteX11" fmla="*/ 7296912 w 8229600"/>
              <a:gd name="connsiteY11" fmla="*/ 0 h 18288"/>
              <a:gd name="connsiteX12" fmla="*/ 8229600 w 8229600"/>
              <a:gd name="connsiteY12" fmla="*/ 0 h 18288"/>
              <a:gd name="connsiteX13" fmla="*/ 8229600 w 8229600"/>
              <a:gd name="connsiteY13" fmla="*/ 18288 h 18288"/>
              <a:gd name="connsiteX14" fmla="*/ 7626096 w 8229600"/>
              <a:gd name="connsiteY14" fmla="*/ 18288 h 18288"/>
              <a:gd name="connsiteX15" fmla="*/ 7022592 w 8229600"/>
              <a:gd name="connsiteY15" fmla="*/ 18288 h 18288"/>
              <a:gd name="connsiteX16" fmla="*/ 6172200 w 8229600"/>
              <a:gd name="connsiteY16" fmla="*/ 18288 h 18288"/>
              <a:gd name="connsiteX17" fmla="*/ 5650992 w 8229600"/>
              <a:gd name="connsiteY17" fmla="*/ 18288 h 18288"/>
              <a:gd name="connsiteX18" fmla="*/ 4882896 w 8229600"/>
              <a:gd name="connsiteY18" fmla="*/ 18288 h 18288"/>
              <a:gd name="connsiteX19" fmla="*/ 4443984 w 8229600"/>
              <a:gd name="connsiteY19" fmla="*/ 18288 h 18288"/>
              <a:gd name="connsiteX20" fmla="*/ 3758184 w 8229600"/>
              <a:gd name="connsiteY20" fmla="*/ 18288 h 18288"/>
              <a:gd name="connsiteX21" fmla="*/ 3236976 w 8229600"/>
              <a:gd name="connsiteY21" fmla="*/ 18288 h 18288"/>
              <a:gd name="connsiteX22" fmla="*/ 2386584 w 8229600"/>
              <a:gd name="connsiteY22" fmla="*/ 18288 h 18288"/>
              <a:gd name="connsiteX23" fmla="*/ 1947672 w 8229600"/>
              <a:gd name="connsiteY23" fmla="*/ 18288 h 18288"/>
              <a:gd name="connsiteX24" fmla="*/ 1261872 w 8229600"/>
              <a:gd name="connsiteY24" fmla="*/ 18288 h 18288"/>
              <a:gd name="connsiteX25" fmla="*/ 822960 w 8229600"/>
              <a:gd name="connsiteY25" fmla="*/ 18288 h 18288"/>
              <a:gd name="connsiteX26" fmla="*/ 0 w 8229600"/>
              <a:gd name="connsiteY26" fmla="*/ 18288 h 18288"/>
              <a:gd name="connsiteX27" fmla="*/ 0 w 8229600"/>
              <a:gd name="connsiteY2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8288" fill="none" extrusionOk="0">
                <a:moveTo>
                  <a:pt x="0" y="0"/>
                </a:moveTo>
                <a:cubicBezTo>
                  <a:pt x="215278" y="6969"/>
                  <a:pt x="340572" y="21894"/>
                  <a:pt x="521208" y="0"/>
                </a:cubicBezTo>
                <a:cubicBezTo>
                  <a:pt x="745939" y="29643"/>
                  <a:pt x="1127486" y="-40512"/>
                  <a:pt x="1371600" y="0"/>
                </a:cubicBezTo>
                <a:cubicBezTo>
                  <a:pt x="1567490" y="28416"/>
                  <a:pt x="1945702" y="13075"/>
                  <a:pt x="2221992" y="0"/>
                </a:cubicBezTo>
                <a:cubicBezTo>
                  <a:pt x="2446218" y="-17340"/>
                  <a:pt x="2853686" y="-7924"/>
                  <a:pt x="3072384" y="0"/>
                </a:cubicBezTo>
                <a:cubicBezTo>
                  <a:pt x="3286960" y="20656"/>
                  <a:pt x="3324417" y="20174"/>
                  <a:pt x="3511296" y="0"/>
                </a:cubicBezTo>
                <a:cubicBezTo>
                  <a:pt x="3710690" y="-39182"/>
                  <a:pt x="3945457" y="-64074"/>
                  <a:pt x="4114800" y="0"/>
                </a:cubicBezTo>
                <a:cubicBezTo>
                  <a:pt x="4336079" y="28138"/>
                  <a:pt x="4420759" y="12117"/>
                  <a:pt x="4553712" y="0"/>
                </a:cubicBezTo>
                <a:cubicBezTo>
                  <a:pt x="4688252" y="-2224"/>
                  <a:pt x="5047430" y="19664"/>
                  <a:pt x="5239512" y="0"/>
                </a:cubicBezTo>
                <a:cubicBezTo>
                  <a:pt x="5424392" y="-49610"/>
                  <a:pt x="5708717" y="13540"/>
                  <a:pt x="5843016" y="0"/>
                </a:cubicBezTo>
                <a:cubicBezTo>
                  <a:pt x="6005788" y="32949"/>
                  <a:pt x="6198255" y="37080"/>
                  <a:pt x="6611112" y="0"/>
                </a:cubicBezTo>
                <a:cubicBezTo>
                  <a:pt x="6954152" y="635"/>
                  <a:pt x="7244390" y="18057"/>
                  <a:pt x="7461504" y="0"/>
                </a:cubicBezTo>
                <a:cubicBezTo>
                  <a:pt x="7693790" y="9882"/>
                  <a:pt x="7984486" y="17646"/>
                  <a:pt x="8229600" y="0"/>
                </a:cubicBezTo>
                <a:cubicBezTo>
                  <a:pt x="8228428" y="6016"/>
                  <a:pt x="8229853" y="9684"/>
                  <a:pt x="8229600" y="18288"/>
                </a:cubicBezTo>
                <a:cubicBezTo>
                  <a:pt x="7945777" y="19945"/>
                  <a:pt x="7812308" y="-8511"/>
                  <a:pt x="7461504" y="18288"/>
                </a:cubicBezTo>
                <a:cubicBezTo>
                  <a:pt x="7129391" y="53185"/>
                  <a:pt x="7087333" y="41906"/>
                  <a:pt x="6940296" y="18288"/>
                </a:cubicBezTo>
                <a:cubicBezTo>
                  <a:pt x="6810862" y="-23020"/>
                  <a:pt x="6701312" y="19361"/>
                  <a:pt x="6419088" y="18288"/>
                </a:cubicBezTo>
                <a:cubicBezTo>
                  <a:pt x="6152777" y="18855"/>
                  <a:pt x="5868611" y="48802"/>
                  <a:pt x="5650992" y="18288"/>
                </a:cubicBezTo>
                <a:cubicBezTo>
                  <a:pt x="5439747" y="15250"/>
                  <a:pt x="5334901" y="-1044"/>
                  <a:pt x="5129784" y="18288"/>
                </a:cubicBezTo>
                <a:cubicBezTo>
                  <a:pt x="4955906" y="40458"/>
                  <a:pt x="4793216" y="33888"/>
                  <a:pt x="4690872" y="18288"/>
                </a:cubicBezTo>
                <a:cubicBezTo>
                  <a:pt x="4552374" y="31087"/>
                  <a:pt x="4318742" y="6248"/>
                  <a:pt x="4087368" y="18288"/>
                </a:cubicBezTo>
                <a:cubicBezTo>
                  <a:pt x="3849418" y="32625"/>
                  <a:pt x="3751577" y="29688"/>
                  <a:pt x="3401568" y="18288"/>
                </a:cubicBezTo>
                <a:cubicBezTo>
                  <a:pt x="3067953" y="20409"/>
                  <a:pt x="3012425" y="26879"/>
                  <a:pt x="2798064" y="18288"/>
                </a:cubicBezTo>
                <a:cubicBezTo>
                  <a:pt x="2565154" y="16520"/>
                  <a:pt x="2426719" y="-31794"/>
                  <a:pt x="2276856" y="18288"/>
                </a:cubicBezTo>
                <a:cubicBezTo>
                  <a:pt x="2090980" y="4382"/>
                  <a:pt x="1702030" y="-8180"/>
                  <a:pt x="1426464" y="18288"/>
                </a:cubicBezTo>
                <a:cubicBezTo>
                  <a:pt x="1104481" y="69643"/>
                  <a:pt x="985013" y="-7690"/>
                  <a:pt x="740664" y="18288"/>
                </a:cubicBezTo>
                <a:cubicBezTo>
                  <a:pt x="507391" y="41643"/>
                  <a:pt x="191740" y="-11654"/>
                  <a:pt x="0" y="18288"/>
                </a:cubicBezTo>
                <a:cubicBezTo>
                  <a:pt x="714" y="9707"/>
                  <a:pt x="1025" y="3120"/>
                  <a:pt x="0" y="0"/>
                </a:cubicBezTo>
                <a:close/>
              </a:path>
              <a:path w="8229600" h="18288" stroke="0" extrusionOk="0">
                <a:moveTo>
                  <a:pt x="0" y="0"/>
                </a:moveTo>
                <a:cubicBezTo>
                  <a:pt x="270709" y="-27213"/>
                  <a:pt x="397128" y="23656"/>
                  <a:pt x="521208" y="0"/>
                </a:cubicBezTo>
                <a:cubicBezTo>
                  <a:pt x="631319" y="-5947"/>
                  <a:pt x="842157" y="28261"/>
                  <a:pt x="960120" y="0"/>
                </a:cubicBezTo>
                <a:cubicBezTo>
                  <a:pt x="1077930" y="6549"/>
                  <a:pt x="1318669" y="-15893"/>
                  <a:pt x="1481328" y="0"/>
                </a:cubicBezTo>
                <a:cubicBezTo>
                  <a:pt x="1659104" y="-21090"/>
                  <a:pt x="1870243" y="69945"/>
                  <a:pt x="2167128" y="0"/>
                </a:cubicBezTo>
                <a:cubicBezTo>
                  <a:pt x="2460684" y="-5519"/>
                  <a:pt x="2753885" y="-62993"/>
                  <a:pt x="2935224" y="0"/>
                </a:cubicBezTo>
                <a:cubicBezTo>
                  <a:pt x="3115119" y="56580"/>
                  <a:pt x="3535280" y="40687"/>
                  <a:pt x="3785616" y="0"/>
                </a:cubicBezTo>
                <a:cubicBezTo>
                  <a:pt x="4057881" y="25645"/>
                  <a:pt x="4308335" y="-2666"/>
                  <a:pt x="4636008" y="0"/>
                </a:cubicBezTo>
                <a:cubicBezTo>
                  <a:pt x="4987152" y="19805"/>
                  <a:pt x="5025979" y="14149"/>
                  <a:pt x="5239512" y="0"/>
                </a:cubicBezTo>
                <a:cubicBezTo>
                  <a:pt x="5437586" y="211"/>
                  <a:pt x="5752721" y="5618"/>
                  <a:pt x="6007608" y="0"/>
                </a:cubicBezTo>
                <a:cubicBezTo>
                  <a:pt x="6280137" y="-5132"/>
                  <a:pt x="6386079" y="-21510"/>
                  <a:pt x="6693408" y="0"/>
                </a:cubicBezTo>
                <a:cubicBezTo>
                  <a:pt x="6986580" y="4991"/>
                  <a:pt x="7015252" y="-18088"/>
                  <a:pt x="7296912" y="0"/>
                </a:cubicBezTo>
                <a:cubicBezTo>
                  <a:pt x="7569796" y="10390"/>
                  <a:pt x="7895472" y="71473"/>
                  <a:pt x="8229600" y="0"/>
                </a:cubicBezTo>
                <a:cubicBezTo>
                  <a:pt x="8230227" y="7450"/>
                  <a:pt x="8228885" y="11999"/>
                  <a:pt x="8229600" y="18288"/>
                </a:cubicBezTo>
                <a:cubicBezTo>
                  <a:pt x="8094333" y="-5252"/>
                  <a:pt x="7850928" y="37448"/>
                  <a:pt x="7626096" y="18288"/>
                </a:cubicBezTo>
                <a:cubicBezTo>
                  <a:pt x="7448378" y="-569"/>
                  <a:pt x="7315174" y="-1844"/>
                  <a:pt x="7022592" y="18288"/>
                </a:cubicBezTo>
                <a:cubicBezTo>
                  <a:pt x="6686163" y="50499"/>
                  <a:pt x="6352629" y="23510"/>
                  <a:pt x="6172200" y="18288"/>
                </a:cubicBezTo>
                <a:cubicBezTo>
                  <a:pt x="6015590" y="42345"/>
                  <a:pt x="5770309" y="21278"/>
                  <a:pt x="5650992" y="18288"/>
                </a:cubicBezTo>
                <a:cubicBezTo>
                  <a:pt x="5483975" y="12092"/>
                  <a:pt x="5165324" y="68948"/>
                  <a:pt x="4882896" y="18288"/>
                </a:cubicBezTo>
                <a:cubicBezTo>
                  <a:pt x="4568934" y="7053"/>
                  <a:pt x="4556334" y="27676"/>
                  <a:pt x="4443984" y="18288"/>
                </a:cubicBezTo>
                <a:cubicBezTo>
                  <a:pt x="4320775" y="10576"/>
                  <a:pt x="4034988" y="-3490"/>
                  <a:pt x="3758184" y="18288"/>
                </a:cubicBezTo>
                <a:cubicBezTo>
                  <a:pt x="3445155" y="-998"/>
                  <a:pt x="3367892" y="13824"/>
                  <a:pt x="3236976" y="18288"/>
                </a:cubicBezTo>
                <a:cubicBezTo>
                  <a:pt x="3093796" y="26408"/>
                  <a:pt x="2635824" y="24132"/>
                  <a:pt x="2386584" y="18288"/>
                </a:cubicBezTo>
                <a:cubicBezTo>
                  <a:pt x="2139815" y="-3297"/>
                  <a:pt x="2105958" y="25945"/>
                  <a:pt x="1947672" y="18288"/>
                </a:cubicBezTo>
                <a:cubicBezTo>
                  <a:pt x="1801011" y="-19911"/>
                  <a:pt x="1533636" y="14646"/>
                  <a:pt x="1261872" y="18288"/>
                </a:cubicBezTo>
                <a:cubicBezTo>
                  <a:pt x="989528" y="32227"/>
                  <a:pt x="1025848" y="14685"/>
                  <a:pt x="822960" y="18288"/>
                </a:cubicBezTo>
                <a:cubicBezTo>
                  <a:pt x="653456" y="20956"/>
                  <a:pt x="304027" y="8001"/>
                  <a:pt x="0" y="18288"/>
                </a:cubicBezTo>
                <a:cubicBezTo>
                  <a:pt x="-27" y="11611"/>
                  <a:pt x="-1713" y="5475"/>
                  <a:pt x="0" y="0"/>
                </a:cubicBezTo>
                <a:close/>
              </a:path>
              <a:path w="8229600" h="18288" fill="none" stroke="0" extrusionOk="0">
                <a:moveTo>
                  <a:pt x="0" y="0"/>
                </a:moveTo>
                <a:cubicBezTo>
                  <a:pt x="205130" y="6064"/>
                  <a:pt x="324007" y="6684"/>
                  <a:pt x="521208" y="0"/>
                </a:cubicBezTo>
                <a:cubicBezTo>
                  <a:pt x="695888" y="-14632"/>
                  <a:pt x="1101879" y="6017"/>
                  <a:pt x="1371600" y="0"/>
                </a:cubicBezTo>
                <a:cubicBezTo>
                  <a:pt x="1622968" y="4691"/>
                  <a:pt x="1936552" y="-7433"/>
                  <a:pt x="2221992" y="0"/>
                </a:cubicBezTo>
                <a:cubicBezTo>
                  <a:pt x="2498663" y="51226"/>
                  <a:pt x="2885875" y="-8757"/>
                  <a:pt x="3072384" y="0"/>
                </a:cubicBezTo>
                <a:cubicBezTo>
                  <a:pt x="3288944" y="24235"/>
                  <a:pt x="3331110" y="5443"/>
                  <a:pt x="3511296" y="0"/>
                </a:cubicBezTo>
                <a:cubicBezTo>
                  <a:pt x="3687973" y="-19690"/>
                  <a:pt x="3901025" y="-20092"/>
                  <a:pt x="4114800" y="0"/>
                </a:cubicBezTo>
                <a:cubicBezTo>
                  <a:pt x="4336102" y="32988"/>
                  <a:pt x="4416982" y="-5831"/>
                  <a:pt x="4553712" y="0"/>
                </a:cubicBezTo>
                <a:cubicBezTo>
                  <a:pt x="4674310" y="-5056"/>
                  <a:pt x="5080160" y="-12181"/>
                  <a:pt x="5239512" y="0"/>
                </a:cubicBezTo>
                <a:cubicBezTo>
                  <a:pt x="5419031" y="-38513"/>
                  <a:pt x="5691629" y="2226"/>
                  <a:pt x="5843016" y="0"/>
                </a:cubicBezTo>
                <a:cubicBezTo>
                  <a:pt x="5978317" y="-40553"/>
                  <a:pt x="6314754" y="9782"/>
                  <a:pt x="6611112" y="0"/>
                </a:cubicBezTo>
                <a:cubicBezTo>
                  <a:pt x="6973004" y="-17646"/>
                  <a:pt x="7175490" y="18489"/>
                  <a:pt x="7461504" y="0"/>
                </a:cubicBezTo>
                <a:cubicBezTo>
                  <a:pt x="7746737" y="-34159"/>
                  <a:pt x="7962178" y="39853"/>
                  <a:pt x="8229600" y="0"/>
                </a:cubicBezTo>
                <a:cubicBezTo>
                  <a:pt x="8228796" y="5852"/>
                  <a:pt x="8229698" y="10429"/>
                  <a:pt x="8229600" y="18288"/>
                </a:cubicBezTo>
                <a:cubicBezTo>
                  <a:pt x="7944174" y="-29104"/>
                  <a:pt x="7795646" y="-34405"/>
                  <a:pt x="7461504" y="18288"/>
                </a:cubicBezTo>
                <a:cubicBezTo>
                  <a:pt x="7129776" y="51087"/>
                  <a:pt x="7082769" y="31446"/>
                  <a:pt x="6940296" y="18288"/>
                </a:cubicBezTo>
                <a:cubicBezTo>
                  <a:pt x="6799665" y="-15875"/>
                  <a:pt x="6652769" y="31783"/>
                  <a:pt x="6419088" y="18288"/>
                </a:cubicBezTo>
                <a:cubicBezTo>
                  <a:pt x="6143970" y="52275"/>
                  <a:pt x="5863165" y="-16531"/>
                  <a:pt x="5650992" y="18288"/>
                </a:cubicBezTo>
                <a:cubicBezTo>
                  <a:pt x="5419172" y="40606"/>
                  <a:pt x="5309448" y="-405"/>
                  <a:pt x="5129784" y="18288"/>
                </a:cubicBezTo>
                <a:cubicBezTo>
                  <a:pt x="4947928" y="26023"/>
                  <a:pt x="4795021" y="5860"/>
                  <a:pt x="4690872" y="18288"/>
                </a:cubicBezTo>
                <a:cubicBezTo>
                  <a:pt x="4564358" y="-9579"/>
                  <a:pt x="4295485" y="-25280"/>
                  <a:pt x="4087368" y="18288"/>
                </a:cubicBezTo>
                <a:cubicBezTo>
                  <a:pt x="3871704" y="40406"/>
                  <a:pt x="3732927" y="-10898"/>
                  <a:pt x="3401568" y="18288"/>
                </a:cubicBezTo>
                <a:cubicBezTo>
                  <a:pt x="3075889" y="19660"/>
                  <a:pt x="3025898" y="44400"/>
                  <a:pt x="2798064" y="18288"/>
                </a:cubicBezTo>
                <a:cubicBezTo>
                  <a:pt x="2581856" y="-20869"/>
                  <a:pt x="2428311" y="-4900"/>
                  <a:pt x="2276856" y="18288"/>
                </a:cubicBezTo>
                <a:cubicBezTo>
                  <a:pt x="2098246" y="53283"/>
                  <a:pt x="1737531" y="55959"/>
                  <a:pt x="1426464" y="18288"/>
                </a:cubicBezTo>
                <a:cubicBezTo>
                  <a:pt x="1104708" y="26489"/>
                  <a:pt x="1006595" y="15928"/>
                  <a:pt x="740664" y="18288"/>
                </a:cubicBezTo>
                <a:cubicBezTo>
                  <a:pt x="480378" y="33084"/>
                  <a:pt x="202592" y="-12357"/>
                  <a:pt x="0" y="18288"/>
                </a:cubicBezTo>
                <a:cubicBezTo>
                  <a:pt x="888" y="9601"/>
                  <a:pt x="860" y="4150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8229600"/>
                      <a:gd name="connsiteY0" fmla="*/ 0 h 18288"/>
                      <a:gd name="connsiteX1" fmla="*/ 521208 w 8229600"/>
                      <a:gd name="connsiteY1" fmla="*/ 0 h 18288"/>
                      <a:gd name="connsiteX2" fmla="*/ 1371600 w 8229600"/>
                      <a:gd name="connsiteY2" fmla="*/ 0 h 18288"/>
                      <a:gd name="connsiteX3" fmla="*/ 2221992 w 8229600"/>
                      <a:gd name="connsiteY3" fmla="*/ 0 h 18288"/>
                      <a:gd name="connsiteX4" fmla="*/ 3072384 w 8229600"/>
                      <a:gd name="connsiteY4" fmla="*/ 0 h 18288"/>
                      <a:gd name="connsiteX5" fmla="*/ 3511296 w 8229600"/>
                      <a:gd name="connsiteY5" fmla="*/ 0 h 18288"/>
                      <a:gd name="connsiteX6" fmla="*/ 4114800 w 8229600"/>
                      <a:gd name="connsiteY6" fmla="*/ 0 h 18288"/>
                      <a:gd name="connsiteX7" fmla="*/ 4553712 w 8229600"/>
                      <a:gd name="connsiteY7" fmla="*/ 0 h 18288"/>
                      <a:gd name="connsiteX8" fmla="*/ 5239512 w 8229600"/>
                      <a:gd name="connsiteY8" fmla="*/ 0 h 18288"/>
                      <a:gd name="connsiteX9" fmla="*/ 5843016 w 8229600"/>
                      <a:gd name="connsiteY9" fmla="*/ 0 h 18288"/>
                      <a:gd name="connsiteX10" fmla="*/ 6611112 w 8229600"/>
                      <a:gd name="connsiteY10" fmla="*/ 0 h 18288"/>
                      <a:gd name="connsiteX11" fmla="*/ 7461504 w 8229600"/>
                      <a:gd name="connsiteY11" fmla="*/ 0 h 18288"/>
                      <a:gd name="connsiteX12" fmla="*/ 8229600 w 8229600"/>
                      <a:gd name="connsiteY12" fmla="*/ 0 h 18288"/>
                      <a:gd name="connsiteX13" fmla="*/ 8229600 w 8229600"/>
                      <a:gd name="connsiteY13" fmla="*/ 18288 h 18288"/>
                      <a:gd name="connsiteX14" fmla="*/ 7461504 w 8229600"/>
                      <a:gd name="connsiteY14" fmla="*/ 18288 h 18288"/>
                      <a:gd name="connsiteX15" fmla="*/ 6940296 w 8229600"/>
                      <a:gd name="connsiteY15" fmla="*/ 18288 h 18288"/>
                      <a:gd name="connsiteX16" fmla="*/ 6419088 w 8229600"/>
                      <a:gd name="connsiteY16" fmla="*/ 18288 h 18288"/>
                      <a:gd name="connsiteX17" fmla="*/ 5650992 w 8229600"/>
                      <a:gd name="connsiteY17" fmla="*/ 18288 h 18288"/>
                      <a:gd name="connsiteX18" fmla="*/ 5129784 w 8229600"/>
                      <a:gd name="connsiteY18" fmla="*/ 18288 h 18288"/>
                      <a:gd name="connsiteX19" fmla="*/ 4690872 w 8229600"/>
                      <a:gd name="connsiteY19" fmla="*/ 18288 h 18288"/>
                      <a:gd name="connsiteX20" fmla="*/ 4087368 w 8229600"/>
                      <a:gd name="connsiteY20" fmla="*/ 18288 h 18288"/>
                      <a:gd name="connsiteX21" fmla="*/ 3401568 w 8229600"/>
                      <a:gd name="connsiteY21" fmla="*/ 18288 h 18288"/>
                      <a:gd name="connsiteX22" fmla="*/ 2798064 w 8229600"/>
                      <a:gd name="connsiteY22" fmla="*/ 18288 h 18288"/>
                      <a:gd name="connsiteX23" fmla="*/ 2276856 w 8229600"/>
                      <a:gd name="connsiteY23" fmla="*/ 18288 h 18288"/>
                      <a:gd name="connsiteX24" fmla="*/ 1426464 w 8229600"/>
                      <a:gd name="connsiteY24" fmla="*/ 18288 h 18288"/>
                      <a:gd name="connsiteX25" fmla="*/ 740664 w 8229600"/>
                      <a:gd name="connsiteY25" fmla="*/ 18288 h 18288"/>
                      <a:gd name="connsiteX26" fmla="*/ 0 w 8229600"/>
                      <a:gd name="connsiteY26" fmla="*/ 18288 h 18288"/>
                      <a:gd name="connsiteX27" fmla="*/ 0 w 8229600"/>
                      <a:gd name="connsiteY27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8229600" h="18288" fill="none" extrusionOk="0">
                        <a:moveTo>
                          <a:pt x="0" y="0"/>
                        </a:moveTo>
                        <a:cubicBezTo>
                          <a:pt x="227594" y="-4267"/>
                          <a:pt x="329693" y="13251"/>
                          <a:pt x="521208" y="0"/>
                        </a:cubicBezTo>
                        <a:cubicBezTo>
                          <a:pt x="712723" y="-13251"/>
                          <a:pt x="1137373" y="-13618"/>
                          <a:pt x="1371600" y="0"/>
                        </a:cubicBezTo>
                        <a:cubicBezTo>
                          <a:pt x="1605827" y="13618"/>
                          <a:pt x="1975382" y="-27374"/>
                          <a:pt x="2221992" y="0"/>
                        </a:cubicBezTo>
                        <a:cubicBezTo>
                          <a:pt x="2468602" y="27374"/>
                          <a:pt x="2863316" y="-20517"/>
                          <a:pt x="3072384" y="0"/>
                        </a:cubicBezTo>
                        <a:cubicBezTo>
                          <a:pt x="3281452" y="20517"/>
                          <a:pt x="3331438" y="10793"/>
                          <a:pt x="3511296" y="0"/>
                        </a:cubicBezTo>
                        <a:cubicBezTo>
                          <a:pt x="3691154" y="-10793"/>
                          <a:pt x="3906405" y="-29737"/>
                          <a:pt x="4114800" y="0"/>
                        </a:cubicBezTo>
                        <a:cubicBezTo>
                          <a:pt x="4323195" y="29737"/>
                          <a:pt x="4428852" y="-2234"/>
                          <a:pt x="4553712" y="0"/>
                        </a:cubicBezTo>
                        <a:cubicBezTo>
                          <a:pt x="4678572" y="2234"/>
                          <a:pt x="5065629" y="29368"/>
                          <a:pt x="5239512" y="0"/>
                        </a:cubicBezTo>
                        <a:cubicBezTo>
                          <a:pt x="5413395" y="-29368"/>
                          <a:pt x="5703888" y="11839"/>
                          <a:pt x="5843016" y="0"/>
                        </a:cubicBezTo>
                        <a:cubicBezTo>
                          <a:pt x="5982144" y="-11839"/>
                          <a:pt x="6260765" y="24719"/>
                          <a:pt x="6611112" y="0"/>
                        </a:cubicBezTo>
                        <a:cubicBezTo>
                          <a:pt x="6961459" y="-24719"/>
                          <a:pt x="7228293" y="32959"/>
                          <a:pt x="7461504" y="0"/>
                        </a:cubicBezTo>
                        <a:cubicBezTo>
                          <a:pt x="7694715" y="-32959"/>
                          <a:pt x="7990029" y="-3422"/>
                          <a:pt x="8229600" y="0"/>
                        </a:cubicBezTo>
                        <a:cubicBezTo>
                          <a:pt x="8228940" y="5812"/>
                          <a:pt x="8229447" y="9773"/>
                          <a:pt x="8229600" y="18288"/>
                        </a:cubicBezTo>
                        <a:cubicBezTo>
                          <a:pt x="7940706" y="-9293"/>
                          <a:pt x="7792584" y="-16009"/>
                          <a:pt x="7461504" y="18288"/>
                        </a:cubicBezTo>
                        <a:cubicBezTo>
                          <a:pt x="7130424" y="52585"/>
                          <a:pt x="7080072" y="43845"/>
                          <a:pt x="6940296" y="18288"/>
                        </a:cubicBezTo>
                        <a:cubicBezTo>
                          <a:pt x="6800520" y="-7269"/>
                          <a:pt x="6672872" y="26671"/>
                          <a:pt x="6419088" y="18288"/>
                        </a:cubicBezTo>
                        <a:cubicBezTo>
                          <a:pt x="6165304" y="9905"/>
                          <a:pt x="5869721" y="4987"/>
                          <a:pt x="5650992" y="18288"/>
                        </a:cubicBezTo>
                        <a:cubicBezTo>
                          <a:pt x="5432263" y="31589"/>
                          <a:pt x="5308310" y="3023"/>
                          <a:pt x="5129784" y="18288"/>
                        </a:cubicBezTo>
                        <a:cubicBezTo>
                          <a:pt x="4951258" y="33553"/>
                          <a:pt x="4799696" y="15357"/>
                          <a:pt x="4690872" y="18288"/>
                        </a:cubicBezTo>
                        <a:cubicBezTo>
                          <a:pt x="4582048" y="21219"/>
                          <a:pt x="4311124" y="-7836"/>
                          <a:pt x="4087368" y="18288"/>
                        </a:cubicBezTo>
                        <a:cubicBezTo>
                          <a:pt x="3863612" y="44412"/>
                          <a:pt x="3730288" y="13374"/>
                          <a:pt x="3401568" y="18288"/>
                        </a:cubicBezTo>
                        <a:cubicBezTo>
                          <a:pt x="3072848" y="23202"/>
                          <a:pt x="3020684" y="32425"/>
                          <a:pt x="2798064" y="18288"/>
                        </a:cubicBezTo>
                        <a:cubicBezTo>
                          <a:pt x="2575444" y="4151"/>
                          <a:pt x="2440915" y="-7352"/>
                          <a:pt x="2276856" y="18288"/>
                        </a:cubicBezTo>
                        <a:cubicBezTo>
                          <a:pt x="2112797" y="43928"/>
                          <a:pt x="1726502" y="-9560"/>
                          <a:pt x="1426464" y="18288"/>
                        </a:cubicBezTo>
                        <a:cubicBezTo>
                          <a:pt x="1126426" y="46136"/>
                          <a:pt x="992925" y="21016"/>
                          <a:pt x="740664" y="18288"/>
                        </a:cubicBezTo>
                        <a:cubicBezTo>
                          <a:pt x="488403" y="15560"/>
                          <a:pt x="195650" y="-16061"/>
                          <a:pt x="0" y="18288"/>
                        </a:cubicBezTo>
                        <a:cubicBezTo>
                          <a:pt x="348" y="9455"/>
                          <a:pt x="654" y="3983"/>
                          <a:pt x="0" y="0"/>
                        </a:cubicBezTo>
                        <a:close/>
                      </a:path>
                      <a:path w="8229600" h="18288" stroke="0" extrusionOk="0">
                        <a:moveTo>
                          <a:pt x="0" y="0"/>
                        </a:moveTo>
                        <a:cubicBezTo>
                          <a:pt x="259263" y="-9445"/>
                          <a:pt x="404731" y="4427"/>
                          <a:pt x="521208" y="0"/>
                        </a:cubicBezTo>
                        <a:cubicBezTo>
                          <a:pt x="637685" y="-4427"/>
                          <a:pt x="839187" y="564"/>
                          <a:pt x="960120" y="0"/>
                        </a:cubicBezTo>
                        <a:cubicBezTo>
                          <a:pt x="1081053" y="-564"/>
                          <a:pt x="1313469" y="-16481"/>
                          <a:pt x="1481328" y="0"/>
                        </a:cubicBezTo>
                        <a:cubicBezTo>
                          <a:pt x="1649187" y="16481"/>
                          <a:pt x="1885247" y="26161"/>
                          <a:pt x="2167128" y="0"/>
                        </a:cubicBezTo>
                        <a:cubicBezTo>
                          <a:pt x="2449009" y="-26161"/>
                          <a:pt x="2761875" y="-22202"/>
                          <a:pt x="2935224" y="0"/>
                        </a:cubicBezTo>
                        <a:cubicBezTo>
                          <a:pt x="3108573" y="22202"/>
                          <a:pt x="3540687" y="-2863"/>
                          <a:pt x="3785616" y="0"/>
                        </a:cubicBezTo>
                        <a:cubicBezTo>
                          <a:pt x="4030545" y="2863"/>
                          <a:pt x="4280774" y="-12442"/>
                          <a:pt x="4636008" y="0"/>
                        </a:cubicBezTo>
                        <a:cubicBezTo>
                          <a:pt x="4991242" y="12442"/>
                          <a:pt x="5025483" y="16914"/>
                          <a:pt x="5239512" y="0"/>
                        </a:cubicBezTo>
                        <a:cubicBezTo>
                          <a:pt x="5453541" y="-16914"/>
                          <a:pt x="5754008" y="16592"/>
                          <a:pt x="6007608" y="0"/>
                        </a:cubicBezTo>
                        <a:cubicBezTo>
                          <a:pt x="6261208" y="-16592"/>
                          <a:pt x="6407957" y="-11909"/>
                          <a:pt x="6693408" y="0"/>
                        </a:cubicBezTo>
                        <a:cubicBezTo>
                          <a:pt x="6978859" y="11909"/>
                          <a:pt x="7015437" y="-20890"/>
                          <a:pt x="7296912" y="0"/>
                        </a:cubicBezTo>
                        <a:cubicBezTo>
                          <a:pt x="7578387" y="20890"/>
                          <a:pt x="7859622" y="46406"/>
                          <a:pt x="8229600" y="0"/>
                        </a:cubicBezTo>
                        <a:cubicBezTo>
                          <a:pt x="8230508" y="6337"/>
                          <a:pt x="8228722" y="11778"/>
                          <a:pt x="8229600" y="18288"/>
                        </a:cubicBezTo>
                        <a:cubicBezTo>
                          <a:pt x="8075287" y="35054"/>
                          <a:pt x="7821366" y="21850"/>
                          <a:pt x="7626096" y="18288"/>
                        </a:cubicBezTo>
                        <a:cubicBezTo>
                          <a:pt x="7430826" y="14726"/>
                          <a:pt x="7320004" y="-9669"/>
                          <a:pt x="7022592" y="18288"/>
                        </a:cubicBezTo>
                        <a:cubicBezTo>
                          <a:pt x="6725180" y="46245"/>
                          <a:pt x="6348804" y="-14025"/>
                          <a:pt x="6172200" y="18288"/>
                        </a:cubicBezTo>
                        <a:cubicBezTo>
                          <a:pt x="5995596" y="50601"/>
                          <a:pt x="5788102" y="22890"/>
                          <a:pt x="5650992" y="18288"/>
                        </a:cubicBezTo>
                        <a:cubicBezTo>
                          <a:pt x="5513882" y="13686"/>
                          <a:pt x="5198399" y="29121"/>
                          <a:pt x="4882896" y="18288"/>
                        </a:cubicBezTo>
                        <a:cubicBezTo>
                          <a:pt x="4567393" y="7455"/>
                          <a:pt x="4557008" y="26965"/>
                          <a:pt x="4443984" y="18288"/>
                        </a:cubicBezTo>
                        <a:cubicBezTo>
                          <a:pt x="4330960" y="9611"/>
                          <a:pt x="4061674" y="28891"/>
                          <a:pt x="3758184" y="18288"/>
                        </a:cubicBezTo>
                        <a:cubicBezTo>
                          <a:pt x="3454694" y="7685"/>
                          <a:pt x="3380392" y="19119"/>
                          <a:pt x="3236976" y="18288"/>
                        </a:cubicBezTo>
                        <a:cubicBezTo>
                          <a:pt x="3093560" y="17457"/>
                          <a:pt x="2632116" y="37607"/>
                          <a:pt x="2386584" y="18288"/>
                        </a:cubicBezTo>
                        <a:cubicBezTo>
                          <a:pt x="2141052" y="-1031"/>
                          <a:pt x="2110884" y="28777"/>
                          <a:pt x="1947672" y="18288"/>
                        </a:cubicBezTo>
                        <a:cubicBezTo>
                          <a:pt x="1784460" y="7799"/>
                          <a:pt x="1535467" y="461"/>
                          <a:pt x="1261872" y="18288"/>
                        </a:cubicBezTo>
                        <a:cubicBezTo>
                          <a:pt x="988277" y="36115"/>
                          <a:pt x="1021096" y="10375"/>
                          <a:pt x="822960" y="18288"/>
                        </a:cubicBezTo>
                        <a:cubicBezTo>
                          <a:pt x="624824" y="26201"/>
                          <a:pt x="298309" y="1283"/>
                          <a:pt x="0" y="18288"/>
                        </a:cubicBezTo>
                        <a:cubicBezTo>
                          <a:pt x="-633" y="12278"/>
                          <a:pt x="-757" y="586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2FD7E-D99C-B848-AAAC-91F3F1A46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369" y="2071316"/>
            <a:ext cx="5035164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285750" defTabSz="9144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Plan to strengthen family-based placements to reduce the need for congregate care</a:t>
            </a:r>
          </a:p>
          <a:p>
            <a:pPr marL="514350" indent="-285750" defTabSz="9144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Determine how the cost of IV-E loss between county and state will be shared</a:t>
            </a:r>
          </a:p>
          <a:p>
            <a:pPr marL="514350" indent="-285750" defTabSz="9144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Prevention Plan Submission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Prevention Plan Approval </a:t>
            </a:r>
            <a:r>
              <a:rPr lang="en-US" sz="1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-Pending</a:t>
            </a:r>
            <a:endParaRPr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Reconsider possible role of QRTPs in placement continuum 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Determine pay structure for EBPs dually funded by Medicaid and IV-E</a:t>
            </a:r>
          </a:p>
          <a:p>
            <a:pPr marL="5080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DDD5A151-D1A6-4347-BB29-7A1560E147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872" r="22244" b="-3"/>
          <a:stretch/>
        </p:blipFill>
        <p:spPr>
          <a:xfrm>
            <a:off x="5756743" y="2093976"/>
            <a:ext cx="2955798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45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3A7A7B88-2116-4C53-99B3-B282B8C231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46675"/>
          <a:stretch/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5ADB8A-766C-48F0-ACE7-F19273599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610" y="1104914"/>
            <a:ext cx="4947871" cy="1124712"/>
          </a:xfrm>
        </p:spPr>
        <p:txBody>
          <a:bodyPr vert="horz" lIns="91440" tIns="45720" rIns="91440" bIns="45720" rtlCol="0" anchor="b">
            <a:noAutofit/>
          </a:bodyPr>
          <a:lstStyle/>
          <a:p>
            <a:pPr defTabSz="914400"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Child Welfare Transformation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7775" y="674370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2443480"/>
            <a:ext cx="2475738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F7343-5E48-41D0-ACA6-4F017BB6C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8319" y="3019001"/>
            <a:ext cx="3576051" cy="3799072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514350" indent="-285750" defTabSz="9144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Policy Review </a:t>
            </a:r>
            <a:r>
              <a:rPr lang="en-US" sz="16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-Complete</a:t>
            </a:r>
            <a:endParaRPr lang="en-US" sz="1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14350" indent="-285750" defTabSz="9144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Intake Tool Listening Sessions</a:t>
            </a:r>
            <a:r>
              <a:rPr lang="en-US" sz="16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-Complete</a:t>
            </a:r>
            <a:endParaRPr lang="en-US" sz="1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14350" indent="-285750" defTabSz="9144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Intake Tool Development</a:t>
            </a:r>
            <a:r>
              <a:rPr lang="en-US" sz="16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-Complete</a:t>
            </a: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Policy Revisions</a:t>
            </a:r>
            <a:r>
              <a:rPr lang="en-US" sz="16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-Pending IRR Testing data analysis</a:t>
            </a:r>
            <a:endParaRPr lang="en-US" sz="1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14350" indent="-285750" defTabSz="914400">
              <a:lnSpc>
                <a:spcPct val="90000"/>
              </a:lnSpc>
            </a:pPr>
            <a:r>
              <a:rPr lang="en-US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Vignette-based Training</a:t>
            </a:r>
          </a:p>
          <a:p>
            <a:pPr marL="514350" indent="-285750" defTabSz="9144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Reporter Engagement</a:t>
            </a:r>
            <a:r>
              <a:rPr lang="en-US" sz="16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-Pre Development Complete</a:t>
            </a:r>
          </a:p>
          <a:p>
            <a:pPr marL="228600" indent="0" defTabSz="914400">
              <a:lnSpc>
                <a:spcPct val="90000"/>
              </a:lnSpc>
              <a:buNone/>
            </a:pPr>
            <a:r>
              <a:rPr lang="en-US" sz="16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      </a:t>
            </a:r>
            <a:r>
              <a:rPr lang="en-US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 Development Pending  </a:t>
            </a:r>
            <a:r>
              <a:rPr lang="en-US" sz="16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pPr marL="228600" indent="0" defTabSz="914400">
              <a:lnSpc>
                <a:spcPct val="90000"/>
              </a:lnSpc>
              <a:buNone/>
            </a:pPr>
            <a:endParaRPr lang="en-US" sz="1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defTabSz="914400">
              <a:lnSpc>
                <a:spcPct val="90000"/>
              </a:lnSpc>
              <a:buNone/>
            </a:pPr>
            <a:r>
              <a:rPr lang="en-US" sz="1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Goal: Consistency, Reliability and Accurate Decision Making/Response Time Assignment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97E675-C025-4AA3-9C85-3ECF963DBF02}"/>
              </a:ext>
            </a:extLst>
          </p:cNvPr>
          <p:cNvSpPr txBox="1"/>
          <p:nvPr/>
        </p:nvSpPr>
        <p:spPr>
          <a:xfrm>
            <a:off x="295460" y="2518994"/>
            <a:ext cx="2644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</a:t>
            </a:r>
            <a:r>
              <a:rPr lang="en-US" b="1" dirty="0">
                <a:latin typeface="+mj-lt"/>
              </a:rPr>
              <a:t>Structured Intake Tool</a:t>
            </a:r>
          </a:p>
        </p:txBody>
      </p:sp>
    </p:spTree>
    <p:extLst>
      <p:ext uri="{BB962C8B-B14F-4D97-AF65-F5344CB8AC3E}">
        <p14:creationId xmlns:p14="http://schemas.microsoft.com/office/powerpoint/2010/main" val="3956379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4A7628-3672-4AE8-886B-4F042720AE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42467" b="9091"/>
          <a:stretch/>
        </p:blipFill>
        <p:spPr>
          <a:xfrm>
            <a:off x="2641851" y="10"/>
            <a:ext cx="6502149" cy="685799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31745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5C8E37-4F51-4B6F-A569-2052F07DE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20" y="1161288"/>
            <a:ext cx="2578608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Bef>
                <a:spcPct val="0"/>
              </a:spcBef>
            </a:pPr>
            <a:r>
              <a:rPr lang="en-US" sz="24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Child Welfare Transformation: Next Steps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87775" y="674370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2443480"/>
            <a:ext cx="2475738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3C8505-329C-4BE3-BBF0-B07AF1D7EC6C}"/>
              </a:ext>
            </a:extLst>
          </p:cNvPr>
          <p:cNvSpPr txBox="1"/>
          <p:nvPr/>
        </p:nvSpPr>
        <p:spPr>
          <a:xfrm>
            <a:off x="278320" y="2718054"/>
            <a:ext cx="3657072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Back to Basics training on SDM tools for Child Welfare Workforce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Practice Standards Implementation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4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Safety Organized Practice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820242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8">
            <a:extLst>
              <a:ext uri="{FF2B5EF4-FFF2-40B4-BE49-F238E27FC236}">
                <a16:creationId xmlns:a16="http://schemas.microsoft.com/office/drawing/2014/main" id="{1ECAB1E8-8195-4748-BE71-FF806D868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!!text rectangle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181" y="633619"/>
            <a:ext cx="3209537" cy="5495925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0B067C-CF5F-46E1-AEF1-9C62093C2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978619"/>
            <a:ext cx="2558034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Bef>
                <a:spcPct val="0"/>
              </a:spcBef>
            </a:pPr>
            <a:r>
              <a:rPr lang="en-US" sz="24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Additional Updates</a:t>
            </a:r>
          </a:p>
        </p:txBody>
      </p:sp>
      <p:sp>
        <p:nvSpPr>
          <p:cNvPr id="29" name="!!accent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9175" y="1170432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8094" y="2121408"/>
            <a:ext cx="2496312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7BC991-0371-4BDB-95A7-1166A1494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934" y="2359152"/>
            <a:ext cx="2725723" cy="3425043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RAMS positions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Contract completed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Hiring Underway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Vision </a:t>
            </a:r>
          </a:p>
          <a:p>
            <a:pPr marL="50800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5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CPS Hotline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5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Study to be completed by September 2022</a:t>
            </a: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5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5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 indent="-228600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5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ABAC9F54-C53C-46FD-A38A-E41E0027E1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8101" r="11478" b="2"/>
          <a:stretch/>
        </p:blipFill>
        <p:spPr>
          <a:xfrm>
            <a:off x="3843337" y="634382"/>
            <a:ext cx="4992910" cy="549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78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900FE3-DD49-47A9-B79F-9EED092EF8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49775" y="248449"/>
            <a:ext cx="5894225" cy="6360694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523280" y="2443003"/>
            <a:ext cx="4928058" cy="3019402"/>
          </a:xfrm>
        </p:spPr>
        <p:txBody>
          <a:bodyPr/>
          <a:lstStyle/>
          <a:p>
            <a:pPr algn="ctr"/>
            <a:endParaRPr lang="en-US" sz="2400" dirty="0"/>
          </a:p>
          <a:p>
            <a:pPr lvl="0" algn="ctr"/>
            <a:endParaRPr lang="en-US" sz="4800" dirty="0">
              <a:solidFill>
                <a:prstClr val="black"/>
              </a:solidFill>
            </a:endParaRPr>
          </a:p>
          <a:p>
            <a:pPr lvl="0" algn="ctr"/>
            <a:endParaRPr lang="en-US" sz="4800" dirty="0">
              <a:solidFill>
                <a:prstClr val="black"/>
              </a:solidFill>
            </a:endParaRPr>
          </a:p>
          <a:p>
            <a:pPr lvl="0" algn="ctr"/>
            <a:endParaRPr lang="en-US" sz="4800" dirty="0">
              <a:solidFill>
                <a:prstClr val="black"/>
              </a:solidFill>
            </a:endParaRPr>
          </a:p>
          <a:p>
            <a:pPr lvl="0" algn="ctr"/>
            <a:r>
              <a:rPr lang="en-US" sz="4800" dirty="0">
                <a:solidFill>
                  <a:schemeClr val="bg1"/>
                </a:solidFill>
              </a:rPr>
              <a:t>    Questions ?</a:t>
            </a:r>
          </a:p>
          <a:p>
            <a:pPr lvl="0" algn="ctr"/>
            <a:endParaRPr lang="en-US" sz="2400" dirty="0">
              <a:solidFill>
                <a:prstClr val="black"/>
              </a:solidFill>
            </a:endParaRP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48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587859"/>
      </p:ext>
    </p:extLst>
  </p:cSld>
  <p:clrMapOvr>
    <a:masterClrMapping/>
  </p:clrMapOvr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ylar">
  <a:themeElements>
    <a:clrScheme name="WakeGOV 2014">
      <a:dk1>
        <a:srgbClr val="0056AE"/>
      </a:dk1>
      <a:lt1>
        <a:srgbClr val="0056AE"/>
      </a:lt1>
      <a:dk2>
        <a:srgbClr val="FFFFFF"/>
      </a:dk2>
      <a:lt2>
        <a:srgbClr val="FFFFFF"/>
      </a:lt2>
      <a:accent1>
        <a:srgbClr val="31B6FD"/>
      </a:accent1>
      <a:accent2>
        <a:srgbClr val="4584D3"/>
      </a:accent2>
      <a:accent3>
        <a:srgbClr val="DDBB00"/>
      </a:accent3>
      <a:accent4>
        <a:srgbClr val="BDE05A"/>
      </a:accent4>
      <a:accent5>
        <a:srgbClr val="004082"/>
      </a:accent5>
      <a:accent6>
        <a:srgbClr val="669900"/>
      </a:accent6>
      <a:hlink>
        <a:srgbClr val="0080FF"/>
      </a:hlink>
      <a:folHlink>
        <a:srgbClr val="0080FF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26111</TotalTime>
  <Words>409</Words>
  <Application>Microsoft Office PowerPoint</Application>
  <PresentationFormat>On-screen Show (4:3)</PresentationFormat>
  <Paragraphs>82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9" baseType="lpstr">
      <vt:lpstr>Arial</vt:lpstr>
      <vt:lpstr>Calibri</vt:lpstr>
      <vt:lpstr>Calibri Light</vt:lpstr>
      <vt:lpstr>Century Gothic</vt:lpstr>
      <vt:lpstr>Franklin Gothic Demi Cond</vt:lpstr>
      <vt:lpstr>Franklin Gothic Medium</vt:lpstr>
      <vt:lpstr>Franklin Gothic Medium Cond</vt:lpstr>
      <vt:lpstr>Gotham Bold</vt:lpstr>
      <vt:lpstr>Gotham Light</vt:lpstr>
      <vt:lpstr>Helvetica</vt:lpstr>
      <vt:lpstr>Helvetica Neue</vt:lpstr>
      <vt:lpstr>Montserrat</vt:lpstr>
      <vt:lpstr>Source Sans Pro</vt:lpstr>
      <vt:lpstr>Times New Roman</vt:lpstr>
      <vt:lpstr>Wingdings</vt:lpstr>
      <vt:lpstr>3_Office Theme</vt:lpstr>
      <vt:lpstr>1_Custom Design</vt:lpstr>
      <vt:lpstr>4_Office Theme</vt:lpstr>
      <vt:lpstr>5_Office Theme</vt:lpstr>
      <vt:lpstr>Mylar</vt:lpstr>
      <vt:lpstr>PowerPoint Presentation</vt:lpstr>
      <vt:lpstr>Agenda</vt:lpstr>
      <vt:lpstr>Family First Plan Update</vt:lpstr>
      <vt:lpstr>Prevention Services</vt:lpstr>
      <vt:lpstr>FFPSA Key Milestones Update</vt:lpstr>
      <vt:lpstr>Child Welfare Transformation</vt:lpstr>
      <vt:lpstr>Child Welfare Transformation: Next Steps</vt:lpstr>
      <vt:lpstr>Additional Updates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Stone, Kathy P</cp:lastModifiedBy>
  <cp:revision>778</cp:revision>
  <cp:lastPrinted>2020-02-07T17:39:39Z</cp:lastPrinted>
  <dcterms:created xsi:type="dcterms:W3CDTF">2015-07-07T20:02:11Z</dcterms:created>
  <dcterms:modified xsi:type="dcterms:W3CDTF">2022-01-05T23:16:44Z</dcterms:modified>
</cp:coreProperties>
</file>