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44" r:id="rId2"/>
    <p:sldMasterId id="2147483701" r:id="rId3"/>
    <p:sldMasterId id="2147483711" r:id="rId4"/>
    <p:sldMasterId id="2147483723" r:id="rId5"/>
  </p:sldMasterIdLst>
  <p:notesMasterIdLst>
    <p:notesMasterId r:id="rId15"/>
  </p:notesMasterIdLst>
  <p:handoutMasterIdLst>
    <p:handoutMasterId r:id="rId16"/>
  </p:handoutMasterIdLst>
  <p:sldIdLst>
    <p:sldId id="459" r:id="rId6"/>
    <p:sldId id="1309" r:id="rId7"/>
    <p:sldId id="1312" r:id="rId8"/>
    <p:sldId id="1273" r:id="rId9"/>
    <p:sldId id="1344" r:id="rId10"/>
    <p:sldId id="1352" r:id="rId11"/>
    <p:sldId id="1353" r:id="rId12"/>
    <p:sldId id="1354" r:id="rId13"/>
    <p:sldId id="130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  <p:cmAuthor id="2" name="O'connor, Kristin" initials="OK" lastIdx="9" clrIdx="1">
    <p:extLst>
      <p:ext uri="{19B8F6BF-5375-455C-9EA6-DF929625EA0E}">
        <p15:presenceInfo xmlns:p15="http://schemas.microsoft.com/office/powerpoint/2012/main" userId="S-1-5-21-2744878847-1876734302-662453930-232395" providerId="AD"/>
      </p:ext>
    </p:extLst>
  </p:cmAuthor>
  <p:cmAuthor id="3" name="Warren Ludwig" initials="WL" lastIdx="10" clrIdx="2">
    <p:extLst>
      <p:ext uri="{19B8F6BF-5375-455C-9EA6-DF929625EA0E}">
        <p15:presenceInfo xmlns:p15="http://schemas.microsoft.com/office/powerpoint/2012/main" userId="c21dd9bea4955628" providerId="Windows Live"/>
      </p:ext>
    </p:extLst>
  </p:cmAuthor>
  <p:cmAuthor id="4" name="Osborne, Susan G" initials="OSG" lastIdx="6" clrIdx="3">
    <p:extLst>
      <p:ext uri="{19B8F6BF-5375-455C-9EA6-DF929625EA0E}">
        <p15:presenceInfo xmlns:p15="http://schemas.microsoft.com/office/powerpoint/2012/main" userId="S::Susan.Osborne@dhhs.nc.gov::e29929ca-f510-4421-a40f-0a9b735f6ba0" providerId="AD"/>
      </p:ext>
    </p:extLst>
  </p:cmAuthor>
  <p:cmAuthor id="5" name="Stegenga, Richard A" initials="SRA" lastIdx="2" clrIdx="4">
    <p:extLst>
      <p:ext uri="{19B8F6BF-5375-455C-9EA6-DF929625EA0E}">
        <p15:presenceInfo xmlns:p15="http://schemas.microsoft.com/office/powerpoint/2012/main" userId="S::Richard.Stegenga@dhhs.nc.gov::91d7f035-249f-4d72-956c-4029dc473f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CD6"/>
    <a:srgbClr val="CEDDEC"/>
    <a:srgbClr val="15365E"/>
    <a:srgbClr val="94B6C7"/>
    <a:srgbClr val="657E32"/>
    <a:srgbClr val="E9F0F3"/>
    <a:srgbClr val="DBE7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1" autoAdjust="0"/>
    <p:restoredTop sz="87584" autoAdjust="0"/>
  </p:normalViewPr>
  <p:slideViewPr>
    <p:cSldViewPr snapToGrid="0">
      <p:cViewPr varScale="1">
        <p:scale>
          <a:sx n="50" d="100"/>
          <a:sy n="50" d="100"/>
        </p:scale>
        <p:origin x="1389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D541B-A323-4952-BB8E-8F442EB7AC5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21204C-DF11-2948-9BFB-4577DD60C454}" type="pres">
      <dgm:prSet presAssocID="{CEDD541B-A323-4952-BB8E-8F442EB7AC5A}" presName="diagram" presStyleCnt="0">
        <dgm:presLayoutVars>
          <dgm:dir/>
          <dgm:resizeHandles val="exact"/>
        </dgm:presLayoutVars>
      </dgm:prSet>
      <dgm:spPr/>
    </dgm:pt>
  </dgm:ptLst>
  <dgm:cxnLst>
    <dgm:cxn modelId="{1C4431A8-3AAA-1D4E-9F5B-B6CD0C52B43D}" type="presOf" srcId="{CEDD541B-A323-4952-BB8E-8F442EB7AC5A}" destId="{A821204C-DF11-2948-9BFB-4577DD60C45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15FB7-E30C-47D8-B2AB-9072AFA7E80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4EB6C73-DB97-4C1D-B237-E5722880AD86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Limits to IV-E funding </a:t>
          </a:r>
          <a:b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for congregate care</a:t>
          </a:r>
          <a:b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to the first two weeks of placement began October 1,2021*</a:t>
          </a:r>
          <a:endParaRPr lang="en-US" dirty="0"/>
        </a:p>
      </dgm:t>
    </dgm:pt>
    <dgm:pt modelId="{E0F867D7-8320-4EF4-803D-160ACD34EFD9}" type="parTrans" cxnId="{C9B56E20-5862-4658-92D8-2F8B46DB0B88}">
      <dgm:prSet/>
      <dgm:spPr/>
      <dgm:t>
        <a:bodyPr/>
        <a:lstStyle/>
        <a:p>
          <a:endParaRPr lang="en-US"/>
        </a:p>
      </dgm:t>
    </dgm:pt>
    <dgm:pt modelId="{948B187B-DBB2-43D7-B1F7-67CE56F1575D}" type="sibTrans" cxnId="{C9B56E20-5862-4658-92D8-2F8B46DB0B88}">
      <dgm:prSet/>
      <dgm:spPr/>
      <dgm:t>
        <a:bodyPr/>
        <a:lstStyle/>
        <a:p>
          <a:endParaRPr lang="en-US"/>
        </a:p>
      </dgm:t>
    </dgm:pt>
    <dgm:pt modelId="{68D87E5B-544A-4204-930B-2E2068AAEE97}">
      <dgm:prSet phldrT="[Text]"/>
      <dgm:spPr/>
      <dgm:t>
        <a:bodyPr/>
        <a:lstStyle/>
        <a:p>
          <a:r>
            <a:rPr lang="en-US" b="1" dirty="0"/>
            <a:t>FFPSA Plan Submitted November 2021</a:t>
          </a:r>
        </a:p>
        <a:p>
          <a:endParaRPr lang="en-US" b="1" dirty="0"/>
        </a:p>
        <a:p>
          <a:r>
            <a:rPr lang="en-US" b="1" dirty="0"/>
            <a:t>ACF Response Received December 2021</a:t>
          </a:r>
        </a:p>
      </dgm:t>
    </dgm:pt>
    <dgm:pt modelId="{AF75F46F-7E6E-47EE-AFB3-F72D2B377CBF}" type="parTrans" cxnId="{0B9955CB-050C-4B90-BE0F-A63938807136}">
      <dgm:prSet/>
      <dgm:spPr/>
      <dgm:t>
        <a:bodyPr/>
        <a:lstStyle/>
        <a:p>
          <a:endParaRPr lang="en-US"/>
        </a:p>
      </dgm:t>
    </dgm:pt>
    <dgm:pt modelId="{39AB9EBA-A8CB-45D5-9729-D8D6FC25C7B8}" type="sibTrans" cxnId="{0B9955CB-050C-4B90-BE0F-A63938807136}">
      <dgm:prSet/>
      <dgm:spPr/>
      <dgm:t>
        <a:bodyPr/>
        <a:lstStyle/>
        <a:p>
          <a:endParaRPr lang="en-US"/>
        </a:p>
      </dgm:t>
    </dgm:pt>
    <dgm:pt modelId="{C3EB68C5-30C8-4C9A-9153-F1FC68F68162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NC is working with ACF to answer questions for final approval</a:t>
          </a:r>
          <a:endParaRPr lang="en-US" dirty="0"/>
        </a:p>
      </dgm:t>
    </dgm:pt>
    <dgm:pt modelId="{902E595B-4268-49A9-8913-0E5294083921}" type="parTrans" cxnId="{C6ECD0BC-8EB4-4E3F-A4E7-E232FD987B6C}">
      <dgm:prSet/>
      <dgm:spPr/>
      <dgm:t>
        <a:bodyPr/>
        <a:lstStyle/>
        <a:p>
          <a:endParaRPr lang="en-US"/>
        </a:p>
      </dgm:t>
    </dgm:pt>
    <dgm:pt modelId="{73EA4171-5443-4EF9-AB52-C89C2CB483FC}" type="sibTrans" cxnId="{C6ECD0BC-8EB4-4E3F-A4E7-E232FD987B6C}">
      <dgm:prSet/>
      <dgm:spPr/>
      <dgm:t>
        <a:bodyPr/>
        <a:lstStyle/>
        <a:p>
          <a:endParaRPr lang="en-US"/>
        </a:p>
      </dgm:t>
    </dgm:pt>
    <dgm:pt modelId="{DA272DE0-C34F-4FA9-AE03-3B11F6D50F4C}" type="pres">
      <dgm:prSet presAssocID="{1AA15FB7-E30C-47D8-B2AB-9072AFA7E804}" presName="arrowDiagram" presStyleCnt="0">
        <dgm:presLayoutVars>
          <dgm:chMax val="5"/>
          <dgm:dir/>
          <dgm:resizeHandles val="exact"/>
        </dgm:presLayoutVars>
      </dgm:prSet>
      <dgm:spPr/>
    </dgm:pt>
    <dgm:pt modelId="{F6D0B782-5FED-4AE5-B60C-57722F6DCCF2}" type="pres">
      <dgm:prSet presAssocID="{1AA15FB7-E30C-47D8-B2AB-9072AFA7E804}" presName="arrow" presStyleLbl="bgShp" presStyleIdx="0" presStyleCnt="1" custLinFactNeighborX="-320" custLinFactNeighborY="-1613"/>
      <dgm:spPr>
        <a:solidFill>
          <a:schemeClr val="accent3">
            <a:lumMod val="20000"/>
            <a:lumOff val="80000"/>
          </a:schemeClr>
        </a:solidFill>
      </dgm:spPr>
    </dgm:pt>
    <dgm:pt modelId="{27EB47D2-51C1-42DD-B93D-A310593FF2F9}" type="pres">
      <dgm:prSet presAssocID="{1AA15FB7-E30C-47D8-B2AB-9072AFA7E804}" presName="arrowDiagram3" presStyleCnt="0"/>
      <dgm:spPr/>
    </dgm:pt>
    <dgm:pt modelId="{1606B023-E273-40BE-994A-B2F0D75ADAA1}" type="pres">
      <dgm:prSet presAssocID="{F4EB6C73-DB97-4C1D-B237-E5722880AD86}" presName="bullet3a" presStyleLbl="node1" presStyleIdx="0" presStyleCnt="3"/>
      <dgm:spPr>
        <a:solidFill>
          <a:schemeClr val="tx2"/>
        </a:solidFill>
      </dgm:spPr>
    </dgm:pt>
    <dgm:pt modelId="{FE312D5C-C715-4277-83E5-CB2A4A4A28FA}" type="pres">
      <dgm:prSet presAssocID="{F4EB6C73-DB97-4C1D-B237-E5722880AD86}" presName="textBox3a" presStyleLbl="revTx" presStyleIdx="0" presStyleCnt="3" custScaleX="113858" custLinFactNeighborX="-1252" custLinFactNeighborY="12460">
        <dgm:presLayoutVars>
          <dgm:bulletEnabled val="1"/>
        </dgm:presLayoutVars>
      </dgm:prSet>
      <dgm:spPr/>
    </dgm:pt>
    <dgm:pt modelId="{68A88D67-8FF8-4E03-83C4-5F611FC65785}" type="pres">
      <dgm:prSet presAssocID="{68D87E5B-544A-4204-930B-2E2068AAEE97}" presName="bullet3b" presStyleLbl="node1" presStyleIdx="1" presStyleCnt="3"/>
      <dgm:spPr>
        <a:solidFill>
          <a:schemeClr val="tx2"/>
        </a:solidFill>
      </dgm:spPr>
    </dgm:pt>
    <dgm:pt modelId="{7EE3EA16-05AB-4B00-91C7-4D5CD7212979}" type="pres">
      <dgm:prSet presAssocID="{68D87E5B-544A-4204-930B-2E2068AAEE97}" presName="textBox3b" presStyleLbl="revTx" presStyleIdx="1" presStyleCnt="3" custScaleX="136138" custLinFactNeighborX="17021" custLinFactNeighborY="2078">
        <dgm:presLayoutVars>
          <dgm:bulletEnabled val="1"/>
        </dgm:presLayoutVars>
      </dgm:prSet>
      <dgm:spPr/>
    </dgm:pt>
    <dgm:pt modelId="{31AE4FC3-3B0C-46E8-994A-C48C2880C756}" type="pres">
      <dgm:prSet presAssocID="{C3EB68C5-30C8-4C9A-9153-F1FC68F68162}" presName="bullet3c" presStyleLbl="node1" presStyleIdx="2" presStyleCnt="3"/>
      <dgm:spPr>
        <a:solidFill>
          <a:schemeClr val="tx2"/>
        </a:solidFill>
      </dgm:spPr>
    </dgm:pt>
    <dgm:pt modelId="{591912E5-10CA-4D5E-BD42-453B6E512C38}" type="pres">
      <dgm:prSet presAssocID="{C3EB68C5-30C8-4C9A-9153-F1FC68F68162}" presName="textBox3c" presStyleLbl="revTx" presStyleIdx="2" presStyleCnt="3" custLinFactNeighborX="16408" custLinFactNeighborY="-16158">
        <dgm:presLayoutVars>
          <dgm:bulletEnabled val="1"/>
        </dgm:presLayoutVars>
      </dgm:prSet>
      <dgm:spPr/>
    </dgm:pt>
  </dgm:ptLst>
  <dgm:cxnLst>
    <dgm:cxn modelId="{C9B56E20-5862-4658-92D8-2F8B46DB0B88}" srcId="{1AA15FB7-E30C-47D8-B2AB-9072AFA7E804}" destId="{F4EB6C73-DB97-4C1D-B237-E5722880AD86}" srcOrd="0" destOrd="0" parTransId="{E0F867D7-8320-4EF4-803D-160ACD34EFD9}" sibTransId="{948B187B-DBB2-43D7-B1F7-67CE56F1575D}"/>
    <dgm:cxn modelId="{B2155969-7CDE-46A4-A51E-4EF2C62B6821}" type="presOf" srcId="{F4EB6C73-DB97-4C1D-B237-E5722880AD86}" destId="{FE312D5C-C715-4277-83E5-CB2A4A4A28FA}" srcOrd="0" destOrd="0" presId="urn:microsoft.com/office/officeart/2005/8/layout/arrow2"/>
    <dgm:cxn modelId="{9FE97B7F-5661-4FE9-BE73-BDFA516E2FB6}" type="presOf" srcId="{1AA15FB7-E30C-47D8-B2AB-9072AFA7E804}" destId="{DA272DE0-C34F-4FA9-AE03-3B11F6D50F4C}" srcOrd="0" destOrd="0" presId="urn:microsoft.com/office/officeart/2005/8/layout/arrow2"/>
    <dgm:cxn modelId="{19D3FB81-3164-4A0E-91F0-BFB10C8BBD56}" type="presOf" srcId="{68D87E5B-544A-4204-930B-2E2068AAEE97}" destId="{7EE3EA16-05AB-4B00-91C7-4D5CD7212979}" srcOrd="0" destOrd="0" presId="urn:microsoft.com/office/officeart/2005/8/layout/arrow2"/>
    <dgm:cxn modelId="{C6ECD0BC-8EB4-4E3F-A4E7-E232FD987B6C}" srcId="{1AA15FB7-E30C-47D8-B2AB-9072AFA7E804}" destId="{C3EB68C5-30C8-4C9A-9153-F1FC68F68162}" srcOrd="2" destOrd="0" parTransId="{902E595B-4268-49A9-8913-0E5294083921}" sibTransId="{73EA4171-5443-4EF9-AB52-C89C2CB483FC}"/>
    <dgm:cxn modelId="{0B9955CB-050C-4B90-BE0F-A63938807136}" srcId="{1AA15FB7-E30C-47D8-B2AB-9072AFA7E804}" destId="{68D87E5B-544A-4204-930B-2E2068AAEE97}" srcOrd="1" destOrd="0" parTransId="{AF75F46F-7E6E-47EE-AFB3-F72D2B377CBF}" sibTransId="{39AB9EBA-A8CB-45D5-9729-D8D6FC25C7B8}"/>
    <dgm:cxn modelId="{6F71C6CE-5099-444E-B5F8-9899163636B8}" type="presOf" srcId="{C3EB68C5-30C8-4C9A-9153-F1FC68F68162}" destId="{591912E5-10CA-4D5E-BD42-453B6E512C38}" srcOrd="0" destOrd="0" presId="urn:microsoft.com/office/officeart/2005/8/layout/arrow2"/>
    <dgm:cxn modelId="{0E9E1492-E950-4FB2-9DA1-07857969929C}" type="presParOf" srcId="{DA272DE0-C34F-4FA9-AE03-3B11F6D50F4C}" destId="{F6D0B782-5FED-4AE5-B60C-57722F6DCCF2}" srcOrd="0" destOrd="0" presId="urn:microsoft.com/office/officeart/2005/8/layout/arrow2"/>
    <dgm:cxn modelId="{64FE340B-48F0-4FC3-BBBC-C2A695FEC1AA}" type="presParOf" srcId="{DA272DE0-C34F-4FA9-AE03-3B11F6D50F4C}" destId="{27EB47D2-51C1-42DD-B93D-A310593FF2F9}" srcOrd="1" destOrd="0" presId="urn:microsoft.com/office/officeart/2005/8/layout/arrow2"/>
    <dgm:cxn modelId="{B6CF8CA0-401F-4FED-8748-AC28A895D9FD}" type="presParOf" srcId="{27EB47D2-51C1-42DD-B93D-A310593FF2F9}" destId="{1606B023-E273-40BE-994A-B2F0D75ADAA1}" srcOrd="0" destOrd="0" presId="urn:microsoft.com/office/officeart/2005/8/layout/arrow2"/>
    <dgm:cxn modelId="{80660279-D84F-42C1-AC07-C76E7144F0A3}" type="presParOf" srcId="{27EB47D2-51C1-42DD-B93D-A310593FF2F9}" destId="{FE312D5C-C715-4277-83E5-CB2A4A4A28FA}" srcOrd="1" destOrd="0" presId="urn:microsoft.com/office/officeart/2005/8/layout/arrow2"/>
    <dgm:cxn modelId="{E1623573-5E79-476B-8952-6359D610124F}" type="presParOf" srcId="{27EB47D2-51C1-42DD-B93D-A310593FF2F9}" destId="{68A88D67-8FF8-4E03-83C4-5F611FC65785}" srcOrd="2" destOrd="0" presId="urn:microsoft.com/office/officeart/2005/8/layout/arrow2"/>
    <dgm:cxn modelId="{A52D6F33-9C41-4E16-A881-894FFF30D422}" type="presParOf" srcId="{27EB47D2-51C1-42DD-B93D-A310593FF2F9}" destId="{7EE3EA16-05AB-4B00-91C7-4D5CD7212979}" srcOrd="3" destOrd="0" presId="urn:microsoft.com/office/officeart/2005/8/layout/arrow2"/>
    <dgm:cxn modelId="{428AC513-D4B5-4720-9034-8B4ABB0B8ABB}" type="presParOf" srcId="{27EB47D2-51C1-42DD-B93D-A310593FF2F9}" destId="{31AE4FC3-3B0C-46E8-994A-C48C2880C756}" srcOrd="4" destOrd="0" presId="urn:microsoft.com/office/officeart/2005/8/layout/arrow2"/>
    <dgm:cxn modelId="{2DB47F29-2234-4EC1-9288-DC8E53467134}" type="presParOf" srcId="{27EB47D2-51C1-42DD-B93D-A310593FF2F9}" destId="{591912E5-10CA-4D5E-BD42-453B6E512C38}" srcOrd="5" destOrd="0" presId="urn:microsoft.com/office/officeart/2005/8/layout/arrow2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0B782-5FED-4AE5-B60C-57722F6DCCF2}">
      <dsp:nvSpPr>
        <dsp:cNvPr id="0" name=""/>
        <dsp:cNvSpPr/>
      </dsp:nvSpPr>
      <dsp:spPr>
        <a:xfrm>
          <a:off x="0" y="0"/>
          <a:ext cx="7935344" cy="495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B023-E273-40BE-994A-B2F0D75ADAA1}">
      <dsp:nvSpPr>
        <dsp:cNvPr id="0" name=""/>
        <dsp:cNvSpPr/>
      </dsp:nvSpPr>
      <dsp:spPr>
        <a:xfrm>
          <a:off x="1007788" y="3479186"/>
          <a:ext cx="206318" cy="20631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12D5C-C715-4277-83E5-CB2A4A4A28FA}">
      <dsp:nvSpPr>
        <dsp:cNvPr id="0" name=""/>
        <dsp:cNvSpPr/>
      </dsp:nvSpPr>
      <dsp:spPr>
        <a:xfrm>
          <a:off x="959686" y="3638422"/>
          <a:ext cx="2105160" cy="143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2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Limits to IV-E funding </a:t>
          </a:r>
          <a:b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for congregate care</a:t>
          </a:r>
          <a:b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to the first two weeks of placement began October 1,2021*</a:t>
          </a:r>
          <a:endParaRPr lang="en-US" sz="1500" kern="1200" dirty="0"/>
        </a:p>
      </dsp:txBody>
      <dsp:txXfrm>
        <a:off x="959686" y="3638422"/>
        <a:ext cx="2105160" cy="1433321"/>
      </dsp:txXfrm>
    </dsp:sp>
    <dsp:sp modelId="{68A88D67-8FF8-4E03-83C4-5F611FC65785}">
      <dsp:nvSpPr>
        <dsp:cNvPr id="0" name=""/>
        <dsp:cNvSpPr/>
      </dsp:nvSpPr>
      <dsp:spPr>
        <a:xfrm>
          <a:off x="2828950" y="2131169"/>
          <a:ext cx="372961" cy="37296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EA16-05AB-4B00-91C7-4D5CD7212979}">
      <dsp:nvSpPr>
        <dsp:cNvPr id="0" name=""/>
        <dsp:cNvSpPr/>
      </dsp:nvSpPr>
      <dsp:spPr>
        <a:xfrm>
          <a:off x="2995471" y="2373714"/>
          <a:ext cx="2592724" cy="2698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2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FFPSA Plan Submitted November 2021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ACF Response Received December 2021</a:t>
          </a:r>
        </a:p>
      </dsp:txBody>
      <dsp:txXfrm>
        <a:off x="2995471" y="2373714"/>
        <a:ext cx="2592724" cy="2698016"/>
      </dsp:txXfrm>
    </dsp:sp>
    <dsp:sp modelId="{31AE4FC3-3B0C-46E8-994A-C48C2880C756}">
      <dsp:nvSpPr>
        <dsp:cNvPr id="0" name=""/>
        <dsp:cNvSpPr/>
      </dsp:nvSpPr>
      <dsp:spPr>
        <a:xfrm>
          <a:off x="5019105" y="1310853"/>
          <a:ext cx="515797" cy="515797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912E5-10CA-4D5E-BD42-453B6E512C38}">
      <dsp:nvSpPr>
        <dsp:cNvPr id="0" name=""/>
        <dsp:cNvSpPr/>
      </dsp:nvSpPr>
      <dsp:spPr>
        <a:xfrm>
          <a:off x="5589491" y="1011799"/>
          <a:ext cx="1904482" cy="34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1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NC is working with ACF to answer questions for final approval</a:t>
          </a:r>
          <a:endParaRPr lang="en-US" sz="1500" kern="1200" dirty="0"/>
        </a:p>
      </dsp:txBody>
      <dsp:txXfrm>
        <a:off x="5589491" y="1011799"/>
        <a:ext cx="1904482" cy="344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0"/>
            <a:ext cx="5608320" cy="3660458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states plans have taken up to a year to be approved.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762">
              <a:defRPr/>
            </a:pPr>
            <a:fld id="{DBCC7D24-0DC9-4E9C-89C0-35D79A09D3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7176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95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EBPs must be on the clearinghouse and selected in the State’s plan and then approved by ACF for ‘candidate children’ we have identified in the plan.  Homebuilders, PAT, Triple P then MMT and MST.  RFQ with purveyor of Homebuilders is in the OPCG approval process, RFAs completed for release when approved for Statewide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0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2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8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Bullets">
  <p:cSld name="1_Content Slide - Bulle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74369" y="624055"/>
            <a:ext cx="78432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3860"/>
            <a:ext cx="9144000" cy="457200"/>
          </a:xfrm>
          <a:prstGeom prst="rect">
            <a:avLst/>
          </a:prstGeom>
          <a:gradFill>
            <a:gsLst>
              <a:gs pos="0">
                <a:srgbClr val="17365D"/>
              </a:gs>
              <a:gs pos="60000">
                <a:srgbClr val="D1E3ED"/>
              </a:gs>
              <a:gs pos="100000">
                <a:srgbClr val="E8F0F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1736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628650" y="1447800"/>
            <a:ext cx="7888200" cy="4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−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522287" y="6243108"/>
            <a:ext cx="79920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0" y="6573308"/>
            <a:ext cx="9144000" cy="0"/>
          </a:xfrm>
          <a:prstGeom prst="straightConnector1">
            <a:avLst/>
          </a:prstGeom>
          <a:noFill/>
          <a:ln w="22225" cap="flat" cmpd="sng">
            <a:solidFill>
              <a:srgbClr val="17365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204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Family First Prevention Services Act | August 2018 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5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F209-2A0C-4A1F-9E03-7D15DA69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E878D-1410-4124-AC63-FB3559520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5336-F4BF-4E9C-9169-7EA0F915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009F-E495-4E1A-9F44-1A262F4A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792C-67BC-417C-B880-BE5F96A3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FC6-3BF1-42D7-A8E5-29039150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D8FD-DA73-481C-9864-BC67D62F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E177C-AAED-4AD0-A547-9ED72B2A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1AC91-7944-489F-B8E6-6C34FA26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C14E-2C3B-4879-AF25-5172614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1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54EB-A9DC-4735-9CD0-2BE750CA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98F4-57F3-4BD2-BCC1-C4553566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09E1-3D4C-4A15-A5E7-C76A156D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E429-A138-4A8D-9388-EE74C383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92AF8-D9B5-4FD7-8178-AB910F10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3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4410-3ECC-48D5-9296-0BA5BE7C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C3C9-9E38-43C5-A347-6858AFF8F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CF1DF-5E1B-4E5E-8487-78D3C301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4506-793F-45C2-AB58-C5BB592C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70214-B228-4FB6-A6C5-58507667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5EA3-8FB5-4856-8575-F381E42D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1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06C9-49F6-4BFA-8B1B-386A5B98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2AAD8-7BB9-4F0A-92A7-4115EA61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8F759-FCA7-4338-A5B6-CA5763C2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95E6D-A0A6-4AC3-AABB-0D27235E2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B075B-B7E5-46D6-912E-083BA048C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AD4B6-2B5F-46D9-913E-B54E674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47174-FFA6-4695-851B-CF92E663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E2987-295D-4FFD-A036-961C69A9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4155-E884-4877-8855-6F11C6C8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58C16-92A1-4258-AF80-F77DB1B0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D659A-B44A-47AB-AF71-C67E95AF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F3CA7-5472-4143-A59A-F3CD14FD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89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10FFD-AEB9-4D8C-9A1B-F470007C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2F7D0-D516-41C8-A7BC-921AD408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8778F-BA3E-44B2-9219-6CF8759E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2988-266F-4890-9E51-216AC0C6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4418-CCD7-4503-8C3B-9BE69322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C299A-972F-42FE-A24C-9E6912C99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DEFEB-D7D2-43FA-80E5-4A97E0F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58B34-A787-47CF-A758-9C553F18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2545C-3FFA-4ABA-8AA1-56A34BDC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570F-FE64-48F7-B8D9-68A9B054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C536E-15EC-495D-90A3-05E69F00E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24530-5BEF-4CCC-BD28-3BDCCEDBD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EF969-78CC-4F01-A46E-A5E0F508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A8254-E5E1-4805-AA2B-8CD3F662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ECF62-9EF1-48A7-9635-510050FC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D74A-3399-4B33-978B-BE6D5841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82272-FFB9-418B-936C-A2A85C405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7696-34E1-468E-B64D-60CDB3C7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5B82-9FAA-4701-95B2-51C2938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8D72E-3A89-4AAA-96A7-09EA4A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1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816F5-4F6F-444A-A27C-4D51BC788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71176-DCD2-43ED-831B-9446736DA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1C61-E31C-40CB-A98E-38159F9E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B18EC-AA88-4731-B209-A0B6DA55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5F1A-C921-4197-9CFD-E0DF0C06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4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4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4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5922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80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4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3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6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12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5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65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99874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4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7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83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47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9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77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81000" y="914400"/>
            <a:ext cx="8534400" cy="48768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780085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6" y="381000"/>
              <a:ext cx="1048224" cy="133124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8486774" cy="1368798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 cap="none" spc="12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52426" y="457200"/>
            <a:ext cx="8486774" cy="2438399"/>
          </a:xfrm>
        </p:spPr>
        <p:txBody>
          <a:bodyPr anchor="b"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6" y="381000"/>
            <a:ext cx="1048224" cy="1331244"/>
          </a:xfrm>
          <a:prstGeom prst="rect">
            <a:avLst/>
          </a:prstGeom>
        </p:spPr>
      </p:pic>
      <p:sp>
        <p:nvSpPr>
          <p:cNvPr id="16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82951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0"/>
          <p:cNvSpPr>
            <a:spLocks noGrp="1"/>
          </p:cNvSpPr>
          <p:nvPr>
            <p:ph sz="quarter" idx="18"/>
          </p:nvPr>
        </p:nvSpPr>
        <p:spPr>
          <a:xfrm>
            <a:off x="5029200" y="914400"/>
            <a:ext cx="3886200" cy="48371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 sz="28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 sz="24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 sz="2000"/>
            </a:lvl5pPr>
            <a:lvl6pPr marL="868680" marR="0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82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868680" marR="0" lvl="5" indent="-17373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1B6F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6A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1898565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828925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457950"/>
            <a:ext cx="8763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47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914400"/>
            <a:ext cx="3381375" cy="451580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3200" b="0" i="1" spc="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914400"/>
            <a:ext cx="4681538" cy="45171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 sz="3200"/>
            </a:lvl1pPr>
            <a:lvl2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2pPr>
            <a:lvl3pPr marL="344488" marR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3pPr>
            <a:lvl4pPr marL="517525" marR="0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 sz="3200"/>
            </a:lvl4pPr>
            <a:lvl5pPr marL="688975" marR="0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 sz="3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DBB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3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60000"/>
                  <a:lumOff val="4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Second level</a:t>
            </a:r>
          </a:p>
          <a:p>
            <a:pPr marL="344488" marR="0" lvl="2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082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Third level</a:t>
            </a:r>
          </a:p>
          <a:p>
            <a:pPr marL="517525" marR="0" lvl="3" indent="-1698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6AE">
                  <a:lumMod val="20000"/>
                  <a:lumOff val="8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Fourth level</a:t>
            </a:r>
          </a:p>
          <a:p>
            <a:pPr marL="688975" marR="0" lvl="4" indent="-1730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84D3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082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Fifth level</a:t>
            </a:r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095875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886700" y="6477000"/>
            <a:ext cx="876300" cy="247650"/>
          </a:xfrm>
        </p:spPr>
        <p:txBody>
          <a:bodyPr/>
          <a:lstStyle/>
          <a:p>
            <a:fld id="{3DB93946-E571-4FE2-9410-9FD379A0CE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81000" y="914400"/>
            <a:ext cx="8534400" cy="4953000"/>
          </a:xfrm>
        </p:spPr>
        <p:txBody>
          <a:bodyPr/>
          <a:lstStyle>
            <a:lvl3pPr marL="344488" indent="-165100">
              <a:buFont typeface="Arial" pitchFamily="34" charset="0"/>
              <a:buChar char="•"/>
              <a:defRPr sz="2800"/>
            </a:lvl3pPr>
            <a:lvl4pPr>
              <a:defRPr sz="24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13256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Child Welfare Updates and Response to COVID-19</a:t>
            </a:r>
          </a:p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tiff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0.tif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9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805" r:id="rId10"/>
    <p:sldLayoutId id="214748380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7AB94-F382-41E9-9060-25543407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31AD-BBB3-4559-B7A4-6A045271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E390-480B-4B6A-B668-A9F8CF10C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C69F-3C71-4814-88C5-F56BB33A54A2}" type="datetimeFigureOut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C64A-6FB8-4131-B24F-B89CDF917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2486-DECD-4AD7-94EF-93CC36C0C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40F6-6DC6-4CC5-9FC5-99EA37C82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736600" y="6600156"/>
            <a:ext cx="8407400" cy="134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of Social Services | Triple P – Positive Parenting Program | Children’s Services Committee | January 9, 2019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| Presentation Title | Presentation Date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090"/>
            <a:ext cx="9144000" cy="3131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152400"/>
            <a:ext cx="8562974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838200"/>
            <a:ext cx="8562974" cy="49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24600"/>
            <a:ext cx="360000" cy="457200"/>
          </a:xfrm>
          <a:prstGeom prst="rect">
            <a:avLst/>
          </a:prstGeom>
        </p:spPr>
      </p:pic>
      <p:sp>
        <p:nvSpPr>
          <p:cNvPr id="10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886700" y="6477000"/>
            <a:ext cx="876300" cy="24765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2"/>
                </a:solidFill>
              </a:defRPr>
            </a:lvl1pPr>
          </a:lstStyle>
          <a:p>
            <a:fld id="{3DB93946-E571-4FE2-9410-9FD379A0C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790575" y="6477000"/>
            <a:ext cx="4086225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www.wakegov.com</a:t>
            </a:r>
          </a:p>
        </p:txBody>
      </p:sp>
    </p:spTree>
    <p:extLst>
      <p:ext uri="{BB962C8B-B14F-4D97-AF65-F5344CB8AC3E}">
        <p14:creationId xmlns:p14="http://schemas.microsoft.com/office/powerpoint/2010/main" val="29311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dt="0"/>
  <p:txStyles>
    <p:titleStyle>
      <a:lvl1pPr algn="l" defTabSz="914400" rtl="0" eaLnBrk="1" latinLnBrk="0" hangingPunct="1">
        <a:spcBef>
          <a:spcPts val="400"/>
        </a:spcBef>
        <a:buNone/>
        <a:defRPr sz="4000" b="1" kern="1200" cap="none" spc="0" baseline="0">
          <a:solidFill>
            <a:schemeClr val="accent2">
              <a:lumMod val="75000"/>
            </a:schemeClr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80000"/>
        <a:buFont typeface="Wingdings" pitchFamily="2" charset="2"/>
        <a:buNone/>
        <a:defRPr sz="3600" b="0" i="0" kern="1200" cap="none" spc="0" baseline="0">
          <a:solidFill>
            <a:schemeClr val="accent5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5"/>
        </a:buClr>
        <a:buFont typeface="Wingdings" pitchFamily="2" charset="2"/>
        <a:buChar char="§"/>
        <a:defRPr sz="32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2">
            <a:lumMod val="75000"/>
          </a:schemeClr>
        </a:buClr>
        <a:buSzPct val="80000"/>
        <a:buFont typeface="Wingdings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yvescarignan.com/category/dessins-drummo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-suite/transformation-is-not-version-20-17475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uccessfulagiletransformation.com/discover-the-secret-skill-you-need-to-rapidly-accomplish-the-change-you-want-in-your-organization-psychological-flexibilit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rincessliya.com/2014/07/safety-measures-before-you-select-schoo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nybeeman.com/styles-research-a-big-list-of-ques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930081" y="2381843"/>
            <a:ext cx="5391152" cy="1810733"/>
          </a:xfrm>
        </p:spPr>
        <p:txBody>
          <a:bodyPr/>
          <a:lstStyle/>
          <a:p>
            <a:pPr algn="ctr"/>
            <a:r>
              <a:rPr lang="en-US" sz="2800" dirty="0">
                <a:latin typeface="+mn-lt"/>
                <a:cs typeface="Arial"/>
              </a:rPr>
              <a:t>NC Department of Health and Human Services – Division of Social Services</a:t>
            </a:r>
          </a:p>
          <a:p>
            <a:r>
              <a:rPr lang="en-US" sz="1350" dirty="0">
                <a:latin typeface="Gotham Light" pitchFamily="50" charset="0"/>
                <a:cs typeface="Arial"/>
              </a:rPr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0081" y="3570790"/>
            <a:ext cx="6213919" cy="1672541"/>
          </a:xfrm>
        </p:spPr>
        <p:txBody>
          <a:bodyPr/>
          <a:lstStyle/>
          <a:p>
            <a:r>
              <a:rPr lang="en-US" sz="2000" dirty="0"/>
              <a:t>Kathy Stone Section Chief, Safety &amp;  Prevention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207873" y="5381523"/>
            <a:ext cx="4330700" cy="38538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January 6, 2021</a:t>
            </a:r>
          </a:p>
        </p:txBody>
      </p:sp>
    </p:spTree>
    <p:extLst>
      <p:ext uri="{BB962C8B-B14F-4D97-AF65-F5344CB8AC3E}">
        <p14:creationId xmlns:p14="http://schemas.microsoft.com/office/powerpoint/2010/main" val="28603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9E6216-77AD-4EF1-A704-51CB46BE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D2848-39D2-497D-A937-39F2BC5F1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defTabSz="914400">
              <a:lnSpc>
                <a:spcPct val="90000"/>
              </a:lnSpc>
            </a:pPr>
            <a:endParaRPr lang="en-US" sz="190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endParaRPr lang="en-US" sz="1900"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900">
                <a:latin typeface="+mn-lt"/>
                <a:ea typeface="+mn-ea"/>
                <a:cs typeface="+mn-cs"/>
              </a:rPr>
              <a:t>FFPSA Updates</a:t>
            </a:r>
          </a:p>
          <a:p>
            <a:pPr defTabSz="914400">
              <a:lnSpc>
                <a:spcPct val="90000"/>
              </a:lnSpc>
            </a:pPr>
            <a:r>
              <a:rPr lang="en-US" sz="1900">
                <a:latin typeface="+mn-lt"/>
                <a:ea typeface="+mn-ea"/>
                <a:cs typeface="+mn-cs"/>
              </a:rPr>
              <a:t>Child Welfare Transformation Update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Structured Intake Tool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Back to Basics Training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Practice Standards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Safety Organized Practice </a:t>
            </a:r>
          </a:p>
        </p:txBody>
      </p:sp>
    </p:spTree>
    <p:extLst>
      <p:ext uri="{BB962C8B-B14F-4D97-AF65-F5344CB8AC3E}">
        <p14:creationId xmlns:p14="http://schemas.microsoft.com/office/powerpoint/2010/main" val="250111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D8BD-F9C6-4F28-9024-4D8636C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Family First Plan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31D5E-D3C4-49F1-9380-5C1ECCB33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With some exceptions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58C0EF0-EF82-413B-97A1-9B19757213D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67359775"/>
              </p:ext>
            </p:extLst>
          </p:nvPr>
        </p:nvGraphicFramePr>
        <p:xfrm>
          <a:off x="604328" y="1315914"/>
          <a:ext cx="7843266" cy="491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0310D-9F60-40F9-B254-EB72C11FE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A78E9C-1369-47C3-94E8-B6DBCFE31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491635"/>
              </p:ext>
            </p:extLst>
          </p:nvPr>
        </p:nvGraphicFramePr>
        <p:xfrm>
          <a:off x="578948" y="1162202"/>
          <a:ext cx="7935344" cy="507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98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454F-AAB5-4BE1-8E76-43EFFF6B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1" y="624055"/>
            <a:ext cx="7843267" cy="548640"/>
          </a:xfrm>
        </p:spPr>
        <p:txBody>
          <a:bodyPr/>
          <a:lstStyle/>
          <a:p>
            <a:r>
              <a:rPr lang="en-US" sz="3600" b="1" dirty="0"/>
              <a:t>Prevention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E036-0732-44E5-B81C-6FE752DDB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71" y="1398494"/>
            <a:ext cx="6050413" cy="50985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15365E"/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000" b="0" dirty="0">
                <a:sym typeface="Trebuchet MS" pitchFamily="34" charset="0"/>
              </a:rPr>
              <a:t>Allows States the option to use Title IV-E funds for</a:t>
            </a:r>
            <a:br>
              <a:rPr lang="en-US" sz="2000" b="0" dirty="0">
                <a:sym typeface="Trebuchet MS" pitchFamily="34" charset="0"/>
              </a:rPr>
            </a:br>
            <a:r>
              <a:rPr lang="en-US" sz="2000" b="0" dirty="0">
                <a:sym typeface="Trebuchet MS" pitchFamily="34" charset="0"/>
              </a:rPr>
              <a:t>trauma-informed, evidence-based prevention services for eligible children and their families. Programs must be approved by the Administrative Office of Children and Families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sz="2000" dirty="0">
                <a:solidFill>
                  <a:srgbClr val="15365E"/>
                </a:solidFill>
                <a:sym typeface="Trebuchet MS" pitchFamily="34" charset="0"/>
              </a:rPr>
              <a:t>ELIGIBILITY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Children who are “candidates” for foster </a:t>
            </a:r>
            <a:br>
              <a:rPr lang="en-US" sz="1800" b="0" dirty="0">
                <a:sym typeface="Trebuchet MS" pitchFamily="34" charset="0"/>
              </a:rPr>
            </a:br>
            <a:r>
              <a:rPr lang="en-US" sz="1800" b="0" dirty="0">
                <a:sym typeface="Trebuchet MS" pitchFamily="34" charset="0"/>
              </a:rPr>
              <a:t>care (including their parents and kin caregivers)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Children and parents are eligible without </a:t>
            </a:r>
            <a:br>
              <a:rPr lang="en-US" sz="1800" b="0" dirty="0">
                <a:sym typeface="Trebuchet MS" pitchFamily="34" charset="0"/>
              </a:rPr>
            </a:br>
            <a:r>
              <a:rPr lang="en-US" sz="1800" b="0" dirty="0">
                <a:sym typeface="Trebuchet MS" pitchFamily="34" charset="0"/>
              </a:rPr>
              <a:t>regard to their income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Regulations state that IV-E is always the payor of last resort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ym typeface="Trebuchet MS" pitchFamily="34" charset="0"/>
              </a:rPr>
              <a:t>EBPs must be on the ACF clearinghouse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2D7D2-49CA-0047-8DE6-9A8F99A9B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16200000">
            <a:off x="6576697" y="3929750"/>
            <a:ext cx="3007898" cy="2126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A603EC-09FD-2C46-AA26-14F01B3DE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285" y="521777"/>
            <a:ext cx="2126713" cy="13692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8CA440-F028-A446-9822-89A9C9763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287" y="1943933"/>
            <a:ext cx="2126712" cy="14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1CC45-3078-2840-981C-9774198F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FFPSA Key Milestones Update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FD7E-D99C-B848-AAAC-91F3F1A4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Plan to strengthen family-based placements to reduce the need for congregate care</a:t>
            </a:r>
          </a:p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Determine how the cost of IV-E loss between county and state will be shared</a:t>
            </a:r>
          </a:p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Prevention Plan Submission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Plan Approval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-Pending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Reconsider possible role of QRTPs in placement continuum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pay structure for EBPs dually funded by Medicaid and IV-E</a:t>
            </a:r>
          </a:p>
          <a:p>
            <a:pPr marL="508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DD5A151-D1A6-4347-BB29-7A1560E14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72" r="22244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3A7A7B88-2116-4C53-99B3-B282B8C23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667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ADB8A-766C-48F0-ACE7-F1927359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0" y="1104914"/>
            <a:ext cx="4947871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 Welfare Transformation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F7343-5E48-41D0-ACA6-4F017BB6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319" y="3019001"/>
            <a:ext cx="3576051" cy="37990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Review 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-Complete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Tool Listening Sessions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-Complete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Tool Development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-Complete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Revisions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-Pending IRR Testing data analysis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285750" defTabSz="914400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Vignette-based Training</a:t>
            </a:r>
          </a:p>
          <a:p>
            <a:pPr marL="514350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Reporter Engagement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-Pre Development Complete</a:t>
            </a:r>
          </a:p>
          <a:p>
            <a:pPr marL="228600" indent="0" defTabSz="914400">
              <a:lnSpc>
                <a:spcPct val="90000"/>
              </a:lnSpc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Development Pending  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228600" indent="0" defTabSz="914400">
              <a:lnSpc>
                <a:spcPct val="90000"/>
              </a:lnSpc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Consistency, Reliability and Accurate Decision Making/Response Time 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7E675-C025-4AA3-9C85-3ECF963DBF02}"/>
              </a:ext>
            </a:extLst>
          </p:cNvPr>
          <p:cNvSpPr txBox="1"/>
          <p:nvPr/>
        </p:nvSpPr>
        <p:spPr>
          <a:xfrm>
            <a:off x="295460" y="2518994"/>
            <a:ext cx="26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>
                <a:latin typeface="+mj-lt"/>
              </a:rPr>
              <a:t>Structured Intake Tool</a:t>
            </a:r>
          </a:p>
        </p:txBody>
      </p:sp>
    </p:spTree>
    <p:extLst>
      <p:ext uri="{BB962C8B-B14F-4D97-AF65-F5344CB8AC3E}">
        <p14:creationId xmlns:p14="http://schemas.microsoft.com/office/powerpoint/2010/main" val="39563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A7628-3672-4AE8-886B-4F042720A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2467" b="9091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C8E37-4F51-4B6F-A569-2052F07D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 Welfare Transformation: Next Steps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C8505-329C-4BE3-BBF0-B07AF1D7EC6C}"/>
              </a:ext>
            </a:extLst>
          </p:cNvPr>
          <p:cNvSpPr txBox="1"/>
          <p:nvPr/>
        </p:nvSpPr>
        <p:spPr>
          <a:xfrm>
            <a:off x="278320" y="2718054"/>
            <a:ext cx="365707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Back to Basics training on SDM tools for Child Welfare Workforce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Practice Standards Implementation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Safety Organized Practice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202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B067C-CF5F-46E1-AEF1-9C62093C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978619"/>
            <a:ext cx="255803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Updates</a:t>
            </a:r>
          </a:p>
        </p:txBody>
      </p:sp>
      <p:sp>
        <p:nvSpPr>
          <p:cNvPr id="29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BC991-0371-4BDB-95A7-1166A1494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4" y="2359152"/>
            <a:ext cx="2725723" cy="3425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RAMS positions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 completed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Hiring Underway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</a:p>
          <a:p>
            <a:pPr marL="508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CPS Hotline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to be completed by September 2022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BAC9F54-C53C-46FD-A38A-E41E0027E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101" r="11478" b="2"/>
          <a:stretch/>
        </p:blipFill>
        <p:spPr>
          <a:xfrm>
            <a:off x="3843337" y="634382"/>
            <a:ext cx="4992910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00FE3-DD49-47A9-B79F-9EED092EF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49775" y="248449"/>
            <a:ext cx="5894225" cy="636069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23280" y="2443003"/>
            <a:ext cx="4928058" cy="3019402"/>
          </a:xfrm>
        </p:spPr>
        <p:txBody>
          <a:bodyPr/>
          <a:lstStyle/>
          <a:p>
            <a:pPr algn="ctr"/>
            <a:endParaRPr lang="en-US" sz="2400" dirty="0"/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endParaRPr lang="en-US" sz="4800" dirty="0">
              <a:solidFill>
                <a:prstClr val="black"/>
              </a:solidFill>
            </a:endParaRPr>
          </a:p>
          <a:p>
            <a:pPr lvl="0" algn="ctr"/>
            <a:r>
              <a:rPr lang="en-US" sz="4800" dirty="0">
                <a:solidFill>
                  <a:schemeClr val="bg1"/>
                </a:solidFill>
              </a:rPr>
              <a:t>    Questions ?</a:t>
            </a:r>
          </a:p>
          <a:p>
            <a:pPr lvl="0"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4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7859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ylar">
  <a:themeElements>
    <a:clrScheme name="WakeGOV 2014">
      <a:dk1>
        <a:srgbClr val="0056AE"/>
      </a:dk1>
      <a:lt1>
        <a:srgbClr val="0056AE"/>
      </a:lt1>
      <a:dk2>
        <a:srgbClr val="FFFFFF"/>
      </a:dk2>
      <a:lt2>
        <a:srgbClr val="FFFFFF"/>
      </a:lt2>
      <a:accent1>
        <a:srgbClr val="31B6FD"/>
      </a:accent1>
      <a:accent2>
        <a:srgbClr val="4584D3"/>
      </a:accent2>
      <a:accent3>
        <a:srgbClr val="DDBB00"/>
      </a:accent3>
      <a:accent4>
        <a:srgbClr val="BDE05A"/>
      </a:accent4>
      <a:accent5>
        <a:srgbClr val="004082"/>
      </a:accent5>
      <a:accent6>
        <a:srgbClr val="669900"/>
      </a:accent6>
      <a:hlink>
        <a:srgbClr val="0080FF"/>
      </a:hlink>
      <a:folHlink>
        <a:srgbClr val="0080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26111</TotalTime>
  <Words>409</Words>
  <Application>Microsoft Office PowerPoint</Application>
  <PresentationFormat>On-screen Show (4:3)</PresentationFormat>
  <Paragraphs>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Helvetica Neue</vt:lpstr>
      <vt:lpstr>Montserrat</vt:lpstr>
      <vt:lpstr>Source Sans Pro</vt:lpstr>
      <vt:lpstr>Times New Roman</vt:lpstr>
      <vt:lpstr>Wingdings</vt:lpstr>
      <vt:lpstr>3_Office Theme</vt:lpstr>
      <vt:lpstr>1_Custom Design</vt:lpstr>
      <vt:lpstr>4_Office Theme</vt:lpstr>
      <vt:lpstr>5_Office Theme</vt:lpstr>
      <vt:lpstr>Mylar</vt:lpstr>
      <vt:lpstr>PowerPoint Presentation</vt:lpstr>
      <vt:lpstr>Agenda</vt:lpstr>
      <vt:lpstr>Family First Plan Update</vt:lpstr>
      <vt:lpstr>Prevention Services</vt:lpstr>
      <vt:lpstr>FFPSA Key Milestones Update</vt:lpstr>
      <vt:lpstr>Child Welfare Transformation</vt:lpstr>
      <vt:lpstr>Child Welfare Transformation: Next Steps</vt:lpstr>
      <vt:lpstr>Additional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Stone, Kathy P</cp:lastModifiedBy>
  <cp:revision>778</cp:revision>
  <cp:lastPrinted>2020-02-07T17:39:39Z</cp:lastPrinted>
  <dcterms:created xsi:type="dcterms:W3CDTF">2015-07-07T20:02:11Z</dcterms:created>
  <dcterms:modified xsi:type="dcterms:W3CDTF">2022-01-05T23:16:44Z</dcterms:modified>
</cp:coreProperties>
</file>