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6" r:id="rId2"/>
    <p:sldId id="258" r:id="rId3"/>
    <p:sldId id="257"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40256-508F-4832-B1F7-451B1897EA2A}" v="2" dt="2022-03-07T22:21:06.642"/>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83" autoAdjust="0"/>
  </p:normalViewPr>
  <p:slideViewPr>
    <p:cSldViewPr snapToGrid="0">
      <p:cViewPr varScale="1">
        <p:scale>
          <a:sx n="104" d="100"/>
          <a:sy n="104" d="100"/>
        </p:scale>
        <p:origin x="138" y="1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Merritt, Anita D" userId="9d77b101-229d-48a6-9407-2662890a97bb" providerId="ADAL" clId="{85E40256-508F-4832-B1F7-451B1897EA2A}"/>
    <pc:docChg chg="custSel addSld delSld modSld">
      <pc:chgData name="Wilson-Merritt, Anita D" userId="9d77b101-229d-48a6-9407-2662890a97bb" providerId="ADAL" clId="{85E40256-508F-4832-B1F7-451B1897EA2A}" dt="2022-03-07T22:22:28.156" v="43" actId="1076"/>
      <pc:docMkLst>
        <pc:docMk/>
      </pc:docMkLst>
      <pc:sldChg chg="addSp delSp modSp mod">
        <pc:chgData name="Wilson-Merritt, Anita D" userId="9d77b101-229d-48a6-9407-2662890a97bb" providerId="ADAL" clId="{85E40256-508F-4832-B1F7-451B1897EA2A}" dt="2022-03-07T22:22:28.156" v="43" actId="1076"/>
        <pc:sldMkLst>
          <pc:docMk/>
          <pc:sldMk cId="1337291250" sldId="256"/>
        </pc:sldMkLst>
        <pc:picChg chg="add mod">
          <ac:chgData name="Wilson-Merritt, Anita D" userId="9d77b101-229d-48a6-9407-2662890a97bb" providerId="ADAL" clId="{85E40256-508F-4832-B1F7-451B1897EA2A}" dt="2022-03-07T22:22:28.156" v="43" actId="1076"/>
          <ac:picMkLst>
            <pc:docMk/>
            <pc:sldMk cId="1337291250" sldId="256"/>
            <ac:picMk id="4" creationId="{8E45F2CA-4D3A-4FFE-BFC6-70C47E150F21}"/>
          </ac:picMkLst>
        </pc:picChg>
        <pc:picChg chg="del mod">
          <ac:chgData name="Wilson-Merritt, Anita D" userId="9d77b101-229d-48a6-9407-2662890a97bb" providerId="ADAL" clId="{85E40256-508F-4832-B1F7-451B1897EA2A}" dt="2022-03-07T22:21:35.779" v="39" actId="21"/>
          <ac:picMkLst>
            <pc:docMk/>
            <pc:sldMk cId="1337291250" sldId="256"/>
            <ac:picMk id="5" creationId="{B0E012D1-6F0E-475B-BB08-4F6061F3A771}"/>
          </ac:picMkLst>
        </pc:picChg>
      </pc:sldChg>
      <pc:sldChg chg="modSp mod">
        <pc:chgData name="Wilson-Merritt, Anita D" userId="9d77b101-229d-48a6-9407-2662890a97bb" providerId="ADAL" clId="{85E40256-508F-4832-B1F7-451B1897EA2A}" dt="2022-03-03T14:44:51.224" v="35" actId="6549"/>
        <pc:sldMkLst>
          <pc:docMk/>
          <pc:sldMk cId="126379328" sldId="258"/>
        </pc:sldMkLst>
        <pc:spChg chg="mod">
          <ac:chgData name="Wilson-Merritt, Anita D" userId="9d77b101-229d-48a6-9407-2662890a97bb" providerId="ADAL" clId="{85E40256-508F-4832-B1F7-451B1897EA2A}" dt="2022-03-03T14:44:51.224" v="35" actId="6549"/>
          <ac:spMkLst>
            <pc:docMk/>
            <pc:sldMk cId="126379328" sldId="258"/>
            <ac:spMk id="3" creationId="{4C06088E-FB1B-43F9-B67B-ADB023CA7946}"/>
          </ac:spMkLst>
        </pc:spChg>
      </pc:sldChg>
      <pc:sldChg chg="addSp delSp modSp new mod setBg modClrScheme delDesignElem chgLayout">
        <pc:chgData name="Wilson-Merritt, Anita D" userId="9d77b101-229d-48a6-9407-2662890a97bb" providerId="ADAL" clId="{85E40256-508F-4832-B1F7-451B1897EA2A}" dt="2022-03-03T14:43:44.212" v="34" actId="14861"/>
        <pc:sldMkLst>
          <pc:docMk/>
          <pc:sldMk cId="114174535" sldId="259"/>
        </pc:sldMkLst>
        <pc:spChg chg="mod ord">
          <ac:chgData name="Wilson-Merritt, Anita D" userId="9d77b101-229d-48a6-9407-2662890a97bb" providerId="ADAL" clId="{85E40256-508F-4832-B1F7-451B1897EA2A}" dt="2022-03-03T14:42:51.040" v="32" actId="26606"/>
          <ac:spMkLst>
            <pc:docMk/>
            <pc:sldMk cId="114174535" sldId="259"/>
            <ac:spMk id="2" creationId="{CDBDD5BB-48B1-440B-B623-8A4DB1876587}"/>
          </ac:spMkLst>
        </pc:spChg>
        <pc:spChg chg="del">
          <ac:chgData name="Wilson-Merritt, Anita D" userId="9d77b101-229d-48a6-9407-2662890a97bb" providerId="ADAL" clId="{85E40256-508F-4832-B1F7-451B1897EA2A}" dt="2022-03-03T14:41:39.142" v="29" actId="931"/>
          <ac:spMkLst>
            <pc:docMk/>
            <pc:sldMk cId="114174535" sldId="259"/>
            <ac:spMk id="3" creationId="{330B9678-A5F1-4019-8232-43FCA0EC3D57}"/>
          </ac:spMkLst>
        </pc:spChg>
        <pc:spChg chg="add">
          <ac:chgData name="Wilson-Merritt, Anita D" userId="9d77b101-229d-48a6-9407-2662890a97bb" providerId="ADAL" clId="{85E40256-508F-4832-B1F7-451B1897EA2A}" dt="2022-03-03T14:42:51.040" v="32" actId="26606"/>
          <ac:spMkLst>
            <pc:docMk/>
            <pc:sldMk cId="114174535" sldId="259"/>
            <ac:spMk id="7" creationId="{5F9F5EB8-AB42-47FD-8F4A-176C0A4B1B0A}"/>
          </ac:spMkLst>
        </pc:spChg>
        <pc:spChg chg="add">
          <ac:chgData name="Wilson-Merritt, Anita D" userId="9d77b101-229d-48a6-9407-2662890a97bb" providerId="ADAL" clId="{85E40256-508F-4832-B1F7-451B1897EA2A}" dt="2022-03-03T14:42:51.040" v="32" actId="26606"/>
          <ac:spMkLst>
            <pc:docMk/>
            <pc:sldMk cId="114174535" sldId="259"/>
            <ac:spMk id="8" creationId="{F5D04095-82A0-4203-9728-B32227226818}"/>
          </ac:spMkLst>
        </pc:spChg>
        <pc:spChg chg="add del">
          <ac:chgData name="Wilson-Merritt, Anita D" userId="9d77b101-229d-48a6-9407-2662890a97bb" providerId="ADAL" clId="{85E40256-508F-4832-B1F7-451B1897EA2A}" dt="2022-03-03T14:42:38.483" v="31" actId="700"/>
          <ac:spMkLst>
            <pc:docMk/>
            <pc:sldMk cId="114174535" sldId="259"/>
            <ac:spMk id="10" creationId="{621227B1-1586-4CEF-A0F1-E3C7FFBD4AB7}"/>
          </ac:spMkLst>
        </pc:spChg>
        <pc:spChg chg="add del">
          <ac:chgData name="Wilson-Merritt, Anita D" userId="9d77b101-229d-48a6-9407-2662890a97bb" providerId="ADAL" clId="{85E40256-508F-4832-B1F7-451B1897EA2A}" dt="2022-03-03T14:42:38.483" v="31" actId="700"/>
          <ac:spMkLst>
            <pc:docMk/>
            <pc:sldMk cId="114174535" sldId="259"/>
            <ac:spMk id="12" creationId="{FE409147-9C8A-4E37-878B-8EA26E28272F}"/>
          </ac:spMkLst>
        </pc:spChg>
        <pc:spChg chg="add">
          <ac:chgData name="Wilson-Merritt, Anita D" userId="9d77b101-229d-48a6-9407-2662890a97bb" providerId="ADAL" clId="{85E40256-508F-4832-B1F7-451B1897EA2A}" dt="2022-03-03T14:42:51.040" v="32" actId="26606"/>
          <ac:spMkLst>
            <pc:docMk/>
            <pc:sldMk cId="114174535" sldId="259"/>
            <ac:spMk id="14" creationId="{F6775829-84CA-4765-8BE1-88A69E91D940}"/>
          </ac:spMkLst>
        </pc:spChg>
        <pc:picChg chg="add mod ord">
          <ac:chgData name="Wilson-Merritt, Anita D" userId="9d77b101-229d-48a6-9407-2662890a97bb" providerId="ADAL" clId="{85E40256-508F-4832-B1F7-451B1897EA2A}" dt="2022-03-03T14:43:44.212" v="34" actId="14861"/>
          <ac:picMkLst>
            <pc:docMk/>
            <pc:sldMk cId="114174535" sldId="259"/>
            <ac:picMk id="5" creationId="{F2D15D12-533C-4DF9-B5B6-4A777D0DC8F4}"/>
          </ac:picMkLst>
        </pc:picChg>
      </pc:sldChg>
      <pc:sldChg chg="del">
        <pc:chgData name="Wilson-Merritt, Anita D" userId="9d77b101-229d-48a6-9407-2662890a97bb" providerId="ADAL" clId="{85E40256-508F-4832-B1F7-451B1897EA2A}" dt="2022-03-03T14:32:03.904" v="0" actId="2696"/>
        <pc:sldMkLst>
          <pc:docMk/>
          <pc:sldMk cId="767567396" sldId="259"/>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ncdhhs.gov/divisions/public-health/ncdhhs-communicable-disease-branch-corrections-tea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ncdhhs.gov/divisions/public-health/ncdhhs-communicable-disease-branch-corrections-tea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068BF-FCA6-438E-97C1-5A35F94BA083}"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908F7744-24C4-4EB2-BFA3-6B1D7065C5CD}">
      <dgm:prSet/>
      <dgm:spPr/>
      <dgm:t>
        <a:bodyPr/>
        <a:lstStyle/>
        <a:p>
          <a:r>
            <a:rPr lang="en-US" dirty="0"/>
            <a:t>COVID Mitigation</a:t>
          </a:r>
        </a:p>
      </dgm:t>
    </dgm:pt>
    <dgm:pt modelId="{824A63B7-B022-4529-8192-CDF6D2B8C429}" type="parTrans" cxnId="{98DA4EE7-30EB-4B8E-A754-BBB4F24ED8E5}">
      <dgm:prSet/>
      <dgm:spPr/>
      <dgm:t>
        <a:bodyPr/>
        <a:lstStyle/>
        <a:p>
          <a:endParaRPr lang="en-US"/>
        </a:p>
      </dgm:t>
    </dgm:pt>
    <dgm:pt modelId="{7D88F85D-A637-4092-86A4-4118179C7E92}" type="sibTrans" cxnId="{98DA4EE7-30EB-4B8E-A754-BBB4F24ED8E5}">
      <dgm:prSet/>
      <dgm:spPr/>
      <dgm:t>
        <a:bodyPr/>
        <a:lstStyle/>
        <a:p>
          <a:endParaRPr lang="en-US"/>
        </a:p>
      </dgm:t>
    </dgm:pt>
    <dgm:pt modelId="{9950563B-F24A-4ACB-AD11-46E6E5BD3A1D}">
      <dgm:prSet/>
      <dgm:spPr/>
      <dgm:t>
        <a:bodyPr/>
        <a:lstStyle/>
        <a:p>
          <a:r>
            <a:rPr lang="en-US" dirty="0"/>
            <a:t>Provide technical assistance with COVID-19 outbreaks and mitigation to local confinement facilities. Including partnering with DPS at the top of the pandemic to create an ongoing communication related to COVID and other health related matters</a:t>
          </a:r>
        </a:p>
      </dgm:t>
    </dgm:pt>
    <dgm:pt modelId="{FE719DAB-CB7D-44CE-BCDA-F85D44B54C66}" type="parTrans" cxnId="{BB499C30-12D1-4770-9548-009C5C7BFD70}">
      <dgm:prSet/>
      <dgm:spPr/>
      <dgm:t>
        <a:bodyPr/>
        <a:lstStyle/>
        <a:p>
          <a:endParaRPr lang="en-US"/>
        </a:p>
      </dgm:t>
    </dgm:pt>
    <dgm:pt modelId="{69A140E7-54AE-4596-9A4A-EF53DB0FEE4F}" type="sibTrans" cxnId="{BB499C30-12D1-4770-9548-009C5C7BFD70}">
      <dgm:prSet/>
      <dgm:spPr/>
      <dgm:t>
        <a:bodyPr/>
        <a:lstStyle/>
        <a:p>
          <a:endParaRPr lang="en-US"/>
        </a:p>
      </dgm:t>
    </dgm:pt>
    <dgm:pt modelId="{0358D636-5D3C-4733-9E58-A8D54C57D752}">
      <dgm:prSet/>
      <dgm:spPr/>
      <dgm:t>
        <a:bodyPr/>
        <a:lstStyle/>
        <a:p>
          <a:r>
            <a:rPr lang="en-US" dirty="0"/>
            <a:t>COVID Mitigation</a:t>
          </a:r>
        </a:p>
      </dgm:t>
    </dgm:pt>
    <dgm:pt modelId="{AE4D33E9-5395-4CCB-80FF-B5DDAD7E3699}" type="parTrans" cxnId="{267FE5DB-65AB-4B11-9ED3-42C441FFDB78}">
      <dgm:prSet/>
      <dgm:spPr/>
      <dgm:t>
        <a:bodyPr/>
        <a:lstStyle/>
        <a:p>
          <a:endParaRPr lang="en-US"/>
        </a:p>
      </dgm:t>
    </dgm:pt>
    <dgm:pt modelId="{7A07BC66-7874-49FB-ABB9-54B2DC0612FA}" type="sibTrans" cxnId="{267FE5DB-65AB-4B11-9ED3-42C441FFDB78}">
      <dgm:prSet/>
      <dgm:spPr/>
      <dgm:t>
        <a:bodyPr/>
        <a:lstStyle/>
        <a:p>
          <a:endParaRPr lang="en-US"/>
        </a:p>
      </dgm:t>
    </dgm:pt>
    <dgm:pt modelId="{6E0EBDCB-A64B-4500-8E12-B4B78225C3F4}">
      <dgm:prSet/>
      <dgm:spPr/>
      <dgm:t>
        <a:bodyPr/>
        <a:lstStyle/>
        <a:p>
          <a:r>
            <a:rPr lang="en-US"/>
            <a:t>Provide technical assistance with COVID-19 vaccinations within local confinement facilities</a:t>
          </a:r>
        </a:p>
      </dgm:t>
    </dgm:pt>
    <dgm:pt modelId="{3B2DD663-369B-4CA1-B667-30B5D4FFC13E}" type="parTrans" cxnId="{7BCF7753-872D-4E05-8DCD-BE78AA47D914}">
      <dgm:prSet/>
      <dgm:spPr/>
      <dgm:t>
        <a:bodyPr/>
        <a:lstStyle/>
        <a:p>
          <a:endParaRPr lang="en-US"/>
        </a:p>
      </dgm:t>
    </dgm:pt>
    <dgm:pt modelId="{2FC415D1-1434-4CE7-B641-43ABE8378AD8}" type="sibTrans" cxnId="{7BCF7753-872D-4E05-8DCD-BE78AA47D914}">
      <dgm:prSet/>
      <dgm:spPr/>
      <dgm:t>
        <a:bodyPr/>
        <a:lstStyle/>
        <a:p>
          <a:endParaRPr lang="en-US"/>
        </a:p>
      </dgm:t>
    </dgm:pt>
    <dgm:pt modelId="{5AE4BD27-8752-47F3-A0CB-6BAAF676FAD0}">
      <dgm:prSet/>
      <dgm:spPr/>
      <dgm:t>
        <a:bodyPr/>
        <a:lstStyle/>
        <a:p>
          <a:r>
            <a:rPr lang="en-US" dirty="0"/>
            <a:t>ELC Grant Management</a:t>
          </a:r>
        </a:p>
      </dgm:t>
    </dgm:pt>
    <dgm:pt modelId="{85F8EC67-71D9-4FAC-9236-2FC0C4A29F4E}" type="parTrans" cxnId="{DE3F0533-B886-443E-BC3F-4C4CF51372F9}">
      <dgm:prSet/>
      <dgm:spPr/>
      <dgm:t>
        <a:bodyPr/>
        <a:lstStyle/>
        <a:p>
          <a:endParaRPr lang="en-US"/>
        </a:p>
      </dgm:t>
    </dgm:pt>
    <dgm:pt modelId="{F6B62861-5DCF-4A4A-8B67-D5F5DDDA100B}" type="sibTrans" cxnId="{DE3F0533-B886-443E-BC3F-4C4CF51372F9}">
      <dgm:prSet/>
      <dgm:spPr/>
      <dgm:t>
        <a:bodyPr/>
        <a:lstStyle/>
        <a:p>
          <a:endParaRPr lang="en-US"/>
        </a:p>
      </dgm:t>
    </dgm:pt>
    <dgm:pt modelId="{04B69C92-175E-44A8-871F-9EBD573BC750}">
      <dgm:prSet/>
      <dgm:spPr/>
      <dgm:t>
        <a:bodyPr/>
        <a:lstStyle/>
        <a:p>
          <a:r>
            <a:rPr lang="en-US"/>
            <a:t>Joint CDC/DOJ $20,230,000 Grant distribution to DPS and Local Confinement Facilities</a:t>
          </a:r>
        </a:p>
      </dgm:t>
    </dgm:pt>
    <dgm:pt modelId="{F880E9C7-69E5-4EA4-8CCB-E7FF3919AC24}" type="parTrans" cxnId="{9735DE8A-4D0A-4347-AA4B-8104D92EFAF3}">
      <dgm:prSet/>
      <dgm:spPr/>
      <dgm:t>
        <a:bodyPr/>
        <a:lstStyle/>
        <a:p>
          <a:endParaRPr lang="en-US"/>
        </a:p>
      </dgm:t>
    </dgm:pt>
    <dgm:pt modelId="{918438B5-BCFB-448F-A3B4-9BD579E824B5}" type="sibTrans" cxnId="{9735DE8A-4D0A-4347-AA4B-8104D92EFAF3}">
      <dgm:prSet/>
      <dgm:spPr/>
      <dgm:t>
        <a:bodyPr/>
        <a:lstStyle/>
        <a:p>
          <a:endParaRPr lang="en-US"/>
        </a:p>
      </dgm:t>
    </dgm:pt>
    <dgm:pt modelId="{FC5BAB4C-ACB2-46B5-82C1-531F214444DF}">
      <dgm:prSet/>
      <dgm:spPr/>
      <dgm:t>
        <a:bodyPr/>
        <a:lstStyle/>
        <a:p>
          <a:r>
            <a:rPr lang="en-US" dirty="0"/>
            <a:t>ELC Grant Management</a:t>
          </a:r>
        </a:p>
      </dgm:t>
    </dgm:pt>
    <dgm:pt modelId="{B80B8AA0-F4AA-4151-87B2-8C3D45D7B167}" type="parTrans" cxnId="{EF3477FA-A23E-49FA-91E6-E9B5C6E96D64}">
      <dgm:prSet/>
      <dgm:spPr/>
      <dgm:t>
        <a:bodyPr/>
        <a:lstStyle/>
        <a:p>
          <a:endParaRPr lang="en-US"/>
        </a:p>
      </dgm:t>
    </dgm:pt>
    <dgm:pt modelId="{C7E3BD2D-0F74-4BCB-9E26-CACF2EA375D8}" type="sibTrans" cxnId="{EF3477FA-A23E-49FA-91E6-E9B5C6E96D64}">
      <dgm:prSet/>
      <dgm:spPr/>
      <dgm:t>
        <a:bodyPr/>
        <a:lstStyle/>
        <a:p>
          <a:endParaRPr lang="en-US"/>
        </a:p>
      </dgm:t>
    </dgm:pt>
    <dgm:pt modelId="{E69EA5AD-77EC-493F-B73B-D198E33C8F6B}">
      <dgm:prSet/>
      <dgm:spPr/>
      <dgm:t>
        <a:bodyPr/>
        <a:lstStyle/>
        <a:p>
          <a:r>
            <a:rPr lang="en-US" dirty="0"/>
            <a:t>Develop and implement Grant associated workplan components to include quarterly educational webinars and printed materials on various COVID and non-COVID health topics</a:t>
          </a:r>
        </a:p>
      </dgm:t>
    </dgm:pt>
    <dgm:pt modelId="{109C8F10-60FB-4224-8272-2350CBA8F408}" type="parTrans" cxnId="{486A9893-C7CC-4649-BCDB-E9B78F2EB544}">
      <dgm:prSet/>
      <dgm:spPr/>
      <dgm:t>
        <a:bodyPr/>
        <a:lstStyle/>
        <a:p>
          <a:endParaRPr lang="en-US"/>
        </a:p>
      </dgm:t>
    </dgm:pt>
    <dgm:pt modelId="{25F4E6F6-C9F5-4493-958F-91A63216AF14}" type="sibTrans" cxnId="{486A9893-C7CC-4649-BCDB-E9B78F2EB544}">
      <dgm:prSet/>
      <dgm:spPr/>
      <dgm:t>
        <a:bodyPr/>
        <a:lstStyle/>
        <a:p>
          <a:endParaRPr lang="en-US"/>
        </a:p>
      </dgm:t>
    </dgm:pt>
    <dgm:pt modelId="{12AB817F-990A-433B-A29C-610FF72B6148}">
      <dgm:prSet/>
      <dgm:spPr/>
      <dgm:t>
        <a:bodyPr/>
        <a:lstStyle/>
        <a:p>
          <a:r>
            <a:rPr lang="en-US" dirty="0"/>
            <a:t>Jail Health</a:t>
          </a:r>
        </a:p>
      </dgm:t>
    </dgm:pt>
    <dgm:pt modelId="{EF6FE2CF-D85A-424E-A15F-B81F9729AD74}" type="parTrans" cxnId="{71A38C4C-0EA8-4332-B213-04172F49086E}">
      <dgm:prSet/>
      <dgm:spPr/>
      <dgm:t>
        <a:bodyPr/>
        <a:lstStyle/>
        <a:p>
          <a:endParaRPr lang="en-US"/>
        </a:p>
      </dgm:t>
    </dgm:pt>
    <dgm:pt modelId="{97AB29B9-A2A3-4D8F-9F32-8263F108A1AD}" type="sibTrans" cxnId="{71A38C4C-0EA8-4332-B213-04172F49086E}">
      <dgm:prSet/>
      <dgm:spPr/>
      <dgm:t>
        <a:bodyPr/>
        <a:lstStyle/>
        <a:p>
          <a:endParaRPr lang="en-US"/>
        </a:p>
      </dgm:t>
    </dgm:pt>
    <dgm:pt modelId="{C34DEFAC-FD51-4409-AF47-847E87FBC134}">
      <dgm:prSet/>
      <dgm:spPr/>
      <dgm:t>
        <a:bodyPr/>
        <a:lstStyle/>
        <a:p>
          <a:r>
            <a:rPr lang="en-US" dirty="0"/>
            <a:t>Develop partnerships with various agencies/organizations to identify resources, provide training, and create education materials specifically for the corrections staff and their detained population. </a:t>
          </a:r>
        </a:p>
      </dgm:t>
    </dgm:pt>
    <dgm:pt modelId="{D85244A9-AF87-4503-AE1D-F1A7092ABD40}" type="parTrans" cxnId="{EA2B1DE5-6EF6-4F6B-9992-C64CEC4C62B9}">
      <dgm:prSet/>
      <dgm:spPr/>
      <dgm:t>
        <a:bodyPr/>
        <a:lstStyle/>
        <a:p>
          <a:endParaRPr lang="en-US"/>
        </a:p>
      </dgm:t>
    </dgm:pt>
    <dgm:pt modelId="{F4DEBB98-B463-4419-9A41-4C0A7AB98595}" type="sibTrans" cxnId="{EA2B1DE5-6EF6-4F6B-9992-C64CEC4C62B9}">
      <dgm:prSet/>
      <dgm:spPr/>
      <dgm:t>
        <a:bodyPr/>
        <a:lstStyle/>
        <a:p>
          <a:endParaRPr lang="en-US"/>
        </a:p>
      </dgm:t>
    </dgm:pt>
    <dgm:pt modelId="{5C8123A9-B505-4FAC-8C51-72B4490E786D}">
      <dgm:prSet/>
      <dgm:spPr/>
      <dgm:t>
        <a:bodyPr/>
        <a:lstStyle/>
        <a:p>
          <a:r>
            <a:rPr lang="en-US" dirty="0"/>
            <a:t>Jail Health</a:t>
          </a:r>
        </a:p>
      </dgm:t>
    </dgm:pt>
    <dgm:pt modelId="{66218BD7-E6F2-4807-890A-A21F56862B1B}" type="parTrans" cxnId="{453CCF6B-4B66-4183-9822-CB719DFE59E3}">
      <dgm:prSet/>
      <dgm:spPr/>
      <dgm:t>
        <a:bodyPr/>
        <a:lstStyle/>
        <a:p>
          <a:endParaRPr lang="en-US"/>
        </a:p>
      </dgm:t>
    </dgm:pt>
    <dgm:pt modelId="{ED5AC3EE-D814-4D4F-9F72-C14A25A88345}" type="sibTrans" cxnId="{453CCF6B-4B66-4183-9822-CB719DFE59E3}">
      <dgm:prSet/>
      <dgm:spPr/>
      <dgm:t>
        <a:bodyPr/>
        <a:lstStyle/>
        <a:p>
          <a:endParaRPr lang="en-US"/>
        </a:p>
      </dgm:t>
    </dgm:pt>
    <dgm:pt modelId="{6BD811DC-055B-4730-AC46-F0DFDDAFD59E}">
      <dgm:prSet/>
      <dgm:spPr/>
      <dgm:t>
        <a:bodyPr/>
        <a:lstStyle/>
        <a:p>
          <a:r>
            <a:rPr lang="en-US" dirty="0"/>
            <a:t>Provide access to correctional health resources throughout our state in a central location using our webpage (</a:t>
          </a:r>
          <a:r>
            <a:rPr lang="en-US" dirty="0">
              <a:hlinkClick xmlns:r="http://schemas.openxmlformats.org/officeDocument/2006/relationships" r:id="rId1"/>
            </a:rPr>
            <a:t>NCDHHS Communicable Disease Branch Corrections Team | NCDHHS</a:t>
          </a:r>
          <a:r>
            <a:rPr lang="en-US" dirty="0"/>
            <a:t>) and jail health toolkit</a:t>
          </a:r>
        </a:p>
      </dgm:t>
    </dgm:pt>
    <dgm:pt modelId="{E5D046E8-5B68-4587-AE4A-772511803A65}" type="parTrans" cxnId="{F133CA2A-C61B-412B-83ED-AC83116A5CEB}">
      <dgm:prSet/>
      <dgm:spPr/>
      <dgm:t>
        <a:bodyPr/>
        <a:lstStyle/>
        <a:p>
          <a:endParaRPr lang="en-US"/>
        </a:p>
      </dgm:t>
    </dgm:pt>
    <dgm:pt modelId="{E8FAAA63-A4CF-4F8A-95BD-21984BDABFC1}" type="sibTrans" cxnId="{F133CA2A-C61B-412B-83ED-AC83116A5CEB}">
      <dgm:prSet/>
      <dgm:spPr/>
      <dgm:t>
        <a:bodyPr/>
        <a:lstStyle/>
        <a:p>
          <a:endParaRPr lang="en-US"/>
        </a:p>
      </dgm:t>
    </dgm:pt>
    <dgm:pt modelId="{16239A1D-7957-4B62-9C85-F5D9151820B3}">
      <dgm:prSet/>
      <dgm:spPr/>
      <dgm:t>
        <a:bodyPr/>
        <a:lstStyle/>
        <a:p>
          <a:r>
            <a:rPr lang="en-US" dirty="0"/>
            <a:t>COVID Mitigation</a:t>
          </a:r>
        </a:p>
      </dgm:t>
    </dgm:pt>
    <dgm:pt modelId="{DFD80476-58B0-4D4A-B876-5828E46D65C3}" type="parTrans" cxnId="{97F47F9C-A2A5-4090-ACD0-3346220191A2}">
      <dgm:prSet/>
      <dgm:spPr/>
      <dgm:t>
        <a:bodyPr/>
        <a:lstStyle/>
        <a:p>
          <a:endParaRPr lang="en-US"/>
        </a:p>
      </dgm:t>
    </dgm:pt>
    <dgm:pt modelId="{44086AAA-A5D0-4DFA-9F08-054573051C1B}" type="sibTrans" cxnId="{97F47F9C-A2A5-4090-ACD0-3346220191A2}">
      <dgm:prSet/>
      <dgm:spPr/>
      <dgm:t>
        <a:bodyPr/>
        <a:lstStyle/>
        <a:p>
          <a:endParaRPr lang="en-US"/>
        </a:p>
      </dgm:t>
    </dgm:pt>
    <dgm:pt modelId="{1585249B-D941-4B88-BD04-99D4248BA410}">
      <dgm:prSet/>
      <dgm:spPr/>
      <dgm:t>
        <a:bodyPr/>
        <a:lstStyle/>
        <a:p>
          <a:r>
            <a:rPr lang="en-US" dirty="0"/>
            <a:t>Provide real-time updates on COVID-19 guidance and other important announcements to confinement facilities and community partners using our email marketing platform</a:t>
          </a:r>
        </a:p>
      </dgm:t>
    </dgm:pt>
    <dgm:pt modelId="{E311D1FA-99F2-4E05-8576-ABB167E963D3}" type="parTrans" cxnId="{F279E9E7-FF24-4A5F-B090-FA5149AB9DFF}">
      <dgm:prSet/>
      <dgm:spPr/>
      <dgm:t>
        <a:bodyPr/>
        <a:lstStyle/>
        <a:p>
          <a:endParaRPr lang="en-US"/>
        </a:p>
      </dgm:t>
    </dgm:pt>
    <dgm:pt modelId="{4122B0B2-658C-48B8-9053-12B2B31A825F}" type="sibTrans" cxnId="{F279E9E7-FF24-4A5F-B090-FA5149AB9DFF}">
      <dgm:prSet/>
      <dgm:spPr/>
      <dgm:t>
        <a:bodyPr/>
        <a:lstStyle/>
        <a:p>
          <a:endParaRPr lang="en-US"/>
        </a:p>
      </dgm:t>
    </dgm:pt>
    <dgm:pt modelId="{6F1572C4-0644-4824-B74C-DB1262D0B1E3}">
      <dgm:prSet/>
      <dgm:spPr/>
      <dgm:t>
        <a:bodyPr/>
        <a:lstStyle/>
        <a:p>
          <a:r>
            <a:rPr lang="en-US" dirty="0"/>
            <a:t>COVID Mitigation/Network</a:t>
          </a:r>
        </a:p>
      </dgm:t>
    </dgm:pt>
    <dgm:pt modelId="{90775B6E-EADD-450D-8CD3-176CF95EF10F}" type="parTrans" cxnId="{6C2AFCEF-E5AB-4A69-B3E1-188BEC8D2353}">
      <dgm:prSet/>
      <dgm:spPr/>
      <dgm:t>
        <a:bodyPr/>
        <a:lstStyle/>
        <a:p>
          <a:endParaRPr lang="en-US"/>
        </a:p>
      </dgm:t>
    </dgm:pt>
    <dgm:pt modelId="{0A9DE1EA-53D4-48B7-8E1E-7CE730FEB03C}" type="sibTrans" cxnId="{6C2AFCEF-E5AB-4A69-B3E1-188BEC8D2353}">
      <dgm:prSet/>
      <dgm:spPr/>
      <dgm:t>
        <a:bodyPr/>
        <a:lstStyle/>
        <a:p>
          <a:endParaRPr lang="en-US"/>
        </a:p>
      </dgm:t>
    </dgm:pt>
    <dgm:pt modelId="{F9F2DDD7-9AA4-402D-AB91-C1C6112CB5B3}">
      <dgm:prSet/>
      <dgm:spPr/>
      <dgm:t>
        <a:bodyPr/>
        <a:lstStyle/>
        <a:p>
          <a:r>
            <a:rPr lang="en-US"/>
            <a:t>Create an atmosphere of information sharing among confinement facilities while highlighting key COVID-19 information through our quarterly newsletter</a:t>
          </a:r>
        </a:p>
      </dgm:t>
    </dgm:pt>
    <dgm:pt modelId="{93ABFD8B-83F0-4FFC-AAEC-752F9418898C}" type="parTrans" cxnId="{E3E087C6-C546-4F6D-8E5C-98F56505F9ED}">
      <dgm:prSet/>
      <dgm:spPr/>
      <dgm:t>
        <a:bodyPr/>
        <a:lstStyle/>
        <a:p>
          <a:endParaRPr lang="en-US"/>
        </a:p>
      </dgm:t>
    </dgm:pt>
    <dgm:pt modelId="{4ECC38D2-7663-4110-9A87-249412F742A8}" type="sibTrans" cxnId="{E3E087C6-C546-4F6D-8E5C-98F56505F9ED}">
      <dgm:prSet/>
      <dgm:spPr/>
      <dgm:t>
        <a:bodyPr/>
        <a:lstStyle/>
        <a:p>
          <a:endParaRPr lang="en-US"/>
        </a:p>
      </dgm:t>
    </dgm:pt>
    <dgm:pt modelId="{59B5BA30-D562-4365-86D4-C01A969D4DD3}">
      <dgm:prSet/>
      <dgm:spPr/>
      <dgm:t>
        <a:bodyPr/>
        <a:lstStyle/>
        <a:p>
          <a:r>
            <a:rPr lang="en-US" dirty="0"/>
            <a:t>Jail Health</a:t>
          </a:r>
        </a:p>
      </dgm:t>
    </dgm:pt>
    <dgm:pt modelId="{9C84717F-0E34-4C70-93CF-1A9891821DB5}" type="parTrans" cxnId="{1A42B0AF-F1D1-495A-8B42-0A55C78B067E}">
      <dgm:prSet/>
      <dgm:spPr/>
    </dgm:pt>
    <dgm:pt modelId="{BD17CEA9-6588-42F6-B0A0-0F6407FF80F2}" type="sibTrans" cxnId="{1A42B0AF-F1D1-495A-8B42-0A55C78B067E}">
      <dgm:prSet/>
      <dgm:spPr/>
    </dgm:pt>
    <dgm:pt modelId="{EE277237-C63B-49D3-BA23-6E0F974CECFC}">
      <dgm:prSet/>
      <dgm:spPr/>
      <dgm:t>
        <a:bodyPr/>
        <a:lstStyle/>
        <a:p>
          <a:r>
            <a:rPr lang="en-US" dirty="0"/>
            <a:t>Field correctional health related calls/inquiries from various organizations/individuals</a:t>
          </a:r>
        </a:p>
      </dgm:t>
    </dgm:pt>
    <dgm:pt modelId="{0B6BB6C1-33C1-4601-B622-C83AA3DEF2BB}" type="parTrans" cxnId="{86F16282-9A3B-4FF2-8A7D-0BB81F55D1E6}">
      <dgm:prSet/>
      <dgm:spPr/>
    </dgm:pt>
    <dgm:pt modelId="{6D11AE8F-08B2-4ADC-A074-082BB70D0B33}" type="sibTrans" cxnId="{86F16282-9A3B-4FF2-8A7D-0BB81F55D1E6}">
      <dgm:prSet/>
      <dgm:spPr/>
    </dgm:pt>
    <dgm:pt modelId="{04CC264F-1A2F-4560-AB0B-364E02758D57}" type="pres">
      <dgm:prSet presAssocID="{717068BF-FCA6-438E-97C1-5A35F94BA083}" presName="Name0" presStyleCnt="0">
        <dgm:presLayoutVars>
          <dgm:dir/>
          <dgm:animLvl val="lvl"/>
          <dgm:resizeHandles val="exact"/>
        </dgm:presLayoutVars>
      </dgm:prSet>
      <dgm:spPr/>
    </dgm:pt>
    <dgm:pt modelId="{B35501D2-8B9C-4FDB-B7AF-30B12CA693D2}" type="pres">
      <dgm:prSet presAssocID="{6F1572C4-0644-4824-B74C-DB1262D0B1E3}" presName="boxAndChildren" presStyleCnt="0"/>
      <dgm:spPr/>
    </dgm:pt>
    <dgm:pt modelId="{24531F6A-4951-465E-987F-0A5E501E50CD}" type="pres">
      <dgm:prSet presAssocID="{6F1572C4-0644-4824-B74C-DB1262D0B1E3}" presName="parentTextBox" presStyleLbl="alignNode1" presStyleIdx="0" presStyleCnt="9"/>
      <dgm:spPr/>
    </dgm:pt>
    <dgm:pt modelId="{CD806A7B-1216-4E6C-8167-33A56D40BFB5}" type="pres">
      <dgm:prSet presAssocID="{6F1572C4-0644-4824-B74C-DB1262D0B1E3}" presName="descendantBox" presStyleLbl="bgAccFollowNode1" presStyleIdx="0" presStyleCnt="9"/>
      <dgm:spPr/>
    </dgm:pt>
    <dgm:pt modelId="{4CBC2ED7-1052-4C51-BED9-38D6CF52CAB2}" type="pres">
      <dgm:prSet presAssocID="{44086AAA-A5D0-4DFA-9F08-054573051C1B}" presName="sp" presStyleCnt="0"/>
      <dgm:spPr/>
    </dgm:pt>
    <dgm:pt modelId="{1180CDFF-CB5E-4A22-B040-7B555F90C4D3}" type="pres">
      <dgm:prSet presAssocID="{16239A1D-7957-4B62-9C85-F5D9151820B3}" presName="arrowAndChildren" presStyleCnt="0"/>
      <dgm:spPr/>
    </dgm:pt>
    <dgm:pt modelId="{E68AA404-8E41-438F-BA5D-6512B1A4DF19}" type="pres">
      <dgm:prSet presAssocID="{16239A1D-7957-4B62-9C85-F5D9151820B3}" presName="parentTextArrow" presStyleLbl="node1" presStyleIdx="0" presStyleCnt="0"/>
      <dgm:spPr/>
    </dgm:pt>
    <dgm:pt modelId="{433598CE-4988-415F-8E17-37A503D407FD}" type="pres">
      <dgm:prSet presAssocID="{16239A1D-7957-4B62-9C85-F5D9151820B3}" presName="arrow" presStyleLbl="alignNode1" presStyleIdx="1" presStyleCnt="9"/>
      <dgm:spPr/>
    </dgm:pt>
    <dgm:pt modelId="{3045AC21-C106-4256-88DC-0FA7A8DF4BC2}" type="pres">
      <dgm:prSet presAssocID="{16239A1D-7957-4B62-9C85-F5D9151820B3}" presName="descendantArrow" presStyleLbl="bgAccFollowNode1" presStyleIdx="1" presStyleCnt="9"/>
      <dgm:spPr/>
    </dgm:pt>
    <dgm:pt modelId="{785619B7-F74A-4FB7-A8E3-58BF4EF63A29}" type="pres">
      <dgm:prSet presAssocID="{BD17CEA9-6588-42F6-B0A0-0F6407FF80F2}" presName="sp" presStyleCnt="0"/>
      <dgm:spPr/>
    </dgm:pt>
    <dgm:pt modelId="{98A3B2EF-BEFE-42AA-98D6-E15124FBC214}" type="pres">
      <dgm:prSet presAssocID="{59B5BA30-D562-4365-86D4-C01A969D4DD3}" presName="arrowAndChildren" presStyleCnt="0"/>
      <dgm:spPr/>
    </dgm:pt>
    <dgm:pt modelId="{EC60D974-E76B-40D9-A582-95237ADB01D9}" type="pres">
      <dgm:prSet presAssocID="{59B5BA30-D562-4365-86D4-C01A969D4DD3}" presName="parentTextArrow" presStyleLbl="node1" presStyleIdx="0" presStyleCnt="0"/>
      <dgm:spPr/>
    </dgm:pt>
    <dgm:pt modelId="{9D2A456C-B913-484D-AED1-AC7A982301DB}" type="pres">
      <dgm:prSet presAssocID="{59B5BA30-D562-4365-86D4-C01A969D4DD3}" presName="arrow" presStyleLbl="alignNode1" presStyleIdx="2" presStyleCnt="9"/>
      <dgm:spPr/>
    </dgm:pt>
    <dgm:pt modelId="{75DB0DD5-4C05-48C2-B08E-909A81EE0A81}" type="pres">
      <dgm:prSet presAssocID="{59B5BA30-D562-4365-86D4-C01A969D4DD3}" presName="descendantArrow" presStyleLbl="bgAccFollowNode1" presStyleIdx="2" presStyleCnt="9"/>
      <dgm:spPr/>
    </dgm:pt>
    <dgm:pt modelId="{B6EBD943-9E8E-447E-9F72-26136DE59905}" type="pres">
      <dgm:prSet presAssocID="{ED5AC3EE-D814-4D4F-9F72-C14A25A88345}" presName="sp" presStyleCnt="0"/>
      <dgm:spPr/>
    </dgm:pt>
    <dgm:pt modelId="{D1163D1A-A554-4825-9FD1-6B64ACFB2B52}" type="pres">
      <dgm:prSet presAssocID="{5C8123A9-B505-4FAC-8C51-72B4490E786D}" presName="arrowAndChildren" presStyleCnt="0"/>
      <dgm:spPr/>
    </dgm:pt>
    <dgm:pt modelId="{7CE9252B-AC22-4C86-B454-EC3AD392ED09}" type="pres">
      <dgm:prSet presAssocID="{5C8123A9-B505-4FAC-8C51-72B4490E786D}" presName="parentTextArrow" presStyleLbl="node1" presStyleIdx="0" presStyleCnt="0"/>
      <dgm:spPr/>
    </dgm:pt>
    <dgm:pt modelId="{5EF393FD-7079-4671-82CD-04BCC7B42EB2}" type="pres">
      <dgm:prSet presAssocID="{5C8123A9-B505-4FAC-8C51-72B4490E786D}" presName="arrow" presStyleLbl="alignNode1" presStyleIdx="3" presStyleCnt="9"/>
      <dgm:spPr/>
    </dgm:pt>
    <dgm:pt modelId="{A46872BA-E7F7-4D23-AE6D-EF9218733D03}" type="pres">
      <dgm:prSet presAssocID="{5C8123A9-B505-4FAC-8C51-72B4490E786D}" presName="descendantArrow" presStyleLbl="bgAccFollowNode1" presStyleIdx="3" presStyleCnt="9"/>
      <dgm:spPr/>
    </dgm:pt>
    <dgm:pt modelId="{F3E3E749-2D2D-4DDF-9BBC-AE210E2FFF8C}" type="pres">
      <dgm:prSet presAssocID="{97AB29B9-A2A3-4D8F-9F32-8263F108A1AD}" presName="sp" presStyleCnt="0"/>
      <dgm:spPr/>
    </dgm:pt>
    <dgm:pt modelId="{72C107AF-998D-4E49-BDA0-982F3D68901A}" type="pres">
      <dgm:prSet presAssocID="{12AB817F-990A-433B-A29C-610FF72B6148}" presName="arrowAndChildren" presStyleCnt="0"/>
      <dgm:spPr/>
    </dgm:pt>
    <dgm:pt modelId="{94A4CA1D-02BA-449B-AB51-4B1D316540F6}" type="pres">
      <dgm:prSet presAssocID="{12AB817F-990A-433B-A29C-610FF72B6148}" presName="parentTextArrow" presStyleLbl="node1" presStyleIdx="0" presStyleCnt="0"/>
      <dgm:spPr/>
    </dgm:pt>
    <dgm:pt modelId="{2A0D709F-BDAE-4073-8BE5-7E9C2FA92758}" type="pres">
      <dgm:prSet presAssocID="{12AB817F-990A-433B-A29C-610FF72B6148}" presName="arrow" presStyleLbl="alignNode1" presStyleIdx="4" presStyleCnt="9"/>
      <dgm:spPr/>
    </dgm:pt>
    <dgm:pt modelId="{4758265A-13A6-45DA-8A96-E785DC4AA7FD}" type="pres">
      <dgm:prSet presAssocID="{12AB817F-990A-433B-A29C-610FF72B6148}" presName="descendantArrow" presStyleLbl="bgAccFollowNode1" presStyleIdx="4" presStyleCnt="9"/>
      <dgm:spPr/>
    </dgm:pt>
    <dgm:pt modelId="{21C2D243-D7CA-4707-8CDF-86A958BF3F6D}" type="pres">
      <dgm:prSet presAssocID="{C7E3BD2D-0F74-4BCB-9E26-CACF2EA375D8}" presName="sp" presStyleCnt="0"/>
      <dgm:spPr/>
    </dgm:pt>
    <dgm:pt modelId="{39C2E93E-2CCC-4B1D-8609-700E26EE1995}" type="pres">
      <dgm:prSet presAssocID="{FC5BAB4C-ACB2-46B5-82C1-531F214444DF}" presName="arrowAndChildren" presStyleCnt="0"/>
      <dgm:spPr/>
    </dgm:pt>
    <dgm:pt modelId="{BF8ADBF7-E613-4B8B-A755-5D78804E3364}" type="pres">
      <dgm:prSet presAssocID="{FC5BAB4C-ACB2-46B5-82C1-531F214444DF}" presName="parentTextArrow" presStyleLbl="node1" presStyleIdx="0" presStyleCnt="0"/>
      <dgm:spPr/>
    </dgm:pt>
    <dgm:pt modelId="{EFBFE54E-AF84-47D5-A30F-4EFE10DDF505}" type="pres">
      <dgm:prSet presAssocID="{FC5BAB4C-ACB2-46B5-82C1-531F214444DF}" presName="arrow" presStyleLbl="alignNode1" presStyleIdx="5" presStyleCnt="9"/>
      <dgm:spPr/>
    </dgm:pt>
    <dgm:pt modelId="{45D5CC19-8238-430B-8A9C-DEAE0C62BDE0}" type="pres">
      <dgm:prSet presAssocID="{FC5BAB4C-ACB2-46B5-82C1-531F214444DF}" presName="descendantArrow" presStyleLbl="bgAccFollowNode1" presStyleIdx="5" presStyleCnt="9"/>
      <dgm:spPr/>
    </dgm:pt>
    <dgm:pt modelId="{80ED1127-C09D-43E5-9106-016609B4B3A0}" type="pres">
      <dgm:prSet presAssocID="{F6B62861-5DCF-4A4A-8B67-D5F5DDDA100B}" presName="sp" presStyleCnt="0"/>
      <dgm:spPr/>
    </dgm:pt>
    <dgm:pt modelId="{451FDF3F-9C62-49A9-A74F-88818CAB4797}" type="pres">
      <dgm:prSet presAssocID="{5AE4BD27-8752-47F3-A0CB-6BAAF676FAD0}" presName="arrowAndChildren" presStyleCnt="0"/>
      <dgm:spPr/>
    </dgm:pt>
    <dgm:pt modelId="{C5D9161A-5438-4BC9-B6BF-C693B9EC2B84}" type="pres">
      <dgm:prSet presAssocID="{5AE4BD27-8752-47F3-A0CB-6BAAF676FAD0}" presName="parentTextArrow" presStyleLbl="node1" presStyleIdx="0" presStyleCnt="0"/>
      <dgm:spPr/>
    </dgm:pt>
    <dgm:pt modelId="{E6FB22B7-4735-46C5-B7E8-253C3D083C67}" type="pres">
      <dgm:prSet presAssocID="{5AE4BD27-8752-47F3-A0CB-6BAAF676FAD0}" presName="arrow" presStyleLbl="alignNode1" presStyleIdx="6" presStyleCnt="9"/>
      <dgm:spPr/>
    </dgm:pt>
    <dgm:pt modelId="{9EDA062D-F8A0-4778-9F2D-6B4BF85D5E84}" type="pres">
      <dgm:prSet presAssocID="{5AE4BD27-8752-47F3-A0CB-6BAAF676FAD0}" presName="descendantArrow" presStyleLbl="bgAccFollowNode1" presStyleIdx="6" presStyleCnt="9"/>
      <dgm:spPr/>
    </dgm:pt>
    <dgm:pt modelId="{AF0C14A7-8179-4C0B-839E-8FF5969E0150}" type="pres">
      <dgm:prSet presAssocID="{7A07BC66-7874-49FB-ABB9-54B2DC0612FA}" presName="sp" presStyleCnt="0"/>
      <dgm:spPr/>
    </dgm:pt>
    <dgm:pt modelId="{8485FA8F-DBBA-4DC2-8EF3-D5D9C6A37E5F}" type="pres">
      <dgm:prSet presAssocID="{0358D636-5D3C-4733-9E58-A8D54C57D752}" presName="arrowAndChildren" presStyleCnt="0"/>
      <dgm:spPr/>
    </dgm:pt>
    <dgm:pt modelId="{8F8007AC-7EC9-476E-8D56-50E08DAAA4DE}" type="pres">
      <dgm:prSet presAssocID="{0358D636-5D3C-4733-9E58-A8D54C57D752}" presName="parentTextArrow" presStyleLbl="node1" presStyleIdx="0" presStyleCnt="0"/>
      <dgm:spPr/>
    </dgm:pt>
    <dgm:pt modelId="{A93F70CC-E0F4-47E8-8B87-C9BB68F2577F}" type="pres">
      <dgm:prSet presAssocID="{0358D636-5D3C-4733-9E58-A8D54C57D752}" presName="arrow" presStyleLbl="alignNode1" presStyleIdx="7" presStyleCnt="9"/>
      <dgm:spPr/>
    </dgm:pt>
    <dgm:pt modelId="{1F191D29-0337-4780-8931-4AAFE53A1F5B}" type="pres">
      <dgm:prSet presAssocID="{0358D636-5D3C-4733-9E58-A8D54C57D752}" presName="descendantArrow" presStyleLbl="bgAccFollowNode1" presStyleIdx="7" presStyleCnt="9"/>
      <dgm:spPr/>
    </dgm:pt>
    <dgm:pt modelId="{C45DBAA5-DEB7-4827-AB82-670D33BBD8F0}" type="pres">
      <dgm:prSet presAssocID="{7D88F85D-A637-4092-86A4-4118179C7E92}" presName="sp" presStyleCnt="0"/>
      <dgm:spPr/>
    </dgm:pt>
    <dgm:pt modelId="{E3763F72-BE4D-435B-921D-0A218211CEDA}" type="pres">
      <dgm:prSet presAssocID="{908F7744-24C4-4EB2-BFA3-6B1D7065C5CD}" presName="arrowAndChildren" presStyleCnt="0"/>
      <dgm:spPr/>
    </dgm:pt>
    <dgm:pt modelId="{73421B5A-BD90-4E1F-B62A-3EC196201BE3}" type="pres">
      <dgm:prSet presAssocID="{908F7744-24C4-4EB2-BFA3-6B1D7065C5CD}" presName="parentTextArrow" presStyleLbl="node1" presStyleIdx="0" presStyleCnt="0"/>
      <dgm:spPr/>
    </dgm:pt>
    <dgm:pt modelId="{0A0A8890-A430-4FC1-91B0-5083FD303352}" type="pres">
      <dgm:prSet presAssocID="{908F7744-24C4-4EB2-BFA3-6B1D7065C5CD}" presName="arrow" presStyleLbl="alignNode1" presStyleIdx="8" presStyleCnt="9"/>
      <dgm:spPr/>
    </dgm:pt>
    <dgm:pt modelId="{EA0CB4A7-C4C3-49A5-B542-69D4B0D236C6}" type="pres">
      <dgm:prSet presAssocID="{908F7744-24C4-4EB2-BFA3-6B1D7065C5CD}" presName="descendantArrow" presStyleLbl="bgAccFollowNode1" presStyleIdx="8" presStyleCnt="9"/>
      <dgm:spPr/>
    </dgm:pt>
  </dgm:ptLst>
  <dgm:cxnLst>
    <dgm:cxn modelId="{0A83CA03-766E-49D4-A427-752AB38CC88A}" type="presOf" srcId="{908F7744-24C4-4EB2-BFA3-6B1D7065C5CD}" destId="{0A0A8890-A430-4FC1-91B0-5083FD303352}" srcOrd="1" destOrd="0" presId="urn:microsoft.com/office/officeart/2016/7/layout/VerticalDownArrowProcess"/>
    <dgm:cxn modelId="{22558F06-DB87-4F29-B6B1-F5BFAE3BCF93}" type="presOf" srcId="{1585249B-D941-4B88-BD04-99D4248BA410}" destId="{3045AC21-C106-4256-88DC-0FA7A8DF4BC2}" srcOrd="0" destOrd="0" presId="urn:microsoft.com/office/officeart/2016/7/layout/VerticalDownArrowProcess"/>
    <dgm:cxn modelId="{F372DD06-1A10-4C1E-B155-84A2D3123697}" type="presOf" srcId="{59B5BA30-D562-4365-86D4-C01A969D4DD3}" destId="{EC60D974-E76B-40D9-A582-95237ADB01D9}" srcOrd="0" destOrd="0" presId="urn:microsoft.com/office/officeart/2016/7/layout/VerticalDownArrowProcess"/>
    <dgm:cxn modelId="{90C3CC10-A1D0-4C65-9693-44C62B07D5D9}" type="presOf" srcId="{59B5BA30-D562-4365-86D4-C01A969D4DD3}" destId="{9D2A456C-B913-484D-AED1-AC7A982301DB}" srcOrd="1" destOrd="0" presId="urn:microsoft.com/office/officeart/2016/7/layout/VerticalDownArrowProcess"/>
    <dgm:cxn modelId="{8CB0A012-9FD3-403C-A6C7-D824A95AE2E7}" type="presOf" srcId="{E69EA5AD-77EC-493F-B73B-D198E33C8F6B}" destId="{45D5CC19-8238-430B-8A9C-DEAE0C62BDE0}" srcOrd="0" destOrd="0" presId="urn:microsoft.com/office/officeart/2016/7/layout/VerticalDownArrowProcess"/>
    <dgm:cxn modelId="{E8F93D1B-6AF7-4F04-855D-AABFECF426D3}" type="presOf" srcId="{908F7744-24C4-4EB2-BFA3-6B1D7065C5CD}" destId="{73421B5A-BD90-4E1F-B62A-3EC196201BE3}" srcOrd="0" destOrd="0" presId="urn:microsoft.com/office/officeart/2016/7/layout/VerticalDownArrowProcess"/>
    <dgm:cxn modelId="{44E5411C-3F90-432F-AB2D-19216A238F69}" type="presOf" srcId="{16239A1D-7957-4B62-9C85-F5D9151820B3}" destId="{E68AA404-8E41-438F-BA5D-6512B1A4DF19}" srcOrd="0" destOrd="0" presId="urn:microsoft.com/office/officeart/2016/7/layout/VerticalDownArrowProcess"/>
    <dgm:cxn modelId="{F133CA2A-C61B-412B-83ED-AC83116A5CEB}" srcId="{5C8123A9-B505-4FAC-8C51-72B4490E786D}" destId="{6BD811DC-055B-4730-AC46-F0DFDDAFD59E}" srcOrd="0" destOrd="0" parTransId="{E5D046E8-5B68-4587-AE4A-772511803A65}" sibTransId="{E8FAAA63-A4CF-4F8A-95BD-21984BDABFC1}"/>
    <dgm:cxn modelId="{BB499C30-12D1-4770-9548-009C5C7BFD70}" srcId="{908F7744-24C4-4EB2-BFA3-6B1D7065C5CD}" destId="{9950563B-F24A-4ACB-AD11-46E6E5BD3A1D}" srcOrd="0" destOrd="0" parTransId="{FE719DAB-CB7D-44CE-BCDA-F85D44B54C66}" sibTransId="{69A140E7-54AE-4596-9A4A-EF53DB0FEE4F}"/>
    <dgm:cxn modelId="{F51DA630-3520-4BCD-8CBF-B93EA61C1BC6}" type="presOf" srcId="{6E0EBDCB-A64B-4500-8E12-B4B78225C3F4}" destId="{1F191D29-0337-4780-8931-4AAFE53A1F5B}" srcOrd="0" destOrd="0" presId="urn:microsoft.com/office/officeart/2016/7/layout/VerticalDownArrowProcess"/>
    <dgm:cxn modelId="{DE3F0533-B886-443E-BC3F-4C4CF51372F9}" srcId="{717068BF-FCA6-438E-97C1-5A35F94BA083}" destId="{5AE4BD27-8752-47F3-A0CB-6BAAF676FAD0}" srcOrd="2" destOrd="0" parTransId="{85F8EC67-71D9-4FAC-9236-2FC0C4A29F4E}" sibTransId="{F6B62861-5DCF-4A4A-8B67-D5F5DDDA100B}"/>
    <dgm:cxn modelId="{D1C2BE63-7750-49DD-94EF-5DD359928613}" type="presOf" srcId="{16239A1D-7957-4B62-9C85-F5D9151820B3}" destId="{433598CE-4988-415F-8E17-37A503D407FD}" srcOrd="1" destOrd="0" presId="urn:microsoft.com/office/officeart/2016/7/layout/VerticalDownArrowProcess"/>
    <dgm:cxn modelId="{453CCF6B-4B66-4183-9822-CB719DFE59E3}" srcId="{717068BF-FCA6-438E-97C1-5A35F94BA083}" destId="{5C8123A9-B505-4FAC-8C51-72B4490E786D}" srcOrd="5" destOrd="0" parTransId="{66218BD7-E6F2-4807-890A-A21F56862B1B}" sibTransId="{ED5AC3EE-D814-4D4F-9F72-C14A25A88345}"/>
    <dgm:cxn modelId="{71A38C4C-0EA8-4332-B213-04172F49086E}" srcId="{717068BF-FCA6-438E-97C1-5A35F94BA083}" destId="{12AB817F-990A-433B-A29C-610FF72B6148}" srcOrd="4" destOrd="0" parTransId="{EF6FE2CF-D85A-424E-A15F-B81F9729AD74}" sibTransId="{97AB29B9-A2A3-4D8F-9F32-8263F108A1AD}"/>
    <dgm:cxn modelId="{F383BC50-5FD7-4F3D-B665-2820B93802E9}" type="presOf" srcId="{0358D636-5D3C-4733-9E58-A8D54C57D752}" destId="{8F8007AC-7EC9-476E-8D56-50E08DAAA4DE}" srcOrd="0" destOrd="0" presId="urn:microsoft.com/office/officeart/2016/7/layout/VerticalDownArrowProcess"/>
    <dgm:cxn modelId="{7BCF7753-872D-4E05-8DCD-BE78AA47D914}" srcId="{0358D636-5D3C-4733-9E58-A8D54C57D752}" destId="{6E0EBDCB-A64B-4500-8E12-B4B78225C3F4}" srcOrd="0" destOrd="0" parTransId="{3B2DD663-369B-4CA1-B667-30B5D4FFC13E}" sibTransId="{2FC415D1-1434-4CE7-B641-43ABE8378AD8}"/>
    <dgm:cxn modelId="{17AF5477-0F39-463A-A014-101BEC89CC45}" type="presOf" srcId="{12AB817F-990A-433B-A29C-610FF72B6148}" destId="{94A4CA1D-02BA-449B-AB51-4B1D316540F6}" srcOrd="0" destOrd="0" presId="urn:microsoft.com/office/officeart/2016/7/layout/VerticalDownArrowProcess"/>
    <dgm:cxn modelId="{B5EEB859-6172-4372-ABF5-F7AFDB881291}" type="presOf" srcId="{FC5BAB4C-ACB2-46B5-82C1-531F214444DF}" destId="{EFBFE54E-AF84-47D5-A30F-4EFE10DDF505}" srcOrd="1" destOrd="0" presId="urn:microsoft.com/office/officeart/2016/7/layout/VerticalDownArrowProcess"/>
    <dgm:cxn modelId="{86F16282-9A3B-4FF2-8A7D-0BB81F55D1E6}" srcId="{59B5BA30-D562-4365-86D4-C01A969D4DD3}" destId="{EE277237-C63B-49D3-BA23-6E0F974CECFC}" srcOrd="0" destOrd="0" parTransId="{0B6BB6C1-33C1-4601-B622-C83AA3DEF2BB}" sibTransId="{6D11AE8F-08B2-4ADC-A074-082BB70D0B33}"/>
    <dgm:cxn modelId="{CBED7885-4E19-437F-9BCD-D3C6D4647435}" type="presOf" srcId="{04B69C92-175E-44A8-871F-9EBD573BC750}" destId="{9EDA062D-F8A0-4778-9F2D-6B4BF85D5E84}" srcOrd="0" destOrd="0" presId="urn:microsoft.com/office/officeart/2016/7/layout/VerticalDownArrowProcess"/>
    <dgm:cxn modelId="{3B771B88-26F6-4D06-8851-EBC8E04C62B3}" type="presOf" srcId="{6BD811DC-055B-4730-AC46-F0DFDDAFD59E}" destId="{A46872BA-E7F7-4D23-AE6D-EF9218733D03}" srcOrd="0" destOrd="0" presId="urn:microsoft.com/office/officeart/2016/7/layout/VerticalDownArrowProcess"/>
    <dgm:cxn modelId="{9735DE8A-4D0A-4347-AA4B-8104D92EFAF3}" srcId="{5AE4BD27-8752-47F3-A0CB-6BAAF676FAD0}" destId="{04B69C92-175E-44A8-871F-9EBD573BC750}" srcOrd="0" destOrd="0" parTransId="{F880E9C7-69E5-4EA4-8CCB-E7FF3919AC24}" sibTransId="{918438B5-BCFB-448F-A3B4-9BD579E824B5}"/>
    <dgm:cxn modelId="{A92CDA8C-279A-4FD8-9FDB-F4B907F8291D}" type="presOf" srcId="{9950563B-F24A-4ACB-AD11-46E6E5BD3A1D}" destId="{EA0CB4A7-C4C3-49A5-B542-69D4B0D236C6}" srcOrd="0" destOrd="0" presId="urn:microsoft.com/office/officeart/2016/7/layout/VerticalDownArrowProcess"/>
    <dgm:cxn modelId="{486A9893-C7CC-4649-BCDB-E9B78F2EB544}" srcId="{FC5BAB4C-ACB2-46B5-82C1-531F214444DF}" destId="{E69EA5AD-77EC-493F-B73B-D198E33C8F6B}" srcOrd="0" destOrd="0" parTransId="{109C8F10-60FB-4224-8272-2350CBA8F408}" sibTransId="{25F4E6F6-C9F5-4493-958F-91A63216AF14}"/>
    <dgm:cxn modelId="{4CF4629A-74CF-4D91-855C-0988059F4DEF}" type="presOf" srcId="{F9F2DDD7-9AA4-402D-AB91-C1C6112CB5B3}" destId="{CD806A7B-1216-4E6C-8167-33A56D40BFB5}" srcOrd="0" destOrd="0" presId="urn:microsoft.com/office/officeart/2016/7/layout/VerticalDownArrowProcess"/>
    <dgm:cxn modelId="{97F47F9C-A2A5-4090-ACD0-3346220191A2}" srcId="{717068BF-FCA6-438E-97C1-5A35F94BA083}" destId="{16239A1D-7957-4B62-9C85-F5D9151820B3}" srcOrd="7" destOrd="0" parTransId="{DFD80476-58B0-4D4A-B876-5828E46D65C3}" sibTransId="{44086AAA-A5D0-4DFA-9F08-054573051C1B}"/>
    <dgm:cxn modelId="{85C69E9D-E980-457D-BDFA-8EBC993F5B45}" type="presOf" srcId="{FC5BAB4C-ACB2-46B5-82C1-531F214444DF}" destId="{BF8ADBF7-E613-4B8B-A755-5D78804E3364}" srcOrd="0" destOrd="0" presId="urn:microsoft.com/office/officeart/2016/7/layout/VerticalDownArrowProcess"/>
    <dgm:cxn modelId="{DF7307A8-45A1-4AB7-BAAF-23CFBD8C24F9}" type="presOf" srcId="{6F1572C4-0644-4824-B74C-DB1262D0B1E3}" destId="{24531F6A-4951-465E-987F-0A5E501E50CD}" srcOrd="0" destOrd="0" presId="urn:microsoft.com/office/officeart/2016/7/layout/VerticalDownArrowProcess"/>
    <dgm:cxn modelId="{4EA10AAA-4515-4EEE-BAE0-15198D85913E}" type="presOf" srcId="{5AE4BD27-8752-47F3-A0CB-6BAAF676FAD0}" destId="{C5D9161A-5438-4BC9-B6BF-C693B9EC2B84}" srcOrd="0" destOrd="0" presId="urn:microsoft.com/office/officeart/2016/7/layout/VerticalDownArrowProcess"/>
    <dgm:cxn modelId="{2C2A45AC-84DF-4CCD-BA92-6BEE652855BC}" type="presOf" srcId="{12AB817F-990A-433B-A29C-610FF72B6148}" destId="{2A0D709F-BDAE-4073-8BE5-7E9C2FA92758}" srcOrd="1" destOrd="0" presId="urn:microsoft.com/office/officeart/2016/7/layout/VerticalDownArrowProcess"/>
    <dgm:cxn modelId="{1A42B0AF-F1D1-495A-8B42-0A55C78B067E}" srcId="{717068BF-FCA6-438E-97C1-5A35F94BA083}" destId="{59B5BA30-D562-4365-86D4-C01A969D4DD3}" srcOrd="6" destOrd="0" parTransId="{9C84717F-0E34-4C70-93CF-1A9891821DB5}" sibTransId="{BD17CEA9-6588-42F6-B0A0-0F6407FF80F2}"/>
    <dgm:cxn modelId="{9FBF40B1-27AE-41FD-BFA3-0F3D07854F3A}" type="presOf" srcId="{C34DEFAC-FD51-4409-AF47-847E87FBC134}" destId="{4758265A-13A6-45DA-8A96-E785DC4AA7FD}" srcOrd="0" destOrd="0" presId="urn:microsoft.com/office/officeart/2016/7/layout/VerticalDownArrowProcess"/>
    <dgm:cxn modelId="{170994B1-597B-49B6-9699-6EDD7134978E}" type="presOf" srcId="{5AE4BD27-8752-47F3-A0CB-6BAAF676FAD0}" destId="{E6FB22B7-4735-46C5-B7E8-253C3D083C67}" srcOrd="1" destOrd="0" presId="urn:microsoft.com/office/officeart/2016/7/layout/VerticalDownArrowProcess"/>
    <dgm:cxn modelId="{999B33B9-8B01-4C8A-B6E6-3CFC41EEF80D}" type="presOf" srcId="{EE277237-C63B-49D3-BA23-6E0F974CECFC}" destId="{75DB0DD5-4C05-48C2-B08E-909A81EE0A81}" srcOrd="0" destOrd="0" presId="urn:microsoft.com/office/officeart/2016/7/layout/VerticalDownArrowProcess"/>
    <dgm:cxn modelId="{F9B07DBD-C923-479D-89BA-C9C62EDCC7EE}" type="presOf" srcId="{0358D636-5D3C-4733-9E58-A8D54C57D752}" destId="{A93F70CC-E0F4-47E8-8B87-C9BB68F2577F}" srcOrd="1" destOrd="0" presId="urn:microsoft.com/office/officeart/2016/7/layout/VerticalDownArrowProcess"/>
    <dgm:cxn modelId="{E3E087C6-C546-4F6D-8E5C-98F56505F9ED}" srcId="{6F1572C4-0644-4824-B74C-DB1262D0B1E3}" destId="{F9F2DDD7-9AA4-402D-AB91-C1C6112CB5B3}" srcOrd="0" destOrd="0" parTransId="{93ABFD8B-83F0-4FFC-AAEC-752F9418898C}" sibTransId="{4ECC38D2-7663-4110-9A87-249412F742A8}"/>
    <dgm:cxn modelId="{267FE5DB-65AB-4B11-9ED3-42C441FFDB78}" srcId="{717068BF-FCA6-438E-97C1-5A35F94BA083}" destId="{0358D636-5D3C-4733-9E58-A8D54C57D752}" srcOrd="1" destOrd="0" parTransId="{AE4D33E9-5395-4CCB-80FF-B5DDAD7E3699}" sibTransId="{7A07BC66-7874-49FB-ABB9-54B2DC0612FA}"/>
    <dgm:cxn modelId="{ED6C64DE-F09C-45DD-B204-CD67C008947E}" type="presOf" srcId="{5C8123A9-B505-4FAC-8C51-72B4490E786D}" destId="{5EF393FD-7079-4671-82CD-04BCC7B42EB2}" srcOrd="1" destOrd="0" presId="urn:microsoft.com/office/officeart/2016/7/layout/VerticalDownArrowProcess"/>
    <dgm:cxn modelId="{EA2B1DE5-6EF6-4F6B-9992-C64CEC4C62B9}" srcId="{12AB817F-990A-433B-A29C-610FF72B6148}" destId="{C34DEFAC-FD51-4409-AF47-847E87FBC134}" srcOrd="0" destOrd="0" parTransId="{D85244A9-AF87-4503-AE1D-F1A7092ABD40}" sibTransId="{F4DEBB98-B463-4419-9A41-4C0A7AB98595}"/>
    <dgm:cxn modelId="{98DA4EE7-30EB-4B8E-A754-BBB4F24ED8E5}" srcId="{717068BF-FCA6-438E-97C1-5A35F94BA083}" destId="{908F7744-24C4-4EB2-BFA3-6B1D7065C5CD}" srcOrd="0" destOrd="0" parTransId="{824A63B7-B022-4529-8192-CDF6D2B8C429}" sibTransId="{7D88F85D-A637-4092-86A4-4118179C7E92}"/>
    <dgm:cxn modelId="{F279E9E7-FF24-4A5F-B090-FA5149AB9DFF}" srcId="{16239A1D-7957-4B62-9C85-F5D9151820B3}" destId="{1585249B-D941-4B88-BD04-99D4248BA410}" srcOrd="0" destOrd="0" parTransId="{E311D1FA-99F2-4E05-8576-ABB167E963D3}" sibTransId="{4122B0B2-658C-48B8-9053-12B2B31A825F}"/>
    <dgm:cxn modelId="{759876ED-D70F-4058-939B-F50B0DCD3F7F}" type="presOf" srcId="{5C8123A9-B505-4FAC-8C51-72B4490E786D}" destId="{7CE9252B-AC22-4C86-B454-EC3AD392ED09}" srcOrd="0" destOrd="0" presId="urn:microsoft.com/office/officeart/2016/7/layout/VerticalDownArrowProcess"/>
    <dgm:cxn modelId="{C3F943EF-CFAE-46DC-8FE6-E128C291CB6A}" type="presOf" srcId="{717068BF-FCA6-438E-97C1-5A35F94BA083}" destId="{04CC264F-1A2F-4560-AB0B-364E02758D57}" srcOrd="0" destOrd="0" presId="urn:microsoft.com/office/officeart/2016/7/layout/VerticalDownArrowProcess"/>
    <dgm:cxn modelId="{6C2AFCEF-E5AB-4A69-B3E1-188BEC8D2353}" srcId="{717068BF-FCA6-438E-97C1-5A35F94BA083}" destId="{6F1572C4-0644-4824-B74C-DB1262D0B1E3}" srcOrd="8" destOrd="0" parTransId="{90775B6E-EADD-450D-8CD3-176CF95EF10F}" sibTransId="{0A9DE1EA-53D4-48B7-8E1E-7CE730FEB03C}"/>
    <dgm:cxn modelId="{EF3477FA-A23E-49FA-91E6-E9B5C6E96D64}" srcId="{717068BF-FCA6-438E-97C1-5A35F94BA083}" destId="{FC5BAB4C-ACB2-46B5-82C1-531F214444DF}" srcOrd="3" destOrd="0" parTransId="{B80B8AA0-F4AA-4151-87B2-8C3D45D7B167}" sibTransId="{C7E3BD2D-0F74-4BCB-9E26-CACF2EA375D8}"/>
    <dgm:cxn modelId="{8107B8EE-0E80-4E99-9F39-43465086D81E}" type="presParOf" srcId="{04CC264F-1A2F-4560-AB0B-364E02758D57}" destId="{B35501D2-8B9C-4FDB-B7AF-30B12CA693D2}" srcOrd="0" destOrd="0" presId="urn:microsoft.com/office/officeart/2016/7/layout/VerticalDownArrowProcess"/>
    <dgm:cxn modelId="{2906F093-E7CF-40E2-823D-60835E5080FA}" type="presParOf" srcId="{B35501D2-8B9C-4FDB-B7AF-30B12CA693D2}" destId="{24531F6A-4951-465E-987F-0A5E501E50CD}" srcOrd="0" destOrd="0" presId="urn:microsoft.com/office/officeart/2016/7/layout/VerticalDownArrowProcess"/>
    <dgm:cxn modelId="{49D8710D-183F-4F0C-B554-A4532D130364}" type="presParOf" srcId="{B35501D2-8B9C-4FDB-B7AF-30B12CA693D2}" destId="{CD806A7B-1216-4E6C-8167-33A56D40BFB5}" srcOrd="1" destOrd="0" presId="urn:microsoft.com/office/officeart/2016/7/layout/VerticalDownArrowProcess"/>
    <dgm:cxn modelId="{A3B81838-28B9-4347-A7E8-C03F82E9D89A}" type="presParOf" srcId="{04CC264F-1A2F-4560-AB0B-364E02758D57}" destId="{4CBC2ED7-1052-4C51-BED9-38D6CF52CAB2}" srcOrd="1" destOrd="0" presId="urn:microsoft.com/office/officeart/2016/7/layout/VerticalDownArrowProcess"/>
    <dgm:cxn modelId="{201F708F-FAD7-4015-B76A-D1148D17C0FF}" type="presParOf" srcId="{04CC264F-1A2F-4560-AB0B-364E02758D57}" destId="{1180CDFF-CB5E-4A22-B040-7B555F90C4D3}" srcOrd="2" destOrd="0" presId="urn:microsoft.com/office/officeart/2016/7/layout/VerticalDownArrowProcess"/>
    <dgm:cxn modelId="{5CEEABC7-8072-4452-B928-1CA9822B8A7B}" type="presParOf" srcId="{1180CDFF-CB5E-4A22-B040-7B555F90C4D3}" destId="{E68AA404-8E41-438F-BA5D-6512B1A4DF19}" srcOrd="0" destOrd="0" presId="urn:microsoft.com/office/officeart/2016/7/layout/VerticalDownArrowProcess"/>
    <dgm:cxn modelId="{0AC51F40-3B79-442A-8F9B-1056CE4B80D5}" type="presParOf" srcId="{1180CDFF-CB5E-4A22-B040-7B555F90C4D3}" destId="{433598CE-4988-415F-8E17-37A503D407FD}" srcOrd="1" destOrd="0" presId="urn:microsoft.com/office/officeart/2016/7/layout/VerticalDownArrowProcess"/>
    <dgm:cxn modelId="{37BFFBB1-A738-4943-981C-E1A2A4F49C2A}" type="presParOf" srcId="{1180CDFF-CB5E-4A22-B040-7B555F90C4D3}" destId="{3045AC21-C106-4256-88DC-0FA7A8DF4BC2}" srcOrd="2" destOrd="0" presId="urn:microsoft.com/office/officeart/2016/7/layout/VerticalDownArrowProcess"/>
    <dgm:cxn modelId="{317D0012-014E-4F9E-8EEA-5519CC3429F3}" type="presParOf" srcId="{04CC264F-1A2F-4560-AB0B-364E02758D57}" destId="{785619B7-F74A-4FB7-A8E3-58BF4EF63A29}" srcOrd="3" destOrd="0" presId="urn:microsoft.com/office/officeart/2016/7/layout/VerticalDownArrowProcess"/>
    <dgm:cxn modelId="{B26B7F9F-F32D-4091-908B-E5BB2400E821}" type="presParOf" srcId="{04CC264F-1A2F-4560-AB0B-364E02758D57}" destId="{98A3B2EF-BEFE-42AA-98D6-E15124FBC214}" srcOrd="4" destOrd="0" presId="urn:microsoft.com/office/officeart/2016/7/layout/VerticalDownArrowProcess"/>
    <dgm:cxn modelId="{9FB1DD43-BE01-48C4-8604-99137C738058}" type="presParOf" srcId="{98A3B2EF-BEFE-42AA-98D6-E15124FBC214}" destId="{EC60D974-E76B-40D9-A582-95237ADB01D9}" srcOrd="0" destOrd="0" presId="urn:microsoft.com/office/officeart/2016/7/layout/VerticalDownArrowProcess"/>
    <dgm:cxn modelId="{4031F267-D3F6-4AB0-8CE2-69606B88D790}" type="presParOf" srcId="{98A3B2EF-BEFE-42AA-98D6-E15124FBC214}" destId="{9D2A456C-B913-484D-AED1-AC7A982301DB}" srcOrd="1" destOrd="0" presId="urn:microsoft.com/office/officeart/2016/7/layout/VerticalDownArrowProcess"/>
    <dgm:cxn modelId="{A5531AF0-960F-4C49-95B6-036B94916874}" type="presParOf" srcId="{98A3B2EF-BEFE-42AA-98D6-E15124FBC214}" destId="{75DB0DD5-4C05-48C2-B08E-909A81EE0A81}" srcOrd="2" destOrd="0" presId="urn:microsoft.com/office/officeart/2016/7/layout/VerticalDownArrowProcess"/>
    <dgm:cxn modelId="{95134128-0BDE-44D3-8FFC-3C988CE26083}" type="presParOf" srcId="{04CC264F-1A2F-4560-AB0B-364E02758D57}" destId="{B6EBD943-9E8E-447E-9F72-26136DE59905}" srcOrd="5" destOrd="0" presId="urn:microsoft.com/office/officeart/2016/7/layout/VerticalDownArrowProcess"/>
    <dgm:cxn modelId="{84771E00-BF1E-4F1D-88EE-7A623BE62C31}" type="presParOf" srcId="{04CC264F-1A2F-4560-AB0B-364E02758D57}" destId="{D1163D1A-A554-4825-9FD1-6B64ACFB2B52}" srcOrd="6" destOrd="0" presId="urn:microsoft.com/office/officeart/2016/7/layout/VerticalDownArrowProcess"/>
    <dgm:cxn modelId="{1700F5B3-08FF-48DA-BF77-0F978CACFE1A}" type="presParOf" srcId="{D1163D1A-A554-4825-9FD1-6B64ACFB2B52}" destId="{7CE9252B-AC22-4C86-B454-EC3AD392ED09}" srcOrd="0" destOrd="0" presId="urn:microsoft.com/office/officeart/2016/7/layout/VerticalDownArrowProcess"/>
    <dgm:cxn modelId="{D9ABF454-8EF5-4211-9369-DA7540CA8F1A}" type="presParOf" srcId="{D1163D1A-A554-4825-9FD1-6B64ACFB2B52}" destId="{5EF393FD-7079-4671-82CD-04BCC7B42EB2}" srcOrd="1" destOrd="0" presId="urn:microsoft.com/office/officeart/2016/7/layout/VerticalDownArrowProcess"/>
    <dgm:cxn modelId="{9456F58A-428A-4378-94CD-5E1FC4E9A478}" type="presParOf" srcId="{D1163D1A-A554-4825-9FD1-6B64ACFB2B52}" destId="{A46872BA-E7F7-4D23-AE6D-EF9218733D03}" srcOrd="2" destOrd="0" presId="urn:microsoft.com/office/officeart/2016/7/layout/VerticalDownArrowProcess"/>
    <dgm:cxn modelId="{A0509FD7-CD76-40E7-9D9C-36E65FBDB6EF}" type="presParOf" srcId="{04CC264F-1A2F-4560-AB0B-364E02758D57}" destId="{F3E3E749-2D2D-4DDF-9BBC-AE210E2FFF8C}" srcOrd="7" destOrd="0" presId="urn:microsoft.com/office/officeart/2016/7/layout/VerticalDownArrowProcess"/>
    <dgm:cxn modelId="{05C4EBB7-1106-4660-87CA-4A0287A5AC21}" type="presParOf" srcId="{04CC264F-1A2F-4560-AB0B-364E02758D57}" destId="{72C107AF-998D-4E49-BDA0-982F3D68901A}" srcOrd="8" destOrd="0" presId="urn:microsoft.com/office/officeart/2016/7/layout/VerticalDownArrowProcess"/>
    <dgm:cxn modelId="{14E88270-98A7-445C-98EC-A984AC5C2D9B}" type="presParOf" srcId="{72C107AF-998D-4E49-BDA0-982F3D68901A}" destId="{94A4CA1D-02BA-449B-AB51-4B1D316540F6}" srcOrd="0" destOrd="0" presId="urn:microsoft.com/office/officeart/2016/7/layout/VerticalDownArrowProcess"/>
    <dgm:cxn modelId="{C3F39228-B1A2-4588-A43A-63AAB9376D1A}" type="presParOf" srcId="{72C107AF-998D-4E49-BDA0-982F3D68901A}" destId="{2A0D709F-BDAE-4073-8BE5-7E9C2FA92758}" srcOrd="1" destOrd="0" presId="urn:microsoft.com/office/officeart/2016/7/layout/VerticalDownArrowProcess"/>
    <dgm:cxn modelId="{36A647E3-0F93-45D3-863C-E10A09F0FBBD}" type="presParOf" srcId="{72C107AF-998D-4E49-BDA0-982F3D68901A}" destId="{4758265A-13A6-45DA-8A96-E785DC4AA7FD}" srcOrd="2" destOrd="0" presId="urn:microsoft.com/office/officeart/2016/7/layout/VerticalDownArrowProcess"/>
    <dgm:cxn modelId="{9E3F60B3-192B-4CED-A7E4-D4F8F257779F}" type="presParOf" srcId="{04CC264F-1A2F-4560-AB0B-364E02758D57}" destId="{21C2D243-D7CA-4707-8CDF-86A958BF3F6D}" srcOrd="9" destOrd="0" presId="urn:microsoft.com/office/officeart/2016/7/layout/VerticalDownArrowProcess"/>
    <dgm:cxn modelId="{17D88470-1D8C-4A25-8D99-EAAD080C58D2}" type="presParOf" srcId="{04CC264F-1A2F-4560-AB0B-364E02758D57}" destId="{39C2E93E-2CCC-4B1D-8609-700E26EE1995}" srcOrd="10" destOrd="0" presId="urn:microsoft.com/office/officeart/2016/7/layout/VerticalDownArrowProcess"/>
    <dgm:cxn modelId="{89BE2B57-1EFC-4EB2-BE24-7EBC0C04A105}" type="presParOf" srcId="{39C2E93E-2CCC-4B1D-8609-700E26EE1995}" destId="{BF8ADBF7-E613-4B8B-A755-5D78804E3364}" srcOrd="0" destOrd="0" presId="urn:microsoft.com/office/officeart/2016/7/layout/VerticalDownArrowProcess"/>
    <dgm:cxn modelId="{E59FF3E8-B043-4649-9A98-C41E49BE2642}" type="presParOf" srcId="{39C2E93E-2CCC-4B1D-8609-700E26EE1995}" destId="{EFBFE54E-AF84-47D5-A30F-4EFE10DDF505}" srcOrd="1" destOrd="0" presId="urn:microsoft.com/office/officeart/2016/7/layout/VerticalDownArrowProcess"/>
    <dgm:cxn modelId="{8D6A1942-CEAD-4BE4-86D7-001E046706DE}" type="presParOf" srcId="{39C2E93E-2CCC-4B1D-8609-700E26EE1995}" destId="{45D5CC19-8238-430B-8A9C-DEAE0C62BDE0}" srcOrd="2" destOrd="0" presId="urn:microsoft.com/office/officeart/2016/7/layout/VerticalDownArrowProcess"/>
    <dgm:cxn modelId="{99A9D032-D49E-4243-9E9D-7EF97CA801F4}" type="presParOf" srcId="{04CC264F-1A2F-4560-AB0B-364E02758D57}" destId="{80ED1127-C09D-43E5-9106-016609B4B3A0}" srcOrd="11" destOrd="0" presId="urn:microsoft.com/office/officeart/2016/7/layout/VerticalDownArrowProcess"/>
    <dgm:cxn modelId="{8615C9D7-72CD-4F78-BE53-4E78639137C0}" type="presParOf" srcId="{04CC264F-1A2F-4560-AB0B-364E02758D57}" destId="{451FDF3F-9C62-49A9-A74F-88818CAB4797}" srcOrd="12" destOrd="0" presId="urn:microsoft.com/office/officeart/2016/7/layout/VerticalDownArrowProcess"/>
    <dgm:cxn modelId="{E2528A63-6D3E-4490-9BBC-51E7BC7E4942}" type="presParOf" srcId="{451FDF3F-9C62-49A9-A74F-88818CAB4797}" destId="{C5D9161A-5438-4BC9-B6BF-C693B9EC2B84}" srcOrd="0" destOrd="0" presId="urn:microsoft.com/office/officeart/2016/7/layout/VerticalDownArrowProcess"/>
    <dgm:cxn modelId="{E4435204-ACB2-413C-BA94-5C7CF567287E}" type="presParOf" srcId="{451FDF3F-9C62-49A9-A74F-88818CAB4797}" destId="{E6FB22B7-4735-46C5-B7E8-253C3D083C67}" srcOrd="1" destOrd="0" presId="urn:microsoft.com/office/officeart/2016/7/layout/VerticalDownArrowProcess"/>
    <dgm:cxn modelId="{A91EB97B-5346-47EF-8F81-02E3D4747052}" type="presParOf" srcId="{451FDF3F-9C62-49A9-A74F-88818CAB4797}" destId="{9EDA062D-F8A0-4778-9F2D-6B4BF85D5E84}" srcOrd="2" destOrd="0" presId="urn:microsoft.com/office/officeart/2016/7/layout/VerticalDownArrowProcess"/>
    <dgm:cxn modelId="{70E6AF17-88CA-4CDC-8CF9-C6186A79398F}" type="presParOf" srcId="{04CC264F-1A2F-4560-AB0B-364E02758D57}" destId="{AF0C14A7-8179-4C0B-839E-8FF5969E0150}" srcOrd="13" destOrd="0" presId="urn:microsoft.com/office/officeart/2016/7/layout/VerticalDownArrowProcess"/>
    <dgm:cxn modelId="{6B29B3C3-ED3E-4047-8496-8EE495388E78}" type="presParOf" srcId="{04CC264F-1A2F-4560-AB0B-364E02758D57}" destId="{8485FA8F-DBBA-4DC2-8EF3-D5D9C6A37E5F}" srcOrd="14" destOrd="0" presId="urn:microsoft.com/office/officeart/2016/7/layout/VerticalDownArrowProcess"/>
    <dgm:cxn modelId="{AFA0266F-C38F-4F2E-A18E-FA2A753A09FD}" type="presParOf" srcId="{8485FA8F-DBBA-4DC2-8EF3-D5D9C6A37E5F}" destId="{8F8007AC-7EC9-476E-8D56-50E08DAAA4DE}" srcOrd="0" destOrd="0" presId="urn:microsoft.com/office/officeart/2016/7/layout/VerticalDownArrowProcess"/>
    <dgm:cxn modelId="{1048E15E-4E46-4C34-A942-4577B370E6AD}" type="presParOf" srcId="{8485FA8F-DBBA-4DC2-8EF3-D5D9C6A37E5F}" destId="{A93F70CC-E0F4-47E8-8B87-C9BB68F2577F}" srcOrd="1" destOrd="0" presId="urn:microsoft.com/office/officeart/2016/7/layout/VerticalDownArrowProcess"/>
    <dgm:cxn modelId="{390EC323-8416-4000-A06C-EFB8B6C537DE}" type="presParOf" srcId="{8485FA8F-DBBA-4DC2-8EF3-D5D9C6A37E5F}" destId="{1F191D29-0337-4780-8931-4AAFE53A1F5B}" srcOrd="2" destOrd="0" presId="urn:microsoft.com/office/officeart/2016/7/layout/VerticalDownArrowProcess"/>
    <dgm:cxn modelId="{7D5D16C8-EB5D-4A4A-A7A7-40CF4407AD0F}" type="presParOf" srcId="{04CC264F-1A2F-4560-AB0B-364E02758D57}" destId="{C45DBAA5-DEB7-4827-AB82-670D33BBD8F0}" srcOrd="15" destOrd="0" presId="urn:microsoft.com/office/officeart/2016/7/layout/VerticalDownArrowProcess"/>
    <dgm:cxn modelId="{5242B70E-A64B-4B34-BB45-F9FC34CCD3F3}" type="presParOf" srcId="{04CC264F-1A2F-4560-AB0B-364E02758D57}" destId="{E3763F72-BE4D-435B-921D-0A218211CEDA}" srcOrd="16" destOrd="0" presId="urn:microsoft.com/office/officeart/2016/7/layout/VerticalDownArrowProcess"/>
    <dgm:cxn modelId="{744FAE23-28D7-4D5C-B8EF-9EC0CDD89B62}" type="presParOf" srcId="{E3763F72-BE4D-435B-921D-0A218211CEDA}" destId="{73421B5A-BD90-4E1F-B62A-3EC196201BE3}" srcOrd="0" destOrd="0" presId="urn:microsoft.com/office/officeart/2016/7/layout/VerticalDownArrowProcess"/>
    <dgm:cxn modelId="{20C62E97-013B-4370-B2B9-FE211606D198}" type="presParOf" srcId="{E3763F72-BE4D-435B-921D-0A218211CEDA}" destId="{0A0A8890-A430-4FC1-91B0-5083FD303352}" srcOrd="1" destOrd="0" presId="urn:microsoft.com/office/officeart/2016/7/layout/VerticalDownArrowProcess"/>
    <dgm:cxn modelId="{E3E8534C-416A-4923-97EA-39D0127D1783}" type="presParOf" srcId="{E3763F72-BE4D-435B-921D-0A218211CEDA}" destId="{EA0CB4A7-C4C3-49A5-B542-69D4B0D236C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31F6A-4951-465E-987F-0A5E501E50CD}">
      <dsp:nvSpPr>
        <dsp:cNvPr id="0" name=""/>
        <dsp:cNvSpPr/>
      </dsp:nvSpPr>
      <dsp:spPr>
        <a:xfrm>
          <a:off x="0" y="3712083"/>
          <a:ext cx="2604005" cy="30457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97" tIns="92456" rIns="185197"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COVID Mitigation/Network</a:t>
          </a:r>
        </a:p>
      </dsp:txBody>
      <dsp:txXfrm>
        <a:off x="0" y="3712083"/>
        <a:ext cx="2604005" cy="304573"/>
      </dsp:txXfrm>
    </dsp:sp>
    <dsp:sp modelId="{CD806A7B-1216-4E6C-8167-33A56D40BFB5}">
      <dsp:nvSpPr>
        <dsp:cNvPr id="0" name=""/>
        <dsp:cNvSpPr/>
      </dsp:nvSpPr>
      <dsp:spPr>
        <a:xfrm>
          <a:off x="2604004" y="3712083"/>
          <a:ext cx="7812015" cy="30457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465" tIns="139700" rIns="158465" bIns="139700" numCol="1" spcCol="1270" anchor="ctr" anchorCtr="0">
          <a:noAutofit/>
        </a:bodyPr>
        <a:lstStyle/>
        <a:p>
          <a:pPr marL="0" lvl="0" indent="0" algn="l" defTabSz="488950">
            <a:lnSpc>
              <a:spcPct val="90000"/>
            </a:lnSpc>
            <a:spcBef>
              <a:spcPct val="0"/>
            </a:spcBef>
            <a:spcAft>
              <a:spcPct val="35000"/>
            </a:spcAft>
            <a:buNone/>
          </a:pPr>
          <a:r>
            <a:rPr lang="en-US" sz="1100" kern="1200"/>
            <a:t>Create an atmosphere of information sharing among confinement facilities while highlighting key COVID-19 information through our quarterly newsletter</a:t>
          </a:r>
        </a:p>
      </dsp:txBody>
      <dsp:txXfrm>
        <a:off x="2604004" y="3712083"/>
        <a:ext cx="7812015" cy="304573"/>
      </dsp:txXfrm>
    </dsp:sp>
    <dsp:sp modelId="{433598CE-4988-415F-8E17-37A503D407FD}">
      <dsp:nvSpPr>
        <dsp:cNvPr id="0" name=""/>
        <dsp:cNvSpPr/>
      </dsp:nvSpPr>
      <dsp:spPr>
        <a:xfrm rot="10800000">
          <a:off x="0" y="3248218"/>
          <a:ext cx="2604005" cy="468433"/>
        </a:xfrm>
        <a:prstGeom prst="upArrowCallout">
          <a:avLst>
            <a:gd name="adj1" fmla="val 5000"/>
            <a:gd name="adj2" fmla="val 10000"/>
            <a:gd name="adj3" fmla="val 15000"/>
            <a:gd name="adj4" fmla="val 64977"/>
          </a:avLst>
        </a:prstGeom>
        <a:solidFill>
          <a:schemeClr val="accent2">
            <a:hueOff val="591955"/>
            <a:satOff val="3088"/>
            <a:lumOff val="-882"/>
            <a:alphaOff val="0"/>
          </a:schemeClr>
        </a:solidFill>
        <a:ln w="12700" cap="flat" cmpd="sng" algn="ctr">
          <a:solidFill>
            <a:schemeClr val="accent2">
              <a:hueOff val="591955"/>
              <a:satOff val="3088"/>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97" tIns="92456" rIns="185197"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COVID Mitigation</a:t>
          </a:r>
        </a:p>
      </dsp:txBody>
      <dsp:txXfrm rot="-10800000">
        <a:off x="0" y="3248218"/>
        <a:ext cx="2604005" cy="304481"/>
      </dsp:txXfrm>
    </dsp:sp>
    <dsp:sp modelId="{3045AC21-C106-4256-88DC-0FA7A8DF4BC2}">
      <dsp:nvSpPr>
        <dsp:cNvPr id="0" name=""/>
        <dsp:cNvSpPr/>
      </dsp:nvSpPr>
      <dsp:spPr>
        <a:xfrm>
          <a:off x="2604004" y="3248218"/>
          <a:ext cx="7812015" cy="304481"/>
        </a:xfrm>
        <a:prstGeom prst="rect">
          <a:avLst/>
        </a:prstGeom>
        <a:solidFill>
          <a:schemeClr val="accent2">
            <a:tint val="40000"/>
            <a:alpha val="90000"/>
            <a:hueOff val="421108"/>
            <a:satOff val="-250"/>
            <a:lumOff val="-60"/>
            <a:alphaOff val="0"/>
          </a:schemeClr>
        </a:solidFill>
        <a:ln w="12700" cap="flat" cmpd="sng" algn="ctr">
          <a:solidFill>
            <a:schemeClr val="accent2">
              <a:tint val="40000"/>
              <a:alpha val="90000"/>
              <a:hueOff val="421108"/>
              <a:satOff val="-250"/>
              <a:lumOff val="-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465" tIns="139700" rIns="158465" bIns="139700" numCol="1" spcCol="1270" anchor="ctr" anchorCtr="0">
          <a:noAutofit/>
        </a:bodyPr>
        <a:lstStyle/>
        <a:p>
          <a:pPr marL="0" lvl="0" indent="0" algn="l" defTabSz="488950">
            <a:lnSpc>
              <a:spcPct val="90000"/>
            </a:lnSpc>
            <a:spcBef>
              <a:spcPct val="0"/>
            </a:spcBef>
            <a:spcAft>
              <a:spcPct val="35000"/>
            </a:spcAft>
            <a:buNone/>
          </a:pPr>
          <a:r>
            <a:rPr lang="en-US" sz="1100" kern="1200" dirty="0"/>
            <a:t>Provide real-time updates on COVID-19 guidance and other important announcements to confinement facilities and community partners using our email marketing platform</a:t>
          </a:r>
        </a:p>
      </dsp:txBody>
      <dsp:txXfrm>
        <a:off x="2604004" y="3248218"/>
        <a:ext cx="7812015" cy="304481"/>
      </dsp:txXfrm>
    </dsp:sp>
    <dsp:sp modelId="{9D2A456C-B913-484D-AED1-AC7A982301DB}">
      <dsp:nvSpPr>
        <dsp:cNvPr id="0" name=""/>
        <dsp:cNvSpPr/>
      </dsp:nvSpPr>
      <dsp:spPr>
        <a:xfrm rot="10800000">
          <a:off x="0" y="2784352"/>
          <a:ext cx="2604005" cy="468433"/>
        </a:xfrm>
        <a:prstGeom prst="upArrowCallout">
          <a:avLst>
            <a:gd name="adj1" fmla="val 5000"/>
            <a:gd name="adj2" fmla="val 10000"/>
            <a:gd name="adj3" fmla="val 15000"/>
            <a:gd name="adj4" fmla="val 64977"/>
          </a:avLst>
        </a:prstGeom>
        <a:solidFill>
          <a:schemeClr val="accent2">
            <a:hueOff val="1183910"/>
            <a:satOff val="6177"/>
            <a:lumOff val="-1765"/>
            <a:alphaOff val="0"/>
          </a:schemeClr>
        </a:solidFill>
        <a:ln w="12700" cap="flat" cmpd="sng" algn="ctr">
          <a:solidFill>
            <a:schemeClr val="accent2">
              <a:hueOff val="1183910"/>
              <a:satOff val="6177"/>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97" tIns="92456" rIns="185197" bIns="92456" numCol="1" spcCol="1270" anchor="ctr" anchorCtr="0">
          <a:noAutofit/>
        </a:bodyPr>
        <a:lstStyle/>
        <a:p>
          <a:pPr marL="0" lvl="0" indent="0" algn="ctr" defTabSz="577850">
            <a:lnSpc>
              <a:spcPct val="90000"/>
            </a:lnSpc>
            <a:spcBef>
              <a:spcPct val="0"/>
            </a:spcBef>
            <a:spcAft>
              <a:spcPct val="35000"/>
            </a:spcAft>
            <a:buNone/>
          </a:pPr>
          <a:r>
            <a:rPr lang="en-US" sz="1300" kern="1200" dirty="0"/>
            <a:t>Jail Health</a:t>
          </a:r>
        </a:p>
      </dsp:txBody>
      <dsp:txXfrm rot="-10800000">
        <a:off x="0" y="2784352"/>
        <a:ext cx="2604005" cy="304481"/>
      </dsp:txXfrm>
    </dsp:sp>
    <dsp:sp modelId="{75DB0DD5-4C05-48C2-B08E-909A81EE0A81}">
      <dsp:nvSpPr>
        <dsp:cNvPr id="0" name=""/>
        <dsp:cNvSpPr/>
      </dsp:nvSpPr>
      <dsp:spPr>
        <a:xfrm>
          <a:off x="2604004" y="2784352"/>
          <a:ext cx="7812015" cy="304481"/>
        </a:xfrm>
        <a:prstGeom prst="rect">
          <a:avLst/>
        </a:prstGeom>
        <a:solidFill>
          <a:schemeClr val="accent2">
            <a:tint val="40000"/>
            <a:alpha val="90000"/>
            <a:hueOff val="842216"/>
            <a:satOff val="-499"/>
            <a:lumOff val="-120"/>
            <a:alphaOff val="0"/>
          </a:schemeClr>
        </a:solidFill>
        <a:ln w="12700" cap="flat" cmpd="sng" algn="ctr">
          <a:solidFill>
            <a:schemeClr val="accent2">
              <a:tint val="40000"/>
              <a:alpha val="90000"/>
              <a:hueOff val="842216"/>
              <a:satOff val="-499"/>
              <a:lumOff val="-1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465" tIns="139700" rIns="158465" bIns="139700" numCol="1" spcCol="1270" anchor="ctr" anchorCtr="0">
          <a:noAutofit/>
        </a:bodyPr>
        <a:lstStyle/>
        <a:p>
          <a:pPr marL="0" lvl="0" indent="0" algn="l" defTabSz="488950">
            <a:lnSpc>
              <a:spcPct val="90000"/>
            </a:lnSpc>
            <a:spcBef>
              <a:spcPct val="0"/>
            </a:spcBef>
            <a:spcAft>
              <a:spcPct val="35000"/>
            </a:spcAft>
            <a:buNone/>
          </a:pPr>
          <a:r>
            <a:rPr lang="en-US" sz="1100" kern="1200" dirty="0"/>
            <a:t>Field correctional health related calls/inquiries from various organizations/individuals</a:t>
          </a:r>
        </a:p>
      </dsp:txBody>
      <dsp:txXfrm>
        <a:off x="2604004" y="2784352"/>
        <a:ext cx="7812015" cy="304481"/>
      </dsp:txXfrm>
    </dsp:sp>
    <dsp:sp modelId="{5EF393FD-7079-4671-82CD-04BCC7B42EB2}">
      <dsp:nvSpPr>
        <dsp:cNvPr id="0" name=""/>
        <dsp:cNvSpPr/>
      </dsp:nvSpPr>
      <dsp:spPr>
        <a:xfrm rot="10800000">
          <a:off x="0" y="2320487"/>
          <a:ext cx="2604005" cy="468433"/>
        </a:xfrm>
        <a:prstGeom prst="upArrowCallout">
          <a:avLst>
            <a:gd name="adj1" fmla="val 5000"/>
            <a:gd name="adj2" fmla="val 10000"/>
            <a:gd name="adj3" fmla="val 15000"/>
            <a:gd name="adj4" fmla="val 64977"/>
          </a:avLst>
        </a:prstGeom>
        <a:solidFill>
          <a:schemeClr val="accent2">
            <a:hueOff val="1775864"/>
            <a:satOff val="9265"/>
            <a:lumOff val="-2647"/>
            <a:alphaOff val="0"/>
          </a:schemeClr>
        </a:solidFill>
        <a:ln w="12700" cap="flat" cmpd="sng" algn="ctr">
          <a:solidFill>
            <a:schemeClr val="accent2">
              <a:hueOff val="1775864"/>
              <a:satOff val="9265"/>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97" tIns="92456" rIns="185197" bIns="92456" numCol="1" spcCol="1270" anchor="ctr" anchorCtr="0">
          <a:noAutofit/>
        </a:bodyPr>
        <a:lstStyle/>
        <a:p>
          <a:pPr marL="0" lvl="0" indent="0" algn="ctr" defTabSz="577850">
            <a:lnSpc>
              <a:spcPct val="90000"/>
            </a:lnSpc>
            <a:spcBef>
              <a:spcPct val="0"/>
            </a:spcBef>
            <a:spcAft>
              <a:spcPct val="35000"/>
            </a:spcAft>
            <a:buNone/>
          </a:pPr>
          <a:r>
            <a:rPr lang="en-US" sz="1300" kern="1200" dirty="0"/>
            <a:t>Jail Health</a:t>
          </a:r>
        </a:p>
      </dsp:txBody>
      <dsp:txXfrm rot="-10800000">
        <a:off x="0" y="2320487"/>
        <a:ext cx="2604005" cy="304481"/>
      </dsp:txXfrm>
    </dsp:sp>
    <dsp:sp modelId="{A46872BA-E7F7-4D23-AE6D-EF9218733D03}">
      <dsp:nvSpPr>
        <dsp:cNvPr id="0" name=""/>
        <dsp:cNvSpPr/>
      </dsp:nvSpPr>
      <dsp:spPr>
        <a:xfrm>
          <a:off x="2604004" y="2320487"/>
          <a:ext cx="7812015" cy="304481"/>
        </a:xfrm>
        <a:prstGeom prst="rect">
          <a:avLst/>
        </a:prstGeom>
        <a:solidFill>
          <a:schemeClr val="accent2">
            <a:tint val="40000"/>
            <a:alpha val="90000"/>
            <a:hueOff val="1263324"/>
            <a:satOff val="-749"/>
            <a:lumOff val="-181"/>
            <a:alphaOff val="0"/>
          </a:schemeClr>
        </a:solidFill>
        <a:ln w="12700" cap="flat" cmpd="sng" algn="ctr">
          <a:solidFill>
            <a:schemeClr val="accent2">
              <a:tint val="40000"/>
              <a:alpha val="90000"/>
              <a:hueOff val="1263324"/>
              <a:satOff val="-749"/>
              <a:lumOff val="-1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465" tIns="139700" rIns="158465" bIns="139700" numCol="1" spcCol="1270" anchor="ctr" anchorCtr="0">
          <a:noAutofit/>
        </a:bodyPr>
        <a:lstStyle/>
        <a:p>
          <a:pPr marL="0" lvl="0" indent="0" algn="l" defTabSz="488950">
            <a:lnSpc>
              <a:spcPct val="90000"/>
            </a:lnSpc>
            <a:spcBef>
              <a:spcPct val="0"/>
            </a:spcBef>
            <a:spcAft>
              <a:spcPct val="35000"/>
            </a:spcAft>
            <a:buNone/>
          </a:pPr>
          <a:r>
            <a:rPr lang="en-US" sz="1100" kern="1200" dirty="0"/>
            <a:t>Provide access to correctional health resources throughout our state in a central location using our webpage (</a:t>
          </a:r>
          <a:r>
            <a:rPr lang="en-US" sz="1100" kern="1200" dirty="0">
              <a:hlinkClick xmlns:r="http://schemas.openxmlformats.org/officeDocument/2006/relationships" r:id="rId1"/>
            </a:rPr>
            <a:t>NCDHHS Communicable Disease Branch Corrections Team | NCDHHS</a:t>
          </a:r>
          <a:r>
            <a:rPr lang="en-US" sz="1100" kern="1200" dirty="0"/>
            <a:t>) and jail health toolkit</a:t>
          </a:r>
        </a:p>
      </dsp:txBody>
      <dsp:txXfrm>
        <a:off x="2604004" y="2320487"/>
        <a:ext cx="7812015" cy="304481"/>
      </dsp:txXfrm>
    </dsp:sp>
    <dsp:sp modelId="{2A0D709F-BDAE-4073-8BE5-7E9C2FA92758}">
      <dsp:nvSpPr>
        <dsp:cNvPr id="0" name=""/>
        <dsp:cNvSpPr/>
      </dsp:nvSpPr>
      <dsp:spPr>
        <a:xfrm rot="10800000">
          <a:off x="0" y="1856622"/>
          <a:ext cx="2604005" cy="468433"/>
        </a:xfrm>
        <a:prstGeom prst="upArrowCallout">
          <a:avLst>
            <a:gd name="adj1" fmla="val 5000"/>
            <a:gd name="adj2" fmla="val 10000"/>
            <a:gd name="adj3" fmla="val 15000"/>
            <a:gd name="adj4" fmla="val 64977"/>
          </a:avLst>
        </a:prstGeom>
        <a:solidFill>
          <a:schemeClr val="accent2">
            <a:hueOff val="2367819"/>
            <a:satOff val="12354"/>
            <a:lumOff val="-3529"/>
            <a:alphaOff val="0"/>
          </a:schemeClr>
        </a:solidFill>
        <a:ln w="12700" cap="flat" cmpd="sng" algn="ctr">
          <a:solidFill>
            <a:schemeClr val="accent2">
              <a:hueOff val="2367819"/>
              <a:satOff val="12354"/>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97" tIns="92456" rIns="185197" bIns="92456" numCol="1" spcCol="1270" anchor="ctr" anchorCtr="0">
          <a:noAutofit/>
        </a:bodyPr>
        <a:lstStyle/>
        <a:p>
          <a:pPr marL="0" lvl="0" indent="0" algn="ctr" defTabSz="577850">
            <a:lnSpc>
              <a:spcPct val="90000"/>
            </a:lnSpc>
            <a:spcBef>
              <a:spcPct val="0"/>
            </a:spcBef>
            <a:spcAft>
              <a:spcPct val="35000"/>
            </a:spcAft>
            <a:buNone/>
          </a:pPr>
          <a:r>
            <a:rPr lang="en-US" sz="1300" kern="1200" dirty="0"/>
            <a:t>Jail Health</a:t>
          </a:r>
        </a:p>
      </dsp:txBody>
      <dsp:txXfrm rot="-10800000">
        <a:off x="0" y="1856622"/>
        <a:ext cx="2604005" cy="304481"/>
      </dsp:txXfrm>
    </dsp:sp>
    <dsp:sp modelId="{4758265A-13A6-45DA-8A96-E785DC4AA7FD}">
      <dsp:nvSpPr>
        <dsp:cNvPr id="0" name=""/>
        <dsp:cNvSpPr/>
      </dsp:nvSpPr>
      <dsp:spPr>
        <a:xfrm>
          <a:off x="2604004" y="1856622"/>
          <a:ext cx="7812015" cy="304481"/>
        </a:xfrm>
        <a:prstGeom prst="rect">
          <a:avLst/>
        </a:prstGeom>
        <a:solidFill>
          <a:schemeClr val="accent2">
            <a:tint val="40000"/>
            <a:alpha val="90000"/>
            <a:hueOff val="1684432"/>
            <a:satOff val="-998"/>
            <a:lumOff val="-241"/>
            <a:alphaOff val="0"/>
          </a:schemeClr>
        </a:solidFill>
        <a:ln w="12700" cap="flat" cmpd="sng" algn="ctr">
          <a:solidFill>
            <a:schemeClr val="accent2">
              <a:tint val="40000"/>
              <a:alpha val="90000"/>
              <a:hueOff val="1684432"/>
              <a:satOff val="-998"/>
              <a:lumOff val="-2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465" tIns="139700" rIns="158465" bIns="139700" numCol="1" spcCol="1270" anchor="ctr" anchorCtr="0">
          <a:noAutofit/>
        </a:bodyPr>
        <a:lstStyle/>
        <a:p>
          <a:pPr marL="0" lvl="0" indent="0" algn="l" defTabSz="488950">
            <a:lnSpc>
              <a:spcPct val="90000"/>
            </a:lnSpc>
            <a:spcBef>
              <a:spcPct val="0"/>
            </a:spcBef>
            <a:spcAft>
              <a:spcPct val="35000"/>
            </a:spcAft>
            <a:buNone/>
          </a:pPr>
          <a:r>
            <a:rPr lang="en-US" sz="1100" kern="1200" dirty="0"/>
            <a:t>Develop partnerships with various agencies/organizations to identify resources, provide training, and create education materials specifically for the corrections staff and their detained population. </a:t>
          </a:r>
        </a:p>
      </dsp:txBody>
      <dsp:txXfrm>
        <a:off x="2604004" y="1856622"/>
        <a:ext cx="7812015" cy="304481"/>
      </dsp:txXfrm>
    </dsp:sp>
    <dsp:sp modelId="{EFBFE54E-AF84-47D5-A30F-4EFE10DDF505}">
      <dsp:nvSpPr>
        <dsp:cNvPr id="0" name=""/>
        <dsp:cNvSpPr/>
      </dsp:nvSpPr>
      <dsp:spPr>
        <a:xfrm rot="10800000">
          <a:off x="0" y="1392757"/>
          <a:ext cx="2604005" cy="468433"/>
        </a:xfrm>
        <a:prstGeom prst="upArrowCallout">
          <a:avLst>
            <a:gd name="adj1" fmla="val 5000"/>
            <a:gd name="adj2" fmla="val 10000"/>
            <a:gd name="adj3" fmla="val 15000"/>
            <a:gd name="adj4" fmla="val 64977"/>
          </a:avLst>
        </a:prstGeom>
        <a:solidFill>
          <a:schemeClr val="accent2">
            <a:hueOff val="2959774"/>
            <a:satOff val="15442"/>
            <a:lumOff val="-4411"/>
            <a:alphaOff val="0"/>
          </a:schemeClr>
        </a:solidFill>
        <a:ln w="12700" cap="flat" cmpd="sng" algn="ctr">
          <a:solidFill>
            <a:schemeClr val="accent2">
              <a:hueOff val="2959774"/>
              <a:satOff val="15442"/>
              <a:lumOff val="-4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97" tIns="92456" rIns="185197" bIns="92456" numCol="1" spcCol="1270" anchor="ctr" anchorCtr="0">
          <a:noAutofit/>
        </a:bodyPr>
        <a:lstStyle/>
        <a:p>
          <a:pPr marL="0" lvl="0" indent="0" algn="ctr" defTabSz="577850">
            <a:lnSpc>
              <a:spcPct val="90000"/>
            </a:lnSpc>
            <a:spcBef>
              <a:spcPct val="0"/>
            </a:spcBef>
            <a:spcAft>
              <a:spcPct val="35000"/>
            </a:spcAft>
            <a:buNone/>
          </a:pPr>
          <a:r>
            <a:rPr lang="en-US" sz="1300" kern="1200" dirty="0"/>
            <a:t>ELC Grant Management</a:t>
          </a:r>
        </a:p>
      </dsp:txBody>
      <dsp:txXfrm rot="-10800000">
        <a:off x="0" y="1392757"/>
        <a:ext cx="2604005" cy="304481"/>
      </dsp:txXfrm>
    </dsp:sp>
    <dsp:sp modelId="{45D5CC19-8238-430B-8A9C-DEAE0C62BDE0}">
      <dsp:nvSpPr>
        <dsp:cNvPr id="0" name=""/>
        <dsp:cNvSpPr/>
      </dsp:nvSpPr>
      <dsp:spPr>
        <a:xfrm>
          <a:off x="2604004" y="1392757"/>
          <a:ext cx="7812015" cy="304481"/>
        </a:xfrm>
        <a:prstGeom prst="rect">
          <a:avLst/>
        </a:prstGeom>
        <a:solidFill>
          <a:schemeClr val="accent2">
            <a:tint val="40000"/>
            <a:alpha val="90000"/>
            <a:hueOff val="2105540"/>
            <a:satOff val="-1248"/>
            <a:lumOff val="-301"/>
            <a:alphaOff val="0"/>
          </a:schemeClr>
        </a:solidFill>
        <a:ln w="12700" cap="flat" cmpd="sng" algn="ctr">
          <a:solidFill>
            <a:schemeClr val="accent2">
              <a:tint val="40000"/>
              <a:alpha val="90000"/>
              <a:hueOff val="2105540"/>
              <a:satOff val="-1248"/>
              <a:lumOff val="-3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465" tIns="139700" rIns="158465" bIns="139700" numCol="1" spcCol="1270" anchor="ctr" anchorCtr="0">
          <a:noAutofit/>
        </a:bodyPr>
        <a:lstStyle/>
        <a:p>
          <a:pPr marL="0" lvl="0" indent="0" algn="l" defTabSz="488950">
            <a:lnSpc>
              <a:spcPct val="90000"/>
            </a:lnSpc>
            <a:spcBef>
              <a:spcPct val="0"/>
            </a:spcBef>
            <a:spcAft>
              <a:spcPct val="35000"/>
            </a:spcAft>
            <a:buNone/>
          </a:pPr>
          <a:r>
            <a:rPr lang="en-US" sz="1100" kern="1200" dirty="0"/>
            <a:t>Develop and implement Grant associated workplan components to include quarterly educational webinars and printed materials on various COVID and non-COVID health topics</a:t>
          </a:r>
        </a:p>
      </dsp:txBody>
      <dsp:txXfrm>
        <a:off x="2604004" y="1392757"/>
        <a:ext cx="7812015" cy="304481"/>
      </dsp:txXfrm>
    </dsp:sp>
    <dsp:sp modelId="{E6FB22B7-4735-46C5-B7E8-253C3D083C67}">
      <dsp:nvSpPr>
        <dsp:cNvPr id="0" name=""/>
        <dsp:cNvSpPr/>
      </dsp:nvSpPr>
      <dsp:spPr>
        <a:xfrm rot="10800000">
          <a:off x="0" y="928891"/>
          <a:ext cx="2604005" cy="468433"/>
        </a:xfrm>
        <a:prstGeom prst="upArrowCallout">
          <a:avLst>
            <a:gd name="adj1" fmla="val 5000"/>
            <a:gd name="adj2" fmla="val 10000"/>
            <a:gd name="adj3" fmla="val 15000"/>
            <a:gd name="adj4" fmla="val 64977"/>
          </a:avLst>
        </a:prstGeom>
        <a:solidFill>
          <a:schemeClr val="accent2">
            <a:hueOff val="3551729"/>
            <a:satOff val="18530"/>
            <a:lumOff val="-5294"/>
            <a:alphaOff val="0"/>
          </a:schemeClr>
        </a:solidFill>
        <a:ln w="12700" cap="flat" cmpd="sng" algn="ctr">
          <a:solidFill>
            <a:schemeClr val="accent2">
              <a:hueOff val="3551729"/>
              <a:satOff val="18530"/>
              <a:lumOff val="-5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97" tIns="92456" rIns="185197" bIns="92456" numCol="1" spcCol="1270" anchor="ctr" anchorCtr="0">
          <a:noAutofit/>
        </a:bodyPr>
        <a:lstStyle/>
        <a:p>
          <a:pPr marL="0" lvl="0" indent="0" algn="ctr" defTabSz="577850">
            <a:lnSpc>
              <a:spcPct val="90000"/>
            </a:lnSpc>
            <a:spcBef>
              <a:spcPct val="0"/>
            </a:spcBef>
            <a:spcAft>
              <a:spcPct val="35000"/>
            </a:spcAft>
            <a:buNone/>
          </a:pPr>
          <a:r>
            <a:rPr lang="en-US" sz="1300" kern="1200" dirty="0"/>
            <a:t>ELC Grant Management</a:t>
          </a:r>
        </a:p>
      </dsp:txBody>
      <dsp:txXfrm rot="-10800000">
        <a:off x="0" y="928891"/>
        <a:ext cx="2604005" cy="304481"/>
      </dsp:txXfrm>
    </dsp:sp>
    <dsp:sp modelId="{9EDA062D-F8A0-4778-9F2D-6B4BF85D5E84}">
      <dsp:nvSpPr>
        <dsp:cNvPr id="0" name=""/>
        <dsp:cNvSpPr/>
      </dsp:nvSpPr>
      <dsp:spPr>
        <a:xfrm>
          <a:off x="2604004" y="928891"/>
          <a:ext cx="7812015" cy="304481"/>
        </a:xfrm>
        <a:prstGeom prst="rect">
          <a:avLst/>
        </a:prstGeom>
        <a:solidFill>
          <a:schemeClr val="accent2">
            <a:tint val="40000"/>
            <a:alpha val="90000"/>
            <a:hueOff val="2526648"/>
            <a:satOff val="-1497"/>
            <a:lumOff val="-361"/>
            <a:alphaOff val="0"/>
          </a:schemeClr>
        </a:solidFill>
        <a:ln w="12700" cap="flat" cmpd="sng" algn="ctr">
          <a:solidFill>
            <a:schemeClr val="accent2">
              <a:tint val="40000"/>
              <a:alpha val="90000"/>
              <a:hueOff val="2526648"/>
              <a:satOff val="-1497"/>
              <a:lumOff val="-3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465" tIns="139700" rIns="158465" bIns="139700" numCol="1" spcCol="1270" anchor="ctr" anchorCtr="0">
          <a:noAutofit/>
        </a:bodyPr>
        <a:lstStyle/>
        <a:p>
          <a:pPr marL="0" lvl="0" indent="0" algn="l" defTabSz="488950">
            <a:lnSpc>
              <a:spcPct val="90000"/>
            </a:lnSpc>
            <a:spcBef>
              <a:spcPct val="0"/>
            </a:spcBef>
            <a:spcAft>
              <a:spcPct val="35000"/>
            </a:spcAft>
            <a:buNone/>
          </a:pPr>
          <a:r>
            <a:rPr lang="en-US" sz="1100" kern="1200"/>
            <a:t>Joint CDC/DOJ $20,230,000 Grant distribution to DPS and Local Confinement Facilities</a:t>
          </a:r>
        </a:p>
      </dsp:txBody>
      <dsp:txXfrm>
        <a:off x="2604004" y="928891"/>
        <a:ext cx="7812015" cy="304481"/>
      </dsp:txXfrm>
    </dsp:sp>
    <dsp:sp modelId="{A93F70CC-E0F4-47E8-8B87-C9BB68F2577F}">
      <dsp:nvSpPr>
        <dsp:cNvPr id="0" name=""/>
        <dsp:cNvSpPr/>
      </dsp:nvSpPr>
      <dsp:spPr>
        <a:xfrm rot="10800000">
          <a:off x="0" y="465026"/>
          <a:ext cx="2604005" cy="468433"/>
        </a:xfrm>
        <a:prstGeom prst="upArrowCallout">
          <a:avLst>
            <a:gd name="adj1" fmla="val 5000"/>
            <a:gd name="adj2" fmla="val 10000"/>
            <a:gd name="adj3" fmla="val 15000"/>
            <a:gd name="adj4" fmla="val 64977"/>
          </a:avLst>
        </a:prstGeom>
        <a:solidFill>
          <a:schemeClr val="accent2">
            <a:hueOff val="4143684"/>
            <a:satOff val="21619"/>
            <a:lumOff val="-6176"/>
            <a:alphaOff val="0"/>
          </a:schemeClr>
        </a:solidFill>
        <a:ln w="12700" cap="flat" cmpd="sng" algn="ctr">
          <a:solidFill>
            <a:schemeClr val="accent2">
              <a:hueOff val="4143684"/>
              <a:satOff val="21619"/>
              <a:lumOff val="-6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97" tIns="92456" rIns="185197"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COVID Mitigation</a:t>
          </a:r>
        </a:p>
      </dsp:txBody>
      <dsp:txXfrm rot="-10800000">
        <a:off x="0" y="465026"/>
        <a:ext cx="2604005" cy="304481"/>
      </dsp:txXfrm>
    </dsp:sp>
    <dsp:sp modelId="{1F191D29-0337-4780-8931-4AAFE53A1F5B}">
      <dsp:nvSpPr>
        <dsp:cNvPr id="0" name=""/>
        <dsp:cNvSpPr/>
      </dsp:nvSpPr>
      <dsp:spPr>
        <a:xfrm>
          <a:off x="2604004" y="465026"/>
          <a:ext cx="7812015" cy="304481"/>
        </a:xfrm>
        <a:prstGeom prst="rect">
          <a:avLst/>
        </a:prstGeom>
        <a:solidFill>
          <a:schemeClr val="accent2">
            <a:tint val="40000"/>
            <a:alpha val="90000"/>
            <a:hueOff val="2947756"/>
            <a:satOff val="-1747"/>
            <a:lumOff val="-422"/>
            <a:alphaOff val="0"/>
          </a:schemeClr>
        </a:solidFill>
        <a:ln w="12700" cap="flat" cmpd="sng" algn="ctr">
          <a:solidFill>
            <a:schemeClr val="accent2">
              <a:tint val="40000"/>
              <a:alpha val="90000"/>
              <a:hueOff val="2947756"/>
              <a:satOff val="-1747"/>
              <a:lumOff val="-4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465" tIns="139700" rIns="158465" bIns="139700" numCol="1" spcCol="1270" anchor="ctr" anchorCtr="0">
          <a:noAutofit/>
        </a:bodyPr>
        <a:lstStyle/>
        <a:p>
          <a:pPr marL="0" lvl="0" indent="0" algn="l" defTabSz="488950">
            <a:lnSpc>
              <a:spcPct val="90000"/>
            </a:lnSpc>
            <a:spcBef>
              <a:spcPct val="0"/>
            </a:spcBef>
            <a:spcAft>
              <a:spcPct val="35000"/>
            </a:spcAft>
            <a:buNone/>
          </a:pPr>
          <a:r>
            <a:rPr lang="en-US" sz="1100" kern="1200"/>
            <a:t>Provide technical assistance with COVID-19 vaccinations within local confinement facilities</a:t>
          </a:r>
        </a:p>
      </dsp:txBody>
      <dsp:txXfrm>
        <a:off x="2604004" y="465026"/>
        <a:ext cx="7812015" cy="304481"/>
      </dsp:txXfrm>
    </dsp:sp>
    <dsp:sp modelId="{0A0A8890-A430-4FC1-91B0-5083FD303352}">
      <dsp:nvSpPr>
        <dsp:cNvPr id="0" name=""/>
        <dsp:cNvSpPr/>
      </dsp:nvSpPr>
      <dsp:spPr>
        <a:xfrm rot="10800000">
          <a:off x="0" y="1161"/>
          <a:ext cx="2604005" cy="468433"/>
        </a:xfrm>
        <a:prstGeom prst="upArrowCallout">
          <a:avLst>
            <a:gd name="adj1" fmla="val 5000"/>
            <a:gd name="adj2" fmla="val 10000"/>
            <a:gd name="adj3" fmla="val 15000"/>
            <a:gd name="adj4" fmla="val 64977"/>
          </a:avLst>
        </a:prstGeom>
        <a:solidFill>
          <a:schemeClr val="accent2">
            <a:hueOff val="4735638"/>
            <a:satOff val="24707"/>
            <a:lumOff val="-7058"/>
            <a:alphaOff val="0"/>
          </a:schemeClr>
        </a:solidFill>
        <a:ln w="12700" cap="flat" cmpd="sng" algn="ctr">
          <a:solidFill>
            <a:schemeClr val="accent2">
              <a:hueOff val="4735638"/>
              <a:satOff val="24707"/>
              <a:lumOff val="-70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97" tIns="92456" rIns="185197"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COVID Mitigation</a:t>
          </a:r>
        </a:p>
      </dsp:txBody>
      <dsp:txXfrm rot="-10800000">
        <a:off x="0" y="1161"/>
        <a:ext cx="2604005" cy="304481"/>
      </dsp:txXfrm>
    </dsp:sp>
    <dsp:sp modelId="{EA0CB4A7-C4C3-49A5-B542-69D4B0D236C6}">
      <dsp:nvSpPr>
        <dsp:cNvPr id="0" name=""/>
        <dsp:cNvSpPr/>
      </dsp:nvSpPr>
      <dsp:spPr>
        <a:xfrm>
          <a:off x="2604004" y="1161"/>
          <a:ext cx="7812015" cy="304481"/>
        </a:xfrm>
        <a:prstGeom prst="rect">
          <a:avLst/>
        </a:prstGeom>
        <a:solidFill>
          <a:schemeClr val="accent2">
            <a:tint val="40000"/>
            <a:alpha val="90000"/>
            <a:hueOff val="3368864"/>
            <a:satOff val="-1996"/>
            <a:lumOff val="-482"/>
            <a:alphaOff val="0"/>
          </a:schemeClr>
        </a:solidFill>
        <a:ln w="12700" cap="flat" cmpd="sng" algn="ctr">
          <a:solidFill>
            <a:schemeClr val="accent2">
              <a:tint val="40000"/>
              <a:alpha val="90000"/>
              <a:hueOff val="3368864"/>
              <a:satOff val="-1996"/>
              <a:lumOff val="-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465" tIns="139700" rIns="158465" bIns="139700" numCol="1" spcCol="1270" anchor="ctr" anchorCtr="0">
          <a:noAutofit/>
        </a:bodyPr>
        <a:lstStyle/>
        <a:p>
          <a:pPr marL="0" lvl="0" indent="0" algn="l" defTabSz="488950">
            <a:lnSpc>
              <a:spcPct val="90000"/>
            </a:lnSpc>
            <a:spcBef>
              <a:spcPct val="0"/>
            </a:spcBef>
            <a:spcAft>
              <a:spcPct val="35000"/>
            </a:spcAft>
            <a:buNone/>
          </a:pPr>
          <a:r>
            <a:rPr lang="en-US" sz="1100" kern="1200" dirty="0"/>
            <a:t>Provide technical assistance with COVID-19 outbreaks and mitigation to local confinement facilities. Including partnering with DPS at the top of the pandemic to create an ongoing communication related to COVID and other health related matters</a:t>
          </a:r>
        </a:p>
      </dsp:txBody>
      <dsp:txXfrm>
        <a:off x="2604004" y="1161"/>
        <a:ext cx="7812015" cy="30448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064CA-AE6C-447C-85E1-407923C1EC61}"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690BB-D555-42C1-88D0-8C0F1271759E}" type="slidenum">
              <a:rPr lang="en-US" smtClean="0"/>
              <a:t>‹#›</a:t>
            </a:fld>
            <a:endParaRPr lang="en-US"/>
          </a:p>
        </p:txBody>
      </p:sp>
    </p:spTree>
    <p:extLst>
      <p:ext uri="{BB962C8B-B14F-4D97-AF65-F5344CB8AC3E}">
        <p14:creationId xmlns:p14="http://schemas.microsoft.com/office/powerpoint/2010/main" val="51404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4B690BB-D555-42C1-88D0-8C0F1271759E}" type="slidenum">
              <a:rPr lang="en-US" smtClean="0"/>
              <a:t>3</a:t>
            </a:fld>
            <a:endParaRPr lang="en-US"/>
          </a:p>
        </p:txBody>
      </p:sp>
    </p:spTree>
    <p:extLst>
      <p:ext uri="{BB962C8B-B14F-4D97-AF65-F5344CB8AC3E}">
        <p14:creationId xmlns:p14="http://schemas.microsoft.com/office/powerpoint/2010/main" val="343112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3/7/2022</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3/7/2022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3/7/2022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6F31E-4E24-49A5-A290-2BF423191AEC}"/>
              </a:ext>
            </a:extLst>
          </p:cNvPr>
          <p:cNvSpPr>
            <a:spLocks noGrp="1"/>
          </p:cNvSpPr>
          <p:nvPr>
            <p:ph type="ctrTitle"/>
          </p:nvPr>
        </p:nvSpPr>
        <p:spPr>
          <a:xfrm>
            <a:off x="643466" y="5304675"/>
            <a:ext cx="10905065" cy="662672"/>
          </a:xfrm>
        </p:spPr>
        <p:txBody>
          <a:bodyPr anchor="b">
            <a:normAutofit/>
          </a:bodyPr>
          <a:lstStyle/>
          <a:p>
            <a:endParaRPr lang="en-US" sz="2800" dirty="0">
              <a:solidFill>
                <a:schemeClr val="tx2"/>
              </a:solidFill>
            </a:endParaRPr>
          </a:p>
        </p:txBody>
      </p:sp>
      <p:sp>
        <p:nvSpPr>
          <p:cNvPr id="3" name="Subtitle 2">
            <a:extLst>
              <a:ext uri="{FF2B5EF4-FFF2-40B4-BE49-F238E27FC236}">
                <a16:creationId xmlns:a16="http://schemas.microsoft.com/office/drawing/2014/main" id="{C3070C04-6F91-47F2-9067-EBFE1BAB5F23}"/>
              </a:ext>
            </a:extLst>
          </p:cNvPr>
          <p:cNvSpPr>
            <a:spLocks noGrp="1"/>
          </p:cNvSpPr>
          <p:nvPr>
            <p:ph type="subTitle" idx="1"/>
          </p:nvPr>
        </p:nvSpPr>
        <p:spPr>
          <a:xfrm>
            <a:off x="643465" y="5967347"/>
            <a:ext cx="10905066" cy="338328"/>
          </a:xfrm>
        </p:spPr>
        <p:txBody>
          <a:bodyPr>
            <a:normAutofit/>
          </a:bodyPr>
          <a:lstStyle/>
          <a:p>
            <a:endParaRPr lang="en-US" sz="1600">
              <a:solidFill>
                <a:schemeClr val="tx2"/>
              </a:solidFill>
            </a:endParaRPr>
          </a:p>
        </p:txBody>
      </p:sp>
      <p:sp>
        <p:nvSpPr>
          <p:cNvPr id="12" name="Rectangle 11">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45F2CA-4D3A-4FFE-BFC6-70C47E150F21}"/>
              </a:ext>
            </a:extLst>
          </p:cNvPr>
          <p:cNvPicPr>
            <a:picLocks noChangeAspect="1"/>
          </p:cNvPicPr>
          <p:nvPr/>
        </p:nvPicPr>
        <p:blipFill>
          <a:blip r:embed="rId2"/>
          <a:stretch>
            <a:fillRect/>
          </a:stretch>
        </p:blipFill>
        <p:spPr>
          <a:xfrm>
            <a:off x="206194" y="357355"/>
            <a:ext cx="11779611" cy="5395062"/>
          </a:xfrm>
          <a:prstGeom prst="rect">
            <a:avLst/>
          </a:prstGeom>
        </p:spPr>
      </p:pic>
    </p:spTree>
    <p:extLst>
      <p:ext uri="{BB962C8B-B14F-4D97-AF65-F5344CB8AC3E}">
        <p14:creationId xmlns:p14="http://schemas.microsoft.com/office/powerpoint/2010/main" val="133729125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9A050-26FC-4E03-B400-75BC4E82ECF1}"/>
              </a:ext>
            </a:extLst>
          </p:cNvPr>
          <p:cNvSpPr>
            <a:spLocks noGrp="1"/>
          </p:cNvSpPr>
          <p:nvPr>
            <p:ph type="title"/>
          </p:nvPr>
        </p:nvSpPr>
        <p:spPr>
          <a:xfrm>
            <a:off x="643467" y="1325880"/>
            <a:ext cx="3089437" cy="4206240"/>
          </a:xfrm>
        </p:spPr>
        <p:txBody>
          <a:bodyPr>
            <a:normAutofit/>
          </a:bodyPr>
          <a:lstStyle/>
          <a:p>
            <a:pPr algn="r"/>
            <a:r>
              <a:rPr lang="en-US" sz="3000">
                <a:solidFill>
                  <a:schemeClr val="tx2"/>
                </a:solidFill>
              </a:rPr>
              <a:t>NCDHHS Communicable Disease Branch Corrections Team</a:t>
            </a:r>
            <a:endParaRPr lang="en-US" sz="3000" dirty="0">
              <a:solidFill>
                <a:schemeClr val="tx2"/>
              </a:solidFill>
            </a:endParaRPr>
          </a:p>
        </p:txBody>
      </p:sp>
      <p:sp>
        <p:nvSpPr>
          <p:cNvPr id="32"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06088E-FB1B-43F9-B67B-ADB023CA7946}"/>
              </a:ext>
            </a:extLst>
          </p:cNvPr>
          <p:cNvSpPr>
            <a:spLocks noGrp="1"/>
          </p:cNvSpPr>
          <p:nvPr>
            <p:ph idx="1"/>
          </p:nvPr>
        </p:nvSpPr>
        <p:spPr>
          <a:xfrm>
            <a:off x="4333888" y="812799"/>
            <a:ext cx="7596356" cy="5375565"/>
          </a:xfrm>
        </p:spPr>
        <p:txBody>
          <a:bodyPr anchor="ctr">
            <a:normAutofit/>
          </a:bodyPr>
          <a:lstStyle/>
          <a:p>
            <a:pPr marL="0" indent="0">
              <a:buNone/>
            </a:pPr>
            <a:r>
              <a:rPr lang="en-US" sz="1000" b="0" i="0" dirty="0">
                <a:solidFill>
                  <a:schemeClr val="tx2"/>
                </a:solidFill>
                <a:effectLst/>
                <a:latin typeface="TransportNew"/>
              </a:rPr>
              <a:t>The North Carolina Department of Health and Human Services Corrections Team serves as a resource to correctional entities to strengthen and improve the delivery of healthcare, assist in infectious disease prevention and control, and statewide support to ensure the health and wellbeing of detained and incarcerated persons in the state of North Carolina.</a:t>
            </a:r>
          </a:p>
          <a:p>
            <a:pPr marL="0" indent="0">
              <a:buNone/>
            </a:pPr>
            <a:r>
              <a:rPr lang="en-US" sz="1000" b="1" i="0" dirty="0">
                <a:solidFill>
                  <a:schemeClr val="tx2"/>
                </a:solidFill>
                <a:effectLst/>
                <a:latin typeface="TransportNew"/>
              </a:rPr>
              <a:t>Our Mission</a:t>
            </a:r>
          </a:p>
          <a:p>
            <a:r>
              <a:rPr lang="en-US" sz="1000" b="0" i="0" dirty="0">
                <a:solidFill>
                  <a:schemeClr val="tx2"/>
                </a:solidFill>
                <a:effectLst/>
                <a:latin typeface="TransportNew"/>
              </a:rPr>
              <a:t>To serve as a resource to strengthen and support the delivery of healthcare and infectious disease prevention for correctional entities of our state.</a:t>
            </a:r>
          </a:p>
          <a:p>
            <a:pPr marL="0" indent="0">
              <a:buNone/>
            </a:pPr>
            <a:r>
              <a:rPr lang="en-US" sz="1000" b="1" i="0" dirty="0">
                <a:solidFill>
                  <a:schemeClr val="tx2"/>
                </a:solidFill>
                <a:effectLst/>
                <a:latin typeface="TransportNew"/>
              </a:rPr>
              <a:t>Our Vision</a:t>
            </a:r>
          </a:p>
          <a:p>
            <a:r>
              <a:rPr lang="en-US" sz="1000" b="0" i="0" dirty="0">
                <a:solidFill>
                  <a:schemeClr val="tx2"/>
                </a:solidFill>
                <a:effectLst/>
                <a:latin typeface="TransportNew"/>
              </a:rPr>
              <a:t>To be regarded as the leading corrections team within any DHHS across these United States.</a:t>
            </a:r>
          </a:p>
          <a:p>
            <a:pPr marL="0" indent="0">
              <a:buNone/>
            </a:pPr>
            <a:r>
              <a:rPr lang="en-US" sz="1000" b="1" i="0" dirty="0">
                <a:solidFill>
                  <a:schemeClr val="tx2"/>
                </a:solidFill>
                <a:effectLst/>
                <a:latin typeface="TransportNew"/>
              </a:rPr>
              <a:t>Our Goals</a:t>
            </a:r>
          </a:p>
          <a:p>
            <a:pPr>
              <a:buFont typeface="Arial" panose="020B0604020202020204" pitchFamily="34" charset="0"/>
              <a:buChar char="•"/>
            </a:pPr>
            <a:r>
              <a:rPr lang="en-US" sz="1000" i="0" dirty="0">
                <a:solidFill>
                  <a:schemeClr val="tx2"/>
                </a:solidFill>
                <a:effectLst/>
                <a:latin typeface="TransportNew"/>
              </a:rPr>
              <a:t>Develop working relationships with stakeholders to establish credibility and collaborative partnership to effect any needed change in the delivery of healthcare services.</a:t>
            </a:r>
          </a:p>
          <a:p>
            <a:pPr>
              <a:buFont typeface="Arial" panose="020B0604020202020204" pitchFamily="34" charset="0"/>
              <a:buChar char="•"/>
            </a:pPr>
            <a:r>
              <a:rPr lang="en-US" sz="1000" i="0" dirty="0">
                <a:solidFill>
                  <a:schemeClr val="tx2"/>
                </a:solidFill>
                <a:effectLst/>
                <a:latin typeface="TransportNew"/>
              </a:rPr>
              <a:t>Provide technical assistance with COVID-19 mitigation to correctional entities.</a:t>
            </a:r>
          </a:p>
          <a:p>
            <a:pPr>
              <a:buFont typeface="Arial" panose="020B0604020202020204" pitchFamily="34" charset="0"/>
              <a:buChar char="•"/>
            </a:pPr>
            <a:r>
              <a:rPr lang="en-US" sz="1000" i="0" dirty="0">
                <a:solidFill>
                  <a:schemeClr val="tx2"/>
                </a:solidFill>
                <a:effectLst/>
                <a:latin typeface="TransportNew"/>
              </a:rPr>
              <a:t>Promote correctional healthcare best practices based on national correctional standards.</a:t>
            </a:r>
          </a:p>
          <a:p>
            <a:pPr>
              <a:buFont typeface="Arial" panose="020B0604020202020204" pitchFamily="34" charset="0"/>
              <a:buChar char="•"/>
            </a:pPr>
            <a:r>
              <a:rPr lang="en-US" sz="1000" i="0" dirty="0">
                <a:solidFill>
                  <a:schemeClr val="tx2"/>
                </a:solidFill>
                <a:effectLst/>
                <a:latin typeface="TransportNew"/>
              </a:rPr>
              <a:t>Provide opportunities for local correctional entities to enhance their service delivery.</a:t>
            </a:r>
          </a:p>
          <a:p>
            <a:pPr>
              <a:buFont typeface="Arial" panose="020B0604020202020204" pitchFamily="34" charset="0"/>
              <a:buChar char="•"/>
            </a:pPr>
            <a:r>
              <a:rPr lang="en-US" sz="1000" i="0" dirty="0">
                <a:solidFill>
                  <a:schemeClr val="tx2"/>
                </a:solidFill>
                <a:effectLst/>
                <a:latin typeface="TransportNew"/>
              </a:rPr>
              <a:t>Inform correctional health entities of state and/or national legislative guidance that may be helpful in their provision of services.</a:t>
            </a:r>
          </a:p>
          <a:p>
            <a:pPr marL="0" indent="0">
              <a:buNone/>
            </a:pPr>
            <a:r>
              <a:rPr lang="en-US" sz="1000" b="1">
                <a:solidFill>
                  <a:schemeClr val="tx2"/>
                </a:solidFill>
                <a:latin typeface="TransportNew"/>
              </a:rPr>
              <a:t>Our </a:t>
            </a:r>
            <a:r>
              <a:rPr lang="en-US" sz="1000" b="1" dirty="0">
                <a:solidFill>
                  <a:schemeClr val="tx2"/>
                </a:solidFill>
                <a:latin typeface="TransportNew"/>
              </a:rPr>
              <a:t>Team Members</a:t>
            </a:r>
          </a:p>
          <a:p>
            <a:r>
              <a:rPr lang="en-US" sz="1000" i="0" dirty="0">
                <a:solidFill>
                  <a:schemeClr val="tx2"/>
                </a:solidFill>
                <a:effectLst/>
                <a:latin typeface="TransportNew"/>
              </a:rPr>
              <a:t>Over 60 combined years of correctional experience</a:t>
            </a:r>
          </a:p>
          <a:p>
            <a:r>
              <a:rPr lang="en-US" sz="1000" dirty="0">
                <a:solidFill>
                  <a:schemeClr val="tx2"/>
                </a:solidFill>
                <a:latin typeface="TransportNew"/>
              </a:rPr>
              <a:t>2 medical consultants, 3 nurse consultants, 1 program manager, 1 contract administrator, 6 contract monitors, &amp; 1 administrative officer</a:t>
            </a:r>
            <a:endParaRPr lang="en-US" sz="1000" i="0" dirty="0">
              <a:solidFill>
                <a:schemeClr val="tx2"/>
              </a:solidFill>
              <a:effectLst/>
              <a:latin typeface="TransportNew"/>
            </a:endParaRPr>
          </a:p>
          <a:p>
            <a:endParaRPr lang="en-US" sz="700" dirty="0">
              <a:solidFill>
                <a:schemeClr val="tx2"/>
              </a:solidFill>
            </a:endParaRPr>
          </a:p>
        </p:txBody>
      </p:sp>
      <p:sp>
        <p:nvSpPr>
          <p:cNvPr id="34"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37932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0213-84A5-4641-AC5A-7DCA6C4D5F6B}"/>
              </a:ext>
            </a:extLst>
          </p:cNvPr>
          <p:cNvSpPr>
            <a:spLocks noGrp="1"/>
          </p:cNvSpPr>
          <p:nvPr>
            <p:ph type="title"/>
          </p:nvPr>
        </p:nvSpPr>
        <p:spPr>
          <a:xfrm>
            <a:off x="1202919" y="284176"/>
            <a:ext cx="9784080" cy="1508760"/>
          </a:xfrm>
        </p:spPr>
        <p:txBody>
          <a:bodyPr>
            <a:normAutofit/>
          </a:bodyPr>
          <a:lstStyle/>
          <a:p>
            <a:r>
              <a:rPr lang="en-US" dirty="0"/>
              <a:t>Corrections Team Activities</a:t>
            </a:r>
          </a:p>
        </p:txBody>
      </p:sp>
      <p:graphicFrame>
        <p:nvGraphicFramePr>
          <p:cNvPr id="7" name="Content Placeholder 2">
            <a:extLst>
              <a:ext uri="{FF2B5EF4-FFF2-40B4-BE49-F238E27FC236}">
                <a16:creationId xmlns:a16="http://schemas.microsoft.com/office/drawing/2014/main" id="{2F26BD58-72B8-4CE3-BFC4-5CC581B185F6}"/>
              </a:ext>
            </a:extLst>
          </p:cNvPr>
          <p:cNvGraphicFramePr>
            <a:graphicFrameLocks noGrp="1"/>
          </p:cNvGraphicFramePr>
          <p:nvPr>
            <p:ph idx="1"/>
            <p:extLst>
              <p:ext uri="{D42A27DB-BD31-4B8C-83A1-F6EECF244321}">
                <p14:modId xmlns:p14="http://schemas.microsoft.com/office/powerpoint/2010/main" val="1371282573"/>
              </p:ext>
            </p:extLst>
          </p:nvPr>
        </p:nvGraphicFramePr>
        <p:xfrm>
          <a:off x="887990" y="2244438"/>
          <a:ext cx="10416020" cy="401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81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 name="Rectangle 11">
            <a:extLst>
              <a:ext uri="{FF2B5EF4-FFF2-40B4-BE49-F238E27FC236}">
                <a16:creationId xmlns:a16="http://schemas.microsoft.com/office/drawing/2014/main" id="{F5D04095-82A0-4203-9728-B32227226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pic>
        <p:nvPicPr>
          <p:cNvPr id="5" name="Content Placeholder 4" descr="Smaller arrows pointing towards a bigger arrow">
            <a:extLst>
              <a:ext uri="{FF2B5EF4-FFF2-40B4-BE49-F238E27FC236}">
                <a16:creationId xmlns:a16="http://schemas.microsoft.com/office/drawing/2014/main" id="{F2D15D12-533C-4DF9-B5B6-4A777D0DC8F4}"/>
              </a:ext>
            </a:extLst>
          </p:cNvPr>
          <p:cNvPicPr>
            <a:picLocks noGrp="1" noChangeAspect="1"/>
          </p:cNvPicPr>
          <p:nvPr>
            <p:ph idx="4294967295"/>
          </p:nvPr>
        </p:nvPicPr>
        <p:blipFill rotWithShape="1">
          <a:blip r:embed="rId2"/>
          <a:srcRect t="9107" b="6624"/>
          <a:stretch/>
        </p:blipFill>
        <p:spPr>
          <a:xfrm>
            <a:off x="3692270" y="461365"/>
            <a:ext cx="4804410" cy="2702459"/>
          </a:xfrm>
          <a:prstGeom prst="rect">
            <a:avLst/>
          </a:prstGeom>
          <a:ln w="57150">
            <a:solidFill>
              <a:schemeClr val="tx1"/>
            </a:solidFill>
          </a:ln>
          <a:effectLst>
            <a:softEdge rad="63500"/>
          </a:effectLst>
        </p:spPr>
      </p:pic>
      <p:sp>
        <p:nvSpPr>
          <p:cNvPr id="14" name="Rectangle 13">
            <a:extLst>
              <a:ext uri="{FF2B5EF4-FFF2-40B4-BE49-F238E27FC236}">
                <a16:creationId xmlns:a16="http://schemas.microsoft.com/office/drawing/2014/main" id="{F6775829-84CA-4765-8BE1-88A69E91D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CDBDD5BB-48B1-440B-B623-8A4DB1876587}"/>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6000" spc="150"/>
              <a:t>Jail Health toolkit</a:t>
            </a:r>
          </a:p>
        </p:txBody>
      </p:sp>
    </p:spTree>
    <p:extLst>
      <p:ext uri="{BB962C8B-B14F-4D97-AF65-F5344CB8AC3E}">
        <p14:creationId xmlns:p14="http://schemas.microsoft.com/office/powerpoint/2010/main" val="114174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2914</TotalTime>
  <Words>440</Words>
  <Application>Microsoft Office PowerPoint</Application>
  <PresentationFormat>Widescreen</PresentationFormat>
  <Paragraphs>36</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Corbel</vt:lpstr>
      <vt:lpstr>TransportNew</vt:lpstr>
      <vt:lpstr>Wingdings</vt:lpstr>
      <vt:lpstr>Banded</vt:lpstr>
      <vt:lpstr>PowerPoint Presentation</vt:lpstr>
      <vt:lpstr>NCDHHS Communicable Disease Branch Corrections Team</vt:lpstr>
      <vt:lpstr>Corrections Team Activities</vt:lpstr>
      <vt:lpstr>Jail Health toolkit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Wilson-Merritt, Anita D</dc:creator>
  <cp:lastModifiedBy>Wilson-Merritt, Anita D</cp:lastModifiedBy>
  <cp:revision>2</cp:revision>
  <dcterms:created xsi:type="dcterms:W3CDTF">2022-02-28T18:43:05Z</dcterms:created>
  <dcterms:modified xsi:type="dcterms:W3CDTF">2022-03-07T22:22:28Z</dcterms:modified>
</cp:coreProperties>
</file>