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67" r:id="rId2"/>
    <p:sldId id="256" r:id="rId3"/>
    <p:sldId id="268" r:id="rId4"/>
    <p:sldId id="269" r:id="rId5"/>
    <p:sldId id="272" r:id="rId6"/>
    <p:sldId id="273" r:id="rId7"/>
    <p:sldId id="274" r:id="rId8"/>
    <p:sldId id="261" r:id="rId9"/>
    <p:sldId id="262" r:id="rId10"/>
    <p:sldId id="263" r:id="rId11"/>
    <p:sldId id="275" r:id="rId12"/>
    <p:sldId id="276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00CC00"/>
    <a:srgbClr val="9933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65" d="100"/>
          <a:sy n="65" d="100"/>
        </p:scale>
        <p:origin x="108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BB3CE94B-155C-4716-9AB8-89CD5FA341E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r>
              <a:rPr lang="en-US" altLang="en-US"/>
              <a:t>Private Protective Services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4D302129-E308-4F2E-8086-A3F4A5AFBE03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16388" name="Rectangle 4">
            <a:extLst>
              <a:ext uri="{FF2B5EF4-FFF2-40B4-BE49-F238E27FC236}">
                <a16:creationId xmlns:a16="http://schemas.microsoft.com/office/drawing/2014/main" id="{06537916-5ABD-49B7-99A5-E6E5B279C376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r>
              <a:rPr lang="en-US" altLang="en-US"/>
              <a:t>Basic Security Officer Training - Traffic Direction &amp; Control</a:t>
            </a:r>
          </a:p>
        </p:txBody>
      </p:sp>
      <p:sp>
        <p:nvSpPr>
          <p:cNvPr id="16389" name="Rectangle 5">
            <a:extLst>
              <a:ext uri="{FF2B5EF4-FFF2-40B4-BE49-F238E27FC236}">
                <a16:creationId xmlns:a16="http://schemas.microsoft.com/office/drawing/2014/main" id="{586B659C-FADA-4DB6-AF25-DA11DDA7F895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7D9C601-0AC6-4A56-A063-1DA03F2F7BF6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FB317F9D-930C-47F1-9B67-8EA74574397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r>
              <a:rPr lang="en-US" altLang="en-US"/>
              <a:t>Private Protective Services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20F74524-7A82-4564-942B-67DB92B605EC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14340" name="Rectangle 4">
            <a:extLst>
              <a:ext uri="{FF2B5EF4-FFF2-40B4-BE49-F238E27FC236}">
                <a16:creationId xmlns:a16="http://schemas.microsoft.com/office/drawing/2014/main" id="{D893ACB8-CFFE-48CF-9060-9CD9DA60ABB0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4341" name="Rectangle 5">
            <a:extLst>
              <a:ext uri="{FF2B5EF4-FFF2-40B4-BE49-F238E27FC236}">
                <a16:creationId xmlns:a16="http://schemas.microsoft.com/office/drawing/2014/main" id="{C32E4FC9-B827-4D37-BB54-5FABDF5B26FB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4342" name="Rectangle 6">
            <a:extLst>
              <a:ext uri="{FF2B5EF4-FFF2-40B4-BE49-F238E27FC236}">
                <a16:creationId xmlns:a16="http://schemas.microsoft.com/office/drawing/2014/main" id="{8899F937-B07C-4E64-B0B6-EFF4D3FD2E33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r>
              <a:rPr lang="en-US" altLang="en-US"/>
              <a:t>Basic Security Officer Training - Traffic Direction &amp; Control</a:t>
            </a:r>
          </a:p>
        </p:txBody>
      </p:sp>
      <p:sp>
        <p:nvSpPr>
          <p:cNvPr id="14343" name="Rectangle 7">
            <a:extLst>
              <a:ext uri="{FF2B5EF4-FFF2-40B4-BE49-F238E27FC236}">
                <a16:creationId xmlns:a16="http://schemas.microsoft.com/office/drawing/2014/main" id="{475EE6BE-73CD-4C59-8297-873B6C6F964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76DD79B-42CA-4F9B-ABF2-4C91D810DE06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117B7D0E-D197-4C6F-A09C-DF4EFF1868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altLang="en-US"/>
              <a:t>Private Protective Services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C5E14E89-5AE6-4362-B54C-57B78655C86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 altLang="en-US"/>
              <a:t>Basic Security Officer Training - Traffic Direction &amp; Control</a:t>
            </a:r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3D2C1D05-454D-4074-A042-5E6551DAE5F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954DCD6-DFE8-4A7D-8FFE-1F0DD6856744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15362" name="Rectangle 2">
            <a:extLst>
              <a:ext uri="{FF2B5EF4-FFF2-40B4-BE49-F238E27FC236}">
                <a16:creationId xmlns:a16="http://schemas.microsoft.com/office/drawing/2014/main" id="{6418BFEF-015E-46BB-9904-0FC2F9149BC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BB51A4FE-F8EA-4934-919B-EE6170CAD63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6C1742-9A9A-448B-B670-FE57BF5BCE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2E9040D-B04A-47C8-9974-102676D4F5B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163605-0FA2-40A9-AB1A-FD958F0004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6A187B-DE53-43F9-A5C8-1C5D9296C0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621DDD-5683-48EC-BB87-FD7D439B15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0E0A58-3071-407C-B64E-A24F73BF1B4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639218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D82D81-D297-4278-9CDC-EA345E0FAC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E25B04F-5C00-4DB8-B860-6D4DD8ADF0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D13E51-5E89-4932-97EB-F0C48F5FCC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6A4E04-9320-4D7F-9861-1610637D29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6AB8B8-FE69-44D9-A0A0-8CB3130E6B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57D1DA-3949-467D-B4ED-59DB89AEFBF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120656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9C8C175-30F1-4CBC-AA3D-EB6D9AC43E0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CF3598F-0807-4006-8297-67A96B211B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10597C-F65F-42BA-8B5A-1AADF9F47A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91D1E9-E40E-4B49-A1DB-37B82E6261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0A1A40-E28F-41CA-AC9C-9E50FF345B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9D9569-6A9D-4FDA-8756-A6755D35800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03240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8EC890-A131-48DE-96EF-7E8604CC9E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0C9311-BBA8-41FD-9761-03041A2CC4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4A63F1-2447-4C85-B450-8C1F2B81BB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348D60-1A50-4772-A92B-9A0E935E8E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9F935A-2A65-487C-A1E1-C464A6A055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D751AA-DCA2-4307-A684-D7E258D5195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054500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6BD5ED-0355-414B-BCFB-587529E67F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B34C7E-1365-49FE-9896-B2FA9E37E7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836031-6972-44E0-88E2-E14A763FE6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EE2A54-FBC0-421A-87F1-558EE48C48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D40D7B-66A1-475C-8CD2-DD080955E6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47B062-8DA8-4AA6-87F0-CAB567817E6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16532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89829F-9E3A-4D40-ABC0-EB0F6AE0C4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63BF2D-FAD4-4E5B-A86E-3F20601362E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0414DFE-E6D9-4154-8B0B-B01F2722F7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6115E6-F4FC-4AF3-9F55-B3CDDB3814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912A33-9442-435C-95BC-6D52158216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6AEE428-3E70-4797-8BB4-D42575480F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F204EB-08C6-4626-BE16-B64D5700EEC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49313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FA2A32-7E04-455B-97CE-3F99616045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21C886-FB41-4F6E-A41B-CD6BF06778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E86BE0B-CD27-4018-8BA1-F0FB4B21E9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BF7EE6D-1269-4331-9150-14A81AC2DB3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8842E6C-9D46-4538-B912-5BC42F12C76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A3ECE87-72D2-4226-8971-0DAA61584C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AAB5378-09D0-49BB-9F2C-576651DCF4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47E1DFB-2CDE-4C84-8EEA-DC622B31FB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E96772-48D3-46B0-8AA9-BB3AB5DBE8A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662645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69C3FF-ADA5-41F1-92BF-571E8009F5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94AC425-448A-4822-9473-886CA05ED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447D1C-D708-49D4-9A68-EDCDFB061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B7A3362-00F0-4BEC-9D3A-0EFFA1E844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9B9321-5E65-4FA4-98E0-E12E16AC9C4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293609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B466DF5-F6E8-4FC2-A0B3-17BB2ECB93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B2AE8F7-47EB-40CD-A557-376E4FDE91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FAFFA99-55E6-45AF-92FB-FDCDC710A9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360FCA-30B6-41A4-97A6-9917A6D6B0A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722196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D2B2DA-14F5-4220-AE12-CDEF3AE1D5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32FC04-D1CE-4B90-8DA8-52AF58868A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E3C5993-9FA4-4E7E-BA1F-A5F54FAF68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0D50303-1B62-4F83-B003-03F60DD20B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41B9E4-6C2B-4788-8B56-3A3286F1F7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820BA8D-7CA6-4AD4-A1F3-ACF781D6FA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5EC2A3-C49A-4A42-AC26-9B15D7544D0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987856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E7B990-7F18-422E-9669-9734B5CFAD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5210042-380A-4500-A54F-63276C7A425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69F3E59-CB02-4B6D-A2D7-DB55A5170C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869B82-415D-4E09-BC48-E124EC67DE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63DFED-0A21-4B52-8188-B2F521E3DA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833628-C77F-4F88-B96F-8D3E349611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9FC444-FD1B-4BE1-B647-C8030503DDF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425665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80BD7290-B8B3-4EC1-9C36-ED60A08E534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703B0344-4943-4D07-A85B-0A804F44381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0EEE07E2-FFE1-43D2-96AE-A4275DC8941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6C8AA849-52EB-4B28-B640-AA52C40E73A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0A073301-CF57-41EF-9430-6B3DA02BDF40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A53C257-5B87-4F99-8ACD-7CE2749D0B14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7" Type="http://schemas.openxmlformats.org/officeDocument/2006/relationships/image" Target="../media/image13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svg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1.wmf"/><Relationship Id="rId4" Type="http://schemas.openxmlformats.org/officeDocument/2006/relationships/image" Target="../media/image20.gi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22.w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C:\Documents and Settings\sjohnson\My Documents\My Pictures\ppsbbackground.gif">
            <a:extLst>
              <a:ext uri="{FF2B5EF4-FFF2-40B4-BE49-F238E27FC236}">
                <a16:creationId xmlns:a16="http://schemas.microsoft.com/office/drawing/2014/main" id="{0A0B5D73-71DC-4A14-BD6B-E8E2E0F0DD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15" name="Picture 3" descr="C:\Documents and Settings\sjohnson\My Documents\My Pictures\pps.bmp">
            <a:extLst>
              <a:ext uri="{FF2B5EF4-FFF2-40B4-BE49-F238E27FC236}">
                <a16:creationId xmlns:a16="http://schemas.microsoft.com/office/drawing/2014/main" id="{96958383-72E2-465E-A555-8793B7E3A5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0"/>
            <a:ext cx="6019800" cy="579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316" name="Text Box 4">
            <a:extLst>
              <a:ext uri="{FF2B5EF4-FFF2-40B4-BE49-F238E27FC236}">
                <a16:creationId xmlns:a16="http://schemas.microsoft.com/office/drawing/2014/main" id="{5E935F6F-C930-456A-9B65-77E68D64C7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3352800"/>
            <a:ext cx="86868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4800" b="1" dirty="0"/>
              <a:t>Basic Security Guard Training</a:t>
            </a:r>
          </a:p>
        </p:txBody>
      </p:sp>
      <p:sp>
        <p:nvSpPr>
          <p:cNvPr id="13317" name="Text Box 5">
            <a:extLst>
              <a:ext uri="{FF2B5EF4-FFF2-40B4-BE49-F238E27FC236}">
                <a16:creationId xmlns:a16="http://schemas.microsoft.com/office/drawing/2014/main" id="{100D0AB2-34CA-492F-AB8D-5850B2749B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4876800"/>
            <a:ext cx="73914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4000"/>
              <a:t>Traffic Directions and Control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5" name="Rectangle 75">
            <a:extLst>
              <a:ext uri="{FF2B5EF4-FFF2-40B4-BE49-F238E27FC236}">
                <a16:creationId xmlns:a16="http://schemas.microsoft.com/office/drawing/2014/main" id="{6166C6D1-23AC-49C4-BA07-238E4E9F8C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6543" y="450221"/>
            <a:ext cx="3301783" cy="3918123"/>
          </a:xfrm>
          <a:prstGeom prst="rect">
            <a:avLst/>
          </a:prstGeom>
          <a:solidFill>
            <a:srgbClr val="595959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9221" name="WordArt 5">
            <a:extLst>
              <a:ext uri="{FF2B5EF4-FFF2-40B4-BE49-F238E27FC236}">
                <a16:creationId xmlns:a16="http://schemas.microsoft.com/office/drawing/2014/main" id="{86389A7B-442A-40F4-B325-16067C044ACE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581025" y="762000"/>
            <a:ext cx="2819400" cy="3340100"/>
          </a:xfrm>
          <a:prstGeom prst="rect">
            <a:avLst/>
          </a:prstGeom>
        </p:spPr>
        <p:txBody>
          <a:bodyPr vert="horz" lIns="91440" tIns="45720" rIns="91440" bIns="45720" rtlCol="0" fromWordArt="1" anchor="ctr">
            <a:prstTxWarp prst="textSlantUp">
              <a:avLst>
                <a:gd name="adj" fmla="val 32056"/>
              </a:avLst>
            </a:prstTxWarp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4400" kern="120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53882" dir="2700000" algn="ctr" rotWithShape="0">
                    <a:srgbClr val="9999FF"/>
                  </a:outerShdw>
                </a:effectLst>
                <a:latin typeface="+mj-lt"/>
                <a:ea typeface="+mj-ea"/>
                <a:cs typeface="+mj-cs"/>
              </a:rPr>
              <a:t>Traffic Control at Fires</a:t>
            </a:r>
          </a:p>
        </p:txBody>
      </p:sp>
      <p:sp>
        <p:nvSpPr>
          <p:cNvPr id="9226" name="Rectangle 77">
            <a:extLst>
              <a:ext uri="{FF2B5EF4-FFF2-40B4-BE49-F238E27FC236}">
                <a16:creationId xmlns:a16="http://schemas.microsoft.com/office/drawing/2014/main" id="{E186B68C-84BC-4A6E-99D1-EE87483C13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86711" y="450221"/>
            <a:ext cx="1586592" cy="1898903"/>
          </a:xfrm>
          <a:prstGeom prst="rect">
            <a:avLst/>
          </a:prstGeom>
          <a:solidFill>
            <a:srgbClr val="FF4200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pic>
        <p:nvPicPr>
          <p:cNvPr id="9223" name="Picture 7" descr="C:\Documents and Settings\sjohnson\Application Data\Microsoft\Media Catalog\engine3.gif">
            <a:extLst>
              <a:ext uri="{FF2B5EF4-FFF2-40B4-BE49-F238E27FC236}">
                <a16:creationId xmlns:a16="http://schemas.microsoft.com/office/drawing/2014/main" id="{B0B4EF1F-2AC3-407F-8F47-D787EBB0C3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57625" y="3157975"/>
            <a:ext cx="1428753" cy="5429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227" name="Rectangle 79">
            <a:extLst>
              <a:ext uri="{FF2B5EF4-FFF2-40B4-BE49-F238E27FC236}">
                <a16:creationId xmlns:a16="http://schemas.microsoft.com/office/drawing/2014/main" id="{B775CD93-9DF2-48CB-9F57-1BCA9A46C7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4190" y="4521269"/>
            <a:ext cx="5023144" cy="1877811"/>
          </a:xfrm>
          <a:prstGeom prst="rect">
            <a:avLst/>
          </a:prstGeom>
          <a:solidFill>
            <a:schemeClr val="accent1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9228" name="Rectangle 81">
            <a:extLst>
              <a:ext uri="{FF2B5EF4-FFF2-40B4-BE49-F238E27FC236}">
                <a16:creationId xmlns:a16="http://schemas.microsoft.com/office/drawing/2014/main" id="{1C091803-41C2-48E0-9228-5148460C74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83563" y="450221"/>
            <a:ext cx="3316246" cy="5948858"/>
          </a:xfrm>
          <a:prstGeom prst="rect">
            <a:avLst/>
          </a:prstGeom>
          <a:solidFill>
            <a:schemeClr val="tx1">
              <a:lumMod val="50000"/>
              <a:lumOff val="5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9222" name="Text Box 6">
            <a:extLst>
              <a:ext uri="{FF2B5EF4-FFF2-40B4-BE49-F238E27FC236}">
                <a16:creationId xmlns:a16="http://schemas.microsoft.com/office/drawing/2014/main" id="{141AFD4C-89FE-4957-AB5B-3995AC8DBC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43577" y="795548"/>
            <a:ext cx="2819398" cy="5275603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/>
          <a:p>
            <a:pPr indent="-228600">
              <a:lnSpc>
                <a:spcPct val="90000"/>
              </a:lnSpc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altLang="en-US" sz="1700" b="1" dirty="0">
                <a:latin typeface="+mn-lt"/>
              </a:rPr>
              <a:t>  Keep all vehicle and pedestrian traffic beyond the established fire line</a:t>
            </a:r>
          </a:p>
          <a:p>
            <a:pPr indent="-228600">
              <a:lnSpc>
                <a:spcPct val="90000"/>
              </a:lnSpc>
              <a:spcBef>
                <a:spcPct val="50000"/>
              </a:spcBef>
              <a:buFont typeface="Arial" panose="020B0604020202020204" pitchFamily="34" charset="0"/>
              <a:buChar char="•"/>
            </a:pPr>
            <a:endParaRPr lang="en-US" altLang="en-US" sz="1700" b="1" dirty="0">
              <a:latin typeface="+mn-lt"/>
            </a:endParaRPr>
          </a:p>
          <a:p>
            <a:pPr indent="-228600">
              <a:lnSpc>
                <a:spcPct val="90000"/>
              </a:lnSpc>
              <a:spcBef>
                <a:spcPct val="50000"/>
              </a:spcBef>
              <a:buFont typeface="Arial" panose="020B0604020202020204" pitchFamily="34" charset="0"/>
              <a:buChar char="•"/>
            </a:pPr>
            <a:endParaRPr lang="en-US" altLang="en-US" sz="1700" b="1" dirty="0">
              <a:latin typeface="+mn-lt"/>
            </a:endParaRPr>
          </a:p>
          <a:p>
            <a:pPr indent="-228600">
              <a:lnSpc>
                <a:spcPct val="90000"/>
              </a:lnSpc>
              <a:spcBef>
                <a:spcPct val="50000"/>
              </a:spcBef>
              <a:buFont typeface="Arial" panose="020B0604020202020204" pitchFamily="34" charset="0"/>
              <a:buChar char="•"/>
            </a:pPr>
            <a:endParaRPr lang="en-US" altLang="en-US" sz="1700" b="1" dirty="0">
              <a:latin typeface="+mn-lt"/>
            </a:endParaRPr>
          </a:p>
          <a:p>
            <a:pPr indent="-228600">
              <a:lnSpc>
                <a:spcPct val="90000"/>
              </a:lnSpc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altLang="en-US" sz="1700" b="1" dirty="0">
                <a:latin typeface="+mn-lt"/>
              </a:rPr>
              <a:t>Coordinate enforcement and traffic direction and activities with the fire department officials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166C6D1-23AC-49C4-BA07-238E4E9F8C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6543" y="450221"/>
            <a:ext cx="3301783" cy="3918123"/>
          </a:xfrm>
          <a:prstGeom prst="rect">
            <a:avLst/>
          </a:prstGeom>
          <a:solidFill>
            <a:srgbClr val="595959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34F2456-E105-45E6-830D-E0060AD0D3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025" y="762000"/>
            <a:ext cx="2819400" cy="3340100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Training Objectives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186B68C-84BC-4A6E-99D1-EE87483C13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86711" y="450221"/>
            <a:ext cx="1586592" cy="1898903"/>
          </a:xfrm>
          <a:prstGeom prst="rect">
            <a:avLst/>
          </a:prstGeom>
          <a:solidFill>
            <a:srgbClr val="A5A5A5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pic>
        <p:nvPicPr>
          <p:cNvPr id="7" name="Graphic 6" descr="Presentation with Checklist">
            <a:extLst>
              <a:ext uri="{FF2B5EF4-FFF2-40B4-BE49-F238E27FC236}">
                <a16:creationId xmlns:a16="http://schemas.microsoft.com/office/drawing/2014/main" id="{EA52FBED-978E-43F4-8798-89CECC7F653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857625" y="2715061"/>
            <a:ext cx="1428753" cy="1428753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B775CD93-9DF2-48CB-9F57-1BCA9A46C7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4190" y="4521269"/>
            <a:ext cx="5023144" cy="1877811"/>
          </a:xfrm>
          <a:prstGeom prst="rect">
            <a:avLst/>
          </a:prstGeom>
          <a:solidFill>
            <a:schemeClr val="accent1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C091803-41C2-48E0-9228-5148460C74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83563" y="450221"/>
            <a:ext cx="3316246" cy="5948858"/>
          </a:xfrm>
          <a:prstGeom prst="rect">
            <a:avLst/>
          </a:prstGeom>
          <a:solidFill>
            <a:schemeClr val="tx1">
              <a:lumMod val="50000"/>
              <a:lumOff val="5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48E911-A819-4BEE-8017-32A70C3751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43577" y="795548"/>
            <a:ext cx="2819398" cy="5275603"/>
          </a:xfrm>
        </p:spPr>
        <p:txBody>
          <a:bodyPr anchor="ctr">
            <a:normAutofit/>
          </a:bodyPr>
          <a:lstStyle/>
          <a:p>
            <a:pPr marL="514350" indent="-514350">
              <a:lnSpc>
                <a:spcPct val="90000"/>
              </a:lnSpc>
              <a:buFont typeface="+mj-lt"/>
              <a:buAutoNum type="arabicPeriod"/>
            </a:pPr>
            <a:r>
              <a:rPr lang="en-US" sz="1600"/>
              <a:t>Identify situations that require traffic direction and necessary equipment to perform the task.</a:t>
            </a:r>
          </a:p>
          <a:p>
            <a:pPr marL="514350" indent="-514350">
              <a:lnSpc>
                <a:spcPct val="90000"/>
              </a:lnSpc>
              <a:buFont typeface="+mj-lt"/>
              <a:buAutoNum type="arabicPeriod"/>
            </a:pPr>
            <a:r>
              <a:rPr lang="en-US" sz="1600"/>
              <a:t>Demonstrate proper hand signals and gestures when controlling the flow of traffic.</a:t>
            </a:r>
          </a:p>
          <a:p>
            <a:pPr marL="514350" indent="-514350">
              <a:lnSpc>
                <a:spcPct val="90000"/>
              </a:lnSpc>
              <a:buFont typeface="+mj-lt"/>
              <a:buAutoNum type="arabicPeriod"/>
            </a:pPr>
            <a:r>
              <a:rPr lang="en-US" sz="1600"/>
              <a:t>Demonstrate effective traffic control procedures utilizing the following signaling aids:</a:t>
            </a:r>
          </a:p>
          <a:p>
            <a:pPr marL="1314450" lvl="2" indent="-514350">
              <a:lnSpc>
                <a:spcPct val="90000"/>
              </a:lnSpc>
              <a:buFont typeface="+mj-lt"/>
              <a:buAutoNum type="alphaLcPeriod"/>
            </a:pPr>
            <a:r>
              <a:rPr lang="en-US" sz="1600"/>
              <a:t>Whistle</a:t>
            </a:r>
          </a:p>
          <a:p>
            <a:pPr marL="1314450" lvl="2" indent="-514350">
              <a:lnSpc>
                <a:spcPct val="90000"/>
              </a:lnSpc>
              <a:buFont typeface="+mj-lt"/>
              <a:buAutoNum type="alphaLcPeriod"/>
            </a:pPr>
            <a:r>
              <a:rPr lang="en-US" sz="1600"/>
              <a:t>Voice</a:t>
            </a:r>
          </a:p>
          <a:p>
            <a:pPr marL="1314450" lvl="2" indent="-514350">
              <a:lnSpc>
                <a:spcPct val="90000"/>
              </a:lnSpc>
              <a:buFont typeface="+mj-lt"/>
              <a:buAutoNum type="alphaLcPeriod"/>
            </a:pPr>
            <a:r>
              <a:rPr lang="en-US" sz="1600"/>
              <a:t>Illuminated Baton</a:t>
            </a:r>
          </a:p>
          <a:p>
            <a:pPr marL="1314450" lvl="2" indent="-514350">
              <a:lnSpc>
                <a:spcPct val="90000"/>
              </a:lnSpc>
              <a:buFont typeface="+mj-lt"/>
              <a:buAutoNum type="alphaLcPeriod"/>
            </a:pPr>
            <a:r>
              <a:rPr lang="en-US" sz="1600"/>
              <a:t>Signal Flare</a:t>
            </a:r>
          </a:p>
          <a:p>
            <a:pPr marL="514350" indent="-514350">
              <a:lnSpc>
                <a:spcPct val="90000"/>
              </a:lnSpc>
              <a:buFont typeface="+mj-lt"/>
              <a:buAutoNum type="arabicPeriod"/>
            </a:pPr>
            <a:r>
              <a:rPr lang="en-US" sz="1600"/>
              <a:t>List various factors that can complicate traffic direction at an accident or fire scene.</a:t>
            </a:r>
          </a:p>
          <a:p>
            <a:pPr marL="1257300" lvl="3" indent="0">
              <a:lnSpc>
                <a:spcPct val="90000"/>
              </a:lnSpc>
              <a:buNone/>
            </a:pPr>
            <a:endParaRPr lang="en-US" sz="1600"/>
          </a:p>
        </p:txBody>
      </p:sp>
    </p:spTree>
    <p:extLst>
      <p:ext uri="{BB962C8B-B14F-4D97-AF65-F5344CB8AC3E}">
        <p14:creationId xmlns:p14="http://schemas.microsoft.com/office/powerpoint/2010/main" val="1463711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AB45A142-4255-493C-8284-5D566C121B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252663" y="321177"/>
            <a:ext cx="3249230" cy="6179552"/>
          </a:xfrm>
          <a:prstGeom prst="rect">
            <a:avLst/>
          </a:prstGeom>
          <a:solidFill>
            <a:srgbClr val="404040">
              <a:alpha val="89804"/>
            </a:srgbClr>
          </a:solidFill>
          <a:ln w="127000" cap="sq" cmpd="thinThick">
            <a:solidFill>
              <a:srgbClr val="595959">
                <a:alpha val="8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4A0C485-A4BA-4F4A-B997-3925848D1D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5677" y="914400"/>
            <a:ext cx="2743200" cy="2887579"/>
          </a:xfr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42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Questions?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8FB9660-F42F-4313-BBC4-47C007FE48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93344" y="3910267"/>
            <a:ext cx="1940093" cy="0"/>
          </a:xfrm>
          <a:prstGeom prst="line">
            <a:avLst/>
          </a:prstGeom>
          <a:ln w="2222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D0B9D741-D030-41B6-8476-971ACB6FA3C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65366" y="1577498"/>
            <a:ext cx="4915159" cy="3710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6732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folHlink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WordArt 2">
            <a:extLst>
              <a:ext uri="{FF2B5EF4-FFF2-40B4-BE49-F238E27FC236}">
                <a16:creationId xmlns:a16="http://schemas.microsoft.com/office/drawing/2014/main" id="{E58E11C5-401D-4C58-A6CA-E31958C9FEC6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066800" y="838200"/>
            <a:ext cx="7124700" cy="1371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spc="72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3378596" algn="ctr" rotWithShape="0">
                    <a:srgbClr val="4D4D4D"/>
                  </a:outerShdw>
                </a:effectLst>
                <a:latin typeface="Arial Black" panose="020B0A04020102020204" pitchFamily="34" charset="0"/>
              </a:rPr>
              <a:t>Traffic Direction and Control</a:t>
            </a:r>
          </a:p>
        </p:txBody>
      </p:sp>
      <p:pic>
        <p:nvPicPr>
          <p:cNvPr id="2052" name="Picture 4" descr="E:\IMAGES\TRANSPRT\GROUND\DGP00261.WMF">
            <a:extLst>
              <a:ext uri="{FF2B5EF4-FFF2-40B4-BE49-F238E27FC236}">
                <a16:creationId xmlns:a16="http://schemas.microsoft.com/office/drawing/2014/main" id="{94169877-7DE8-46A4-867A-715EA84569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3429000"/>
            <a:ext cx="4672013" cy="2616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 descr="E:\IMAGES\TRANSPRT\GROUND\DGP00260.WMF">
            <a:extLst>
              <a:ext uri="{FF2B5EF4-FFF2-40B4-BE49-F238E27FC236}">
                <a16:creationId xmlns:a16="http://schemas.microsoft.com/office/drawing/2014/main" id="{D680B659-C2C3-4836-902D-EDCC70FEFB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3387725"/>
            <a:ext cx="4419600" cy="3470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E:\IMAGES\TRANSPRT\GROUND\DGR00046.WMF">
            <a:extLst>
              <a:ext uri="{FF2B5EF4-FFF2-40B4-BE49-F238E27FC236}">
                <a16:creationId xmlns:a16="http://schemas.microsoft.com/office/drawing/2014/main" id="{2529CD2E-4FE0-4906-BC53-6ED84D3D85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3962400"/>
            <a:ext cx="2286000" cy="241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166C6D1-23AC-49C4-BA07-238E4E9F8C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6543" y="450221"/>
            <a:ext cx="3301783" cy="3918123"/>
          </a:xfrm>
          <a:prstGeom prst="rect">
            <a:avLst/>
          </a:prstGeom>
          <a:solidFill>
            <a:srgbClr val="595959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34F2456-E105-45E6-830D-E0060AD0D3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025" y="762000"/>
            <a:ext cx="2819400" cy="3340100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Training Objectives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186B68C-84BC-4A6E-99D1-EE87483C13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86711" y="450221"/>
            <a:ext cx="1586592" cy="1898903"/>
          </a:xfrm>
          <a:prstGeom prst="rect">
            <a:avLst/>
          </a:prstGeom>
          <a:solidFill>
            <a:srgbClr val="A5A5A5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pic>
        <p:nvPicPr>
          <p:cNvPr id="7" name="Graphic 6" descr="Presentation with Checklist">
            <a:extLst>
              <a:ext uri="{FF2B5EF4-FFF2-40B4-BE49-F238E27FC236}">
                <a16:creationId xmlns:a16="http://schemas.microsoft.com/office/drawing/2014/main" id="{EA52FBED-978E-43F4-8798-89CECC7F653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857625" y="2715061"/>
            <a:ext cx="1428753" cy="1428753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B775CD93-9DF2-48CB-9F57-1BCA9A46C7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4190" y="4521269"/>
            <a:ext cx="5023144" cy="1877811"/>
          </a:xfrm>
          <a:prstGeom prst="rect">
            <a:avLst/>
          </a:prstGeom>
          <a:solidFill>
            <a:schemeClr val="accent1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C091803-41C2-48E0-9228-5148460C74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83563" y="450221"/>
            <a:ext cx="3316246" cy="5948858"/>
          </a:xfrm>
          <a:prstGeom prst="rect">
            <a:avLst/>
          </a:prstGeom>
          <a:solidFill>
            <a:schemeClr val="tx1">
              <a:lumMod val="50000"/>
              <a:lumOff val="5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48E911-A819-4BEE-8017-32A70C3751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43577" y="795548"/>
            <a:ext cx="2819398" cy="5275603"/>
          </a:xfrm>
        </p:spPr>
        <p:txBody>
          <a:bodyPr anchor="ctr">
            <a:normAutofit/>
          </a:bodyPr>
          <a:lstStyle/>
          <a:p>
            <a:pPr marL="514350" indent="-514350">
              <a:lnSpc>
                <a:spcPct val="90000"/>
              </a:lnSpc>
              <a:buFont typeface="+mj-lt"/>
              <a:buAutoNum type="arabicPeriod"/>
            </a:pPr>
            <a:r>
              <a:rPr lang="en-US" sz="1600" dirty="0"/>
              <a:t>Identify situations that require traffic direction and necessary equipment to perform the task.</a:t>
            </a:r>
          </a:p>
          <a:p>
            <a:pPr marL="514350" indent="-514350">
              <a:lnSpc>
                <a:spcPct val="90000"/>
              </a:lnSpc>
              <a:buFont typeface="+mj-lt"/>
              <a:buAutoNum type="arabicPeriod"/>
            </a:pPr>
            <a:r>
              <a:rPr lang="en-US" sz="1600" dirty="0"/>
              <a:t>Demonstrate proper hand signals and gestures when controlling the flow of traffic.</a:t>
            </a:r>
          </a:p>
          <a:p>
            <a:pPr marL="514350" indent="-514350">
              <a:lnSpc>
                <a:spcPct val="90000"/>
              </a:lnSpc>
              <a:buFont typeface="+mj-lt"/>
              <a:buAutoNum type="arabicPeriod"/>
            </a:pPr>
            <a:r>
              <a:rPr lang="en-US" sz="1600" dirty="0"/>
              <a:t>Demonstrate effective traffic control procedures utilizing the following signaling aids:</a:t>
            </a:r>
          </a:p>
          <a:p>
            <a:pPr marL="1314450" lvl="2" indent="-514350">
              <a:lnSpc>
                <a:spcPct val="90000"/>
              </a:lnSpc>
              <a:buFont typeface="+mj-lt"/>
              <a:buAutoNum type="alphaLcPeriod"/>
            </a:pPr>
            <a:r>
              <a:rPr lang="en-US" sz="1600" dirty="0"/>
              <a:t>Whistle</a:t>
            </a:r>
          </a:p>
          <a:p>
            <a:pPr marL="1314450" lvl="2" indent="-514350">
              <a:lnSpc>
                <a:spcPct val="90000"/>
              </a:lnSpc>
              <a:buFont typeface="+mj-lt"/>
              <a:buAutoNum type="alphaLcPeriod"/>
            </a:pPr>
            <a:r>
              <a:rPr lang="en-US" sz="1600" dirty="0"/>
              <a:t>Voice</a:t>
            </a:r>
          </a:p>
          <a:p>
            <a:pPr marL="1314450" lvl="2" indent="-514350">
              <a:lnSpc>
                <a:spcPct val="90000"/>
              </a:lnSpc>
              <a:buFont typeface="+mj-lt"/>
              <a:buAutoNum type="alphaLcPeriod"/>
            </a:pPr>
            <a:r>
              <a:rPr lang="en-US" sz="1600" dirty="0"/>
              <a:t>Illuminated Baton</a:t>
            </a:r>
          </a:p>
          <a:p>
            <a:pPr marL="1314450" lvl="2" indent="-514350">
              <a:lnSpc>
                <a:spcPct val="90000"/>
              </a:lnSpc>
              <a:buFont typeface="+mj-lt"/>
              <a:buAutoNum type="alphaLcPeriod"/>
            </a:pPr>
            <a:r>
              <a:rPr lang="en-US" sz="1600" dirty="0"/>
              <a:t>Signal Flare</a:t>
            </a:r>
          </a:p>
          <a:p>
            <a:pPr marL="514350" indent="-514350">
              <a:lnSpc>
                <a:spcPct val="90000"/>
              </a:lnSpc>
              <a:buFont typeface="+mj-lt"/>
              <a:buAutoNum type="arabicPeriod"/>
            </a:pPr>
            <a:r>
              <a:rPr lang="en-US" sz="1600" dirty="0"/>
              <a:t>List various factors that can complicate traffic direction at an accident or fire scene.</a:t>
            </a:r>
          </a:p>
          <a:p>
            <a:pPr marL="1257300" lvl="3" indent="0">
              <a:lnSpc>
                <a:spcPct val="90000"/>
              </a:lnSpc>
              <a:buNone/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4799058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63072" y="470925"/>
            <a:ext cx="3285756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17A424F-74AA-4D4A-8DD7-402E84BE23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7271" y="1012004"/>
            <a:ext cx="2562119" cy="4795408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Situations for traffic direction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FFB3131C-643E-44A5-90CB-8E8FA4DE3A8B}"/>
              </a:ext>
            </a:extLst>
          </p:cNvPr>
          <p:cNvGrpSpPr/>
          <p:nvPr/>
        </p:nvGrpSpPr>
        <p:grpSpPr>
          <a:xfrm>
            <a:off x="3895725" y="471642"/>
            <a:ext cx="4885203" cy="1681139"/>
            <a:chOff x="3895725" y="471642"/>
            <a:chExt cx="4885203" cy="1681139"/>
          </a:xfrm>
        </p:grpSpPr>
        <p:sp>
          <p:nvSpPr>
            <p:cNvPr id="6" name="Rectangle: Rounded Corners 5">
              <a:extLst>
                <a:ext uri="{FF2B5EF4-FFF2-40B4-BE49-F238E27FC236}">
                  <a16:creationId xmlns:a16="http://schemas.microsoft.com/office/drawing/2014/main" id="{70D4404C-2543-484C-8367-65601F3DFD03}"/>
                </a:ext>
              </a:extLst>
            </p:cNvPr>
            <p:cNvSpPr/>
            <p:nvPr/>
          </p:nvSpPr>
          <p:spPr>
            <a:xfrm>
              <a:off x="3895725" y="471642"/>
              <a:ext cx="4885203" cy="1681139"/>
            </a:xfrm>
            <a:prstGeom prst="roundRect">
              <a:avLst>
                <a:gd name="adj" fmla="val 10000"/>
              </a:avLst>
            </a:prstGeom>
          </p:spPr>
          <p:style>
            <a:lnRef idx="0">
              <a:schemeClr val="dk1">
                <a:hueOff val="0"/>
                <a:satOff val="0"/>
                <a:lumOff val="0"/>
                <a:alphaOff val="0"/>
              </a:schemeClr>
            </a:lnRef>
            <a:fillRef idx="1">
              <a:schemeClr val="bg1">
                <a:lumMod val="95000"/>
                <a:hueOff val="0"/>
                <a:satOff val="0"/>
                <a:lumOff val="0"/>
                <a:alphaOff val="0"/>
              </a:schemeClr>
            </a:fillRef>
            <a:effectRef idx="0">
              <a:schemeClr val="bg1">
                <a:lumMod val="95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7" name="Rectangle 6" descr="Firefighter">
              <a:extLst>
                <a:ext uri="{FF2B5EF4-FFF2-40B4-BE49-F238E27FC236}">
                  <a16:creationId xmlns:a16="http://schemas.microsoft.com/office/drawing/2014/main" id="{FD150869-6A39-414D-87F9-8F5512D0471E}"/>
                </a:ext>
              </a:extLst>
            </p:cNvPr>
            <p:cNvSpPr/>
            <p:nvPr/>
          </p:nvSpPr>
          <p:spPr>
            <a:xfrm>
              <a:off x="4404269" y="849898"/>
              <a:ext cx="924626" cy="924626"/>
            </a:xfrm>
            <a:prstGeom prst="rect">
              <a:avLst/>
            </a:prstGeom>
            <a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913956F2-2669-4A73-B6F9-BCEC7694BF90}"/>
                </a:ext>
              </a:extLst>
            </p:cNvPr>
            <p:cNvSpPr/>
            <p:nvPr/>
          </p:nvSpPr>
          <p:spPr>
            <a:xfrm>
              <a:off x="5837441" y="471642"/>
              <a:ext cx="2943486" cy="1681139"/>
            </a:xfrm>
            <a:custGeom>
              <a:avLst/>
              <a:gdLst>
                <a:gd name="connsiteX0" fmla="*/ 0 w 2943486"/>
                <a:gd name="connsiteY0" fmla="*/ 0 h 1681139"/>
                <a:gd name="connsiteX1" fmla="*/ 2943486 w 2943486"/>
                <a:gd name="connsiteY1" fmla="*/ 0 h 1681139"/>
                <a:gd name="connsiteX2" fmla="*/ 2943486 w 2943486"/>
                <a:gd name="connsiteY2" fmla="*/ 1681139 h 1681139"/>
                <a:gd name="connsiteX3" fmla="*/ 0 w 2943486"/>
                <a:gd name="connsiteY3" fmla="*/ 1681139 h 1681139"/>
                <a:gd name="connsiteX4" fmla="*/ 0 w 2943486"/>
                <a:gd name="connsiteY4" fmla="*/ 0 h 16811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43486" h="1681139">
                  <a:moveTo>
                    <a:pt x="0" y="0"/>
                  </a:moveTo>
                  <a:lnTo>
                    <a:pt x="2943486" y="0"/>
                  </a:lnTo>
                  <a:lnTo>
                    <a:pt x="2943486" y="1681139"/>
                  </a:lnTo>
                  <a:lnTo>
                    <a:pt x="0" y="1681139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7921" tIns="177921" rIns="177921" bIns="177921" numCol="1" spcCol="1270" anchor="ctr" anchorCtr="0">
              <a:noAutofit/>
            </a:bodyPr>
            <a:lstStyle/>
            <a:p>
              <a:pPr marL="0" lvl="0" indent="0" algn="l" defTabSz="1111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500" kern="1200" dirty="0"/>
                <a:t>Accidents, fires and other emergencies</a:t>
              </a:r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B5AA2CA9-6FA3-40CC-A3D9-17F9785B2E1C}"/>
              </a:ext>
            </a:extLst>
          </p:cNvPr>
          <p:cNvGrpSpPr/>
          <p:nvPr/>
        </p:nvGrpSpPr>
        <p:grpSpPr>
          <a:xfrm>
            <a:off x="3895725" y="2573067"/>
            <a:ext cx="4885203" cy="1681139"/>
            <a:chOff x="3895725" y="2573067"/>
            <a:chExt cx="4885203" cy="1681139"/>
          </a:xfrm>
        </p:grpSpPr>
        <p:sp>
          <p:nvSpPr>
            <p:cNvPr id="9" name="Rectangle: Rounded Corners 8">
              <a:extLst>
                <a:ext uri="{FF2B5EF4-FFF2-40B4-BE49-F238E27FC236}">
                  <a16:creationId xmlns:a16="http://schemas.microsoft.com/office/drawing/2014/main" id="{8C88D435-6701-4222-8BE8-59C5CD63E1EE}"/>
                </a:ext>
              </a:extLst>
            </p:cNvPr>
            <p:cNvSpPr/>
            <p:nvPr/>
          </p:nvSpPr>
          <p:spPr>
            <a:xfrm>
              <a:off x="3895725" y="2573067"/>
              <a:ext cx="4885203" cy="1681139"/>
            </a:xfrm>
            <a:prstGeom prst="roundRect">
              <a:avLst>
                <a:gd name="adj" fmla="val 10000"/>
              </a:avLst>
            </a:prstGeom>
          </p:spPr>
          <p:style>
            <a:lnRef idx="0">
              <a:schemeClr val="dk1">
                <a:hueOff val="0"/>
                <a:satOff val="0"/>
                <a:lumOff val="0"/>
                <a:alphaOff val="0"/>
              </a:schemeClr>
            </a:lnRef>
            <a:fillRef idx="1">
              <a:schemeClr val="bg1">
                <a:lumMod val="95000"/>
                <a:hueOff val="0"/>
                <a:satOff val="0"/>
                <a:lumOff val="0"/>
                <a:alphaOff val="0"/>
              </a:schemeClr>
            </a:fillRef>
            <a:effectRef idx="0">
              <a:schemeClr val="bg1">
                <a:lumMod val="95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1" name="Rectangle 10" descr="Car">
              <a:extLst>
                <a:ext uri="{FF2B5EF4-FFF2-40B4-BE49-F238E27FC236}">
                  <a16:creationId xmlns:a16="http://schemas.microsoft.com/office/drawing/2014/main" id="{866E27AA-1B3D-4FF4-91A7-A240F1B7DF2B}"/>
                </a:ext>
              </a:extLst>
            </p:cNvPr>
            <p:cNvSpPr/>
            <p:nvPr/>
          </p:nvSpPr>
          <p:spPr>
            <a:xfrm>
              <a:off x="4404269" y="2951323"/>
              <a:ext cx="924626" cy="924626"/>
            </a:xfrm>
            <a:prstGeom prst="rect">
              <a:avLst/>
            </a:prstGeom>
            <a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2">
                <a:hueOff val="-7200000"/>
                <a:satOff val="-30002"/>
                <a:lumOff val="25001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66D20E5A-E1AC-40FF-BFA3-B811A2BBB6AF}"/>
                </a:ext>
              </a:extLst>
            </p:cNvPr>
            <p:cNvSpPr/>
            <p:nvPr/>
          </p:nvSpPr>
          <p:spPr>
            <a:xfrm>
              <a:off x="5837441" y="2573067"/>
              <a:ext cx="2943486" cy="1681139"/>
            </a:xfrm>
            <a:custGeom>
              <a:avLst/>
              <a:gdLst>
                <a:gd name="connsiteX0" fmla="*/ 0 w 2943486"/>
                <a:gd name="connsiteY0" fmla="*/ 0 h 1681139"/>
                <a:gd name="connsiteX1" fmla="*/ 2943486 w 2943486"/>
                <a:gd name="connsiteY1" fmla="*/ 0 h 1681139"/>
                <a:gd name="connsiteX2" fmla="*/ 2943486 w 2943486"/>
                <a:gd name="connsiteY2" fmla="*/ 1681139 h 1681139"/>
                <a:gd name="connsiteX3" fmla="*/ 0 w 2943486"/>
                <a:gd name="connsiteY3" fmla="*/ 1681139 h 1681139"/>
                <a:gd name="connsiteX4" fmla="*/ 0 w 2943486"/>
                <a:gd name="connsiteY4" fmla="*/ 0 h 16811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43486" h="1681139">
                  <a:moveTo>
                    <a:pt x="0" y="0"/>
                  </a:moveTo>
                  <a:lnTo>
                    <a:pt x="2943486" y="0"/>
                  </a:lnTo>
                  <a:lnTo>
                    <a:pt x="2943486" y="1681139"/>
                  </a:lnTo>
                  <a:lnTo>
                    <a:pt x="0" y="1681139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7921" tIns="177921" rIns="177921" bIns="177921" numCol="1" spcCol="1270" anchor="ctr" anchorCtr="0">
              <a:noAutofit/>
            </a:bodyPr>
            <a:lstStyle/>
            <a:p>
              <a:pPr marL="0" lvl="0" indent="0" algn="l" defTabSz="1111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500" kern="1200" dirty="0"/>
                <a:t>Congestion </a:t>
              </a:r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68E2AF28-7313-4BFB-A251-1CD7FF931FF4}"/>
              </a:ext>
            </a:extLst>
          </p:cNvPr>
          <p:cNvGrpSpPr/>
          <p:nvPr/>
        </p:nvGrpSpPr>
        <p:grpSpPr>
          <a:xfrm>
            <a:off x="3895725" y="4674491"/>
            <a:ext cx="4885203" cy="1681139"/>
            <a:chOff x="3895725" y="4674491"/>
            <a:chExt cx="4885203" cy="1681139"/>
          </a:xfrm>
        </p:grpSpPr>
        <p:sp>
          <p:nvSpPr>
            <p:cNvPr id="13" name="Rectangle: Rounded Corners 12">
              <a:extLst>
                <a:ext uri="{FF2B5EF4-FFF2-40B4-BE49-F238E27FC236}">
                  <a16:creationId xmlns:a16="http://schemas.microsoft.com/office/drawing/2014/main" id="{A871D322-8D49-40A8-99C9-FB839C2BDE29}"/>
                </a:ext>
              </a:extLst>
            </p:cNvPr>
            <p:cNvSpPr/>
            <p:nvPr/>
          </p:nvSpPr>
          <p:spPr>
            <a:xfrm>
              <a:off x="3895725" y="4674491"/>
              <a:ext cx="4885203" cy="1681139"/>
            </a:xfrm>
            <a:prstGeom prst="roundRect">
              <a:avLst>
                <a:gd name="adj" fmla="val 10000"/>
              </a:avLst>
            </a:prstGeom>
          </p:spPr>
          <p:style>
            <a:lnRef idx="0">
              <a:schemeClr val="dk1">
                <a:hueOff val="0"/>
                <a:satOff val="0"/>
                <a:lumOff val="0"/>
                <a:alphaOff val="0"/>
              </a:schemeClr>
            </a:lnRef>
            <a:fillRef idx="1">
              <a:schemeClr val="bg1">
                <a:lumMod val="95000"/>
                <a:hueOff val="0"/>
                <a:satOff val="0"/>
                <a:lumOff val="0"/>
                <a:alphaOff val="0"/>
              </a:schemeClr>
            </a:fillRef>
            <a:effectRef idx="0">
              <a:schemeClr val="bg1">
                <a:lumMod val="95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4" name="Rectangle 13" descr="Traffic cone">
              <a:extLst>
                <a:ext uri="{FF2B5EF4-FFF2-40B4-BE49-F238E27FC236}">
                  <a16:creationId xmlns:a16="http://schemas.microsoft.com/office/drawing/2014/main" id="{1E21F774-7593-4310-B110-2FA28CBF4864}"/>
                </a:ext>
              </a:extLst>
            </p:cNvPr>
            <p:cNvSpPr/>
            <p:nvPr/>
          </p:nvSpPr>
          <p:spPr>
            <a:xfrm>
              <a:off x="4404269" y="5052748"/>
              <a:ext cx="924626" cy="924626"/>
            </a:xfrm>
            <a:prstGeom prst="rect">
              <a:avLst/>
            </a:prstGeom>
            <a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2">
                <a:hueOff val="-14400000"/>
                <a:satOff val="-60003"/>
                <a:lumOff val="50001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9F089441-5000-4B60-9A7E-6E15EEAA4E9F}"/>
                </a:ext>
              </a:extLst>
            </p:cNvPr>
            <p:cNvSpPr/>
            <p:nvPr/>
          </p:nvSpPr>
          <p:spPr>
            <a:xfrm>
              <a:off x="5837441" y="4674491"/>
              <a:ext cx="2943486" cy="1681139"/>
            </a:xfrm>
            <a:custGeom>
              <a:avLst/>
              <a:gdLst>
                <a:gd name="connsiteX0" fmla="*/ 0 w 2943486"/>
                <a:gd name="connsiteY0" fmla="*/ 0 h 1681139"/>
                <a:gd name="connsiteX1" fmla="*/ 2943486 w 2943486"/>
                <a:gd name="connsiteY1" fmla="*/ 0 h 1681139"/>
                <a:gd name="connsiteX2" fmla="*/ 2943486 w 2943486"/>
                <a:gd name="connsiteY2" fmla="*/ 1681139 h 1681139"/>
                <a:gd name="connsiteX3" fmla="*/ 0 w 2943486"/>
                <a:gd name="connsiteY3" fmla="*/ 1681139 h 1681139"/>
                <a:gd name="connsiteX4" fmla="*/ 0 w 2943486"/>
                <a:gd name="connsiteY4" fmla="*/ 0 h 16811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43486" h="1681139">
                  <a:moveTo>
                    <a:pt x="0" y="0"/>
                  </a:moveTo>
                  <a:lnTo>
                    <a:pt x="2943486" y="0"/>
                  </a:lnTo>
                  <a:lnTo>
                    <a:pt x="2943486" y="1681139"/>
                  </a:lnTo>
                  <a:lnTo>
                    <a:pt x="0" y="1681139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7921" tIns="177921" rIns="177921" bIns="177921" numCol="1" spcCol="1270" anchor="ctr" anchorCtr="0">
              <a:noAutofit/>
            </a:bodyPr>
            <a:lstStyle/>
            <a:p>
              <a:pPr marL="0" lvl="0" indent="0" algn="l" defTabSz="1111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500" kern="1200" dirty="0"/>
                <a:t>Heavy traffic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754431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4F1CEC-5E2F-403D-BD7E-CD67005E15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54084"/>
            <a:ext cx="3446303" cy="1645501"/>
          </a:xfrm>
        </p:spPr>
        <p:txBody>
          <a:bodyPr>
            <a:normAutofit/>
          </a:bodyPr>
          <a:lstStyle/>
          <a:p>
            <a:r>
              <a:rPr lang="en-US" dirty="0"/>
              <a:t>Equipment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5E1D25-E3DE-4BED-BAA3-9507312A43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05001"/>
            <a:ext cx="3446303" cy="4271962"/>
          </a:xfrm>
        </p:spPr>
        <p:txBody>
          <a:bodyPr>
            <a:normAutofit/>
          </a:bodyPr>
          <a:lstStyle/>
          <a:p>
            <a:r>
              <a:rPr lang="en-US" sz="2400" dirty="0"/>
              <a:t>Daytime</a:t>
            </a:r>
          </a:p>
          <a:p>
            <a:pPr lvl="1"/>
            <a:r>
              <a:rPr lang="en-US" sz="2400" dirty="0"/>
              <a:t>Reflective Vest</a:t>
            </a:r>
          </a:p>
          <a:p>
            <a:pPr lvl="1"/>
            <a:r>
              <a:rPr lang="en-US" sz="2400" dirty="0"/>
              <a:t>Whistle</a:t>
            </a:r>
          </a:p>
          <a:p>
            <a:pPr lvl="1"/>
            <a:r>
              <a:rPr lang="en-US" sz="2400" dirty="0"/>
              <a:t>Highly visible gloves</a:t>
            </a:r>
          </a:p>
          <a:p>
            <a:r>
              <a:rPr lang="en-US" sz="2400" dirty="0"/>
              <a:t>Nighttime</a:t>
            </a:r>
          </a:p>
          <a:p>
            <a:pPr lvl="1"/>
            <a:r>
              <a:rPr lang="en-US" sz="2400" dirty="0"/>
              <a:t>Flashlight and/or Traffic Baton</a:t>
            </a:r>
          </a:p>
          <a:p>
            <a:r>
              <a:rPr lang="en-US" sz="2400" dirty="0"/>
              <a:t>All weather gear</a:t>
            </a:r>
          </a:p>
          <a:p>
            <a:pPr marL="457200" lvl="1" indent="0">
              <a:buNone/>
            </a:pPr>
            <a:endParaRPr lang="en-US" sz="170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03713C1-2FB2-413B-BF91-3AE41726FB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68243" y="3474720"/>
            <a:ext cx="4575685" cy="33832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0795B4D-5022-4A7F-A01D-8D880B7CDB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99688" y="0"/>
            <a:ext cx="4644311" cy="6858000"/>
          </a:xfrm>
          <a:prstGeom prst="rect">
            <a:avLst/>
          </a:prstGeom>
          <a:solidFill>
            <a:schemeClr val="tx1">
              <a:lumMod val="85000"/>
              <a:lumOff val="15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FD19018-DE7C-4796-ADF2-AD2EB0FC0D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71999" y="0"/>
            <a:ext cx="2251711" cy="33832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AAB9F7E-B79F-4383-B55A-444FE0C62A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15681" y="363649"/>
            <a:ext cx="1773237" cy="2655983"/>
          </a:xfrm>
          <a:prstGeom prst="rect">
            <a:avLst/>
          </a:prstGeom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id="{B1A0A2C2-4F85-44AF-8708-8DCA4B550C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92218" y="0"/>
            <a:ext cx="2251710" cy="33832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D465CDF-1E4C-4786-B547-33807F55D1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27081" y="876835"/>
            <a:ext cx="1773238" cy="1629611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20F3801A-0DE5-4193-A3B2-C22D76FCC74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35022" y="3796452"/>
            <a:ext cx="3045955" cy="25598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414656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66700" y="0"/>
            <a:ext cx="8610371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02DD2BC0-6F29-4B4F-8D61-2DCF6D2E8E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FC9FB64-FD1B-4D36-8823-259E039714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4419" y="826680"/>
            <a:ext cx="7375161" cy="1325563"/>
          </a:xfrm>
        </p:spPr>
        <p:txBody>
          <a:bodyPr>
            <a:normAutofit/>
          </a:bodyPr>
          <a:lstStyle/>
          <a:p>
            <a:r>
              <a:rPr lang="en-US" sz="3500" dirty="0">
                <a:solidFill>
                  <a:srgbClr val="FFFFFF"/>
                </a:solidFill>
              </a:rPr>
              <a:t>Center of the Intersection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403E1636-CF94-4884-80D7-18F02EAA209F}"/>
              </a:ext>
            </a:extLst>
          </p:cNvPr>
          <p:cNvGrpSpPr/>
          <p:nvPr/>
        </p:nvGrpSpPr>
        <p:grpSpPr>
          <a:xfrm>
            <a:off x="777240" y="3675260"/>
            <a:ext cx="2371724" cy="1580754"/>
            <a:chOff x="777240" y="3675260"/>
            <a:chExt cx="2371724" cy="1580754"/>
          </a:xfrm>
        </p:grpSpPr>
        <p:sp>
          <p:nvSpPr>
            <p:cNvPr id="6" name="Rectangle: Rounded Corners 5">
              <a:extLst>
                <a:ext uri="{FF2B5EF4-FFF2-40B4-BE49-F238E27FC236}">
                  <a16:creationId xmlns:a16="http://schemas.microsoft.com/office/drawing/2014/main" id="{6BF54144-FE39-4FA4-8136-CCC9049BD0A0}"/>
                </a:ext>
              </a:extLst>
            </p:cNvPr>
            <p:cNvSpPr/>
            <p:nvPr/>
          </p:nvSpPr>
          <p:spPr>
            <a:xfrm>
              <a:off x="777240" y="3675260"/>
              <a:ext cx="2134552" cy="1355440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00770313-F60B-4278-A09F-9170700F0750}"/>
                </a:ext>
              </a:extLst>
            </p:cNvPr>
            <p:cNvSpPr/>
            <p:nvPr/>
          </p:nvSpPr>
          <p:spPr>
            <a:xfrm>
              <a:off x="1014412" y="3900574"/>
              <a:ext cx="2134552" cy="1355440"/>
            </a:xfrm>
            <a:custGeom>
              <a:avLst/>
              <a:gdLst>
                <a:gd name="connsiteX0" fmla="*/ 0 w 2134552"/>
                <a:gd name="connsiteY0" fmla="*/ 135544 h 1355440"/>
                <a:gd name="connsiteX1" fmla="*/ 135544 w 2134552"/>
                <a:gd name="connsiteY1" fmla="*/ 0 h 1355440"/>
                <a:gd name="connsiteX2" fmla="*/ 1999008 w 2134552"/>
                <a:gd name="connsiteY2" fmla="*/ 0 h 1355440"/>
                <a:gd name="connsiteX3" fmla="*/ 2134552 w 2134552"/>
                <a:gd name="connsiteY3" fmla="*/ 135544 h 1355440"/>
                <a:gd name="connsiteX4" fmla="*/ 2134552 w 2134552"/>
                <a:gd name="connsiteY4" fmla="*/ 1219896 h 1355440"/>
                <a:gd name="connsiteX5" fmla="*/ 1999008 w 2134552"/>
                <a:gd name="connsiteY5" fmla="*/ 1355440 h 1355440"/>
                <a:gd name="connsiteX6" fmla="*/ 135544 w 2134552"/>
                <a:gd name="connsiteY6" fmla="*/ 1355440 h 1355440"/>
                <a:gd name="connsiteX7" fmla="*/ 0 w 2134552"/>
                <a:gd name="connsiteY7" fmla="*/ 1219896 h 1355440"/>
                <a:gd name="connsiteX8" fmla="*/ 0 w 2134552"/>
                <a:gd name="connsiteY8" fmla="*/ 135544 h 13554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134552" h="1355440">
                  <a:moveTo>
                    <a:pt x="0" y="135544"/>
                  </a:moveTo>
                  <a:cubicBezTo>
                    <a:pt x="0" y="60685"/>
                    <a:pt x="60685" y="0"/>
                    <a:pt x="135544" y="0"/>
                  </a:cubicBezTo>
                  <a:lnTo>
                    <a:pt x="1999008" y="0"/>
                  </a:lnTo>
                  <a:cubicBezTo>
                    <a:pt x="2073867" y="0"/>
                    <a:pt x="2134552" y="60685"/>
                    <a:pt x="2134552" y="135544"/>
                  </a:cubicBezTo>
                  <a:lnTo>
                    <a:pt x="2134552" y="1219896"/>
                  </a:lnTo>
                  <a:cubicBezTo>
                    <a:pt x="2134552" y="1294755"/>
                    <a:pt x="2073867" y="1355440"/>
                    <a:pt x="1999008" y="1355440"/>
                  </a:cubicBezTo>
                  <a:lnTo>
                    <a:pt x="135544" y="1355440"/>
                  </a:lnTo>
                  <a:cubicBezTo>
                    <a:pt x="60685" y="1355440"/>
                    <a:pt x="0" y="1294755"/>
                    <a:pt x="0" y="1219896"/>
                  </a:cubicBezTo>
                  <a:lnTo>
                    <a:pt x="0" y="135544"/>
                  </a:lnTo>
                  <a:close/>
                </a:path>
              </a:pathLst>
            </a:cu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42569" tIns="142569" rIns="142569" bIns="142569" numCol="1" spcCol="1270" anchor="ctr" anchorCtr="0">
              <a:noAutofit/>
            </a:bodyPr>
            <a:lstStyle/>
            <a:p>
              <a:pPr marL="0" lvl="0" indent="0" algn="ctr" defTabSz="1200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800" kern="1200" dirty="0"/>
                <a:t>Greatest visibility</a:t>
              </a:r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F73F7BD1-322A-4007-A1FE-F556CA7656B7}"/>
              </a:ext>
            </a:extLst>
          </p:cNvPr>
          <p:cNvGrpSpPr/>
          <p:nvPr/>
        </p:nvGrpSpPr>
        <p:grpSpPr>
          <a:xfrm>
            <a:off x="3386137" y="3675260"/>
            <a:ext cx="2371725" cy="1580754"/>
            <a:chOff x="3386137" y="3675260"/>
            <a:chExt cx="2371725" cy="1580754"/>
          </a:xfrm>
        </p:grpSpPr>
        <p:sp>
          <p:nvSpPr>
            <p:cNvPr id="9" name="Rectangle: Rounded Corners 8">
              <a:extLst>
                <a:ext uri="{FF2B5EF4-FFF2-40B4-BE49-F238E27FC236}">
                  <a16:creationId xmlns:a16="http://schemas.microsoft.com/office/drawing/2014/main" id="{8BB4BE3D-07A0-4A88-90DA-BA4A47495B45}"/>
                </a:ext>
              </a:extLst>
            </p:cNvPr>
            <p:cNvSpPr/>
            <p:nvPr/>
          </p:nvSpPr>
          <p:spPr>
            <a:xfrm>
              <a:off x="3386137" y="3675260"/>
              <a:ext cx="2134552" cy="1355440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8FA9B699-211C-4628-B3D3-AA7F64CD927A}"/>
                </a:ext>
              </a:extLst>
            </p:cNvPr>
            <p:cNvSpPr/>
            <p:nvPr/>
          </p:nvSpPr>
          <p:spPr>
            <a:xfrm>
              <a:off x="3623310" y="3900574"/>
              <a:ext cx="2134552" cy="1355440"/>
            </a:xfrm>
            <a:custGeom>
              <a:avLst/>
              <a:gdLst>
                <a:gd name="connsiteX0" fmla="*/ 0 w 2134552"/>
                <a:gd name="connsiteY0" fmla="*/ 135544 h 1355440"/>
                <a:gd name="connsiteX1" fmla="*/ 135544 w 2134552"/>
                <a:gd name="connsiteY1" fmla="*/ 0 h 1355440"/>
                <a:gd name="connsiteX2" fmla="*/ 1999008 w 2134552"/>
                <a:gd name="connsiteY2" fmla="*/ 0 h 1355440"/>
                <a:gd name="connsiteX3" fmla="*/ 2134552 w 2134552"/>
                <a:gd name="connsiteY3" fmla="*/ 135544 h 1355440"/>
                <a:gd name="connsiteX4" fmla="*/ 2134552 w 2134552"/>
                <a:gd name="connsiteY4" fmla="*/ 1219896 h 1355440"/>
                <a:gd name="connsiteX5" fmla="*/ 1999008 w 2134552"/>
                <a:gd name="connsiteY5" fmla="*/ 1355440 h 1355440"/>
                <a:gd name="connsiteX6" fmla="*/ 135544 w 2134552"/>
                <a:gd name="connsiteY6" fmla="*/ 1355440 h 1355440"/>
                <a:gd name="connsiteX7" fmla="*/ 0 w 2134552"/>
                <a:gd name="connsiteY7" fmla="*/ 1219896 h 1355440"/>
                <a:gd name="connsiteX8" fmla="*/ 0 w 2134552"/>
                <a:gd name="connsiteY8" fmla="*/ 135544 h 13554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134552" h="1355440">
                  <a:moveTo>
                    <a:pt x="0" y="135544"/>
                  </a:moveTo>
                  <a:cubicBezTo>
                    <a:pt x="0" y="60685"/>
                    <a:pt x="60685" y="0"/>
                    <a:pt x="135544" y="0"/>
                  </a:cubicBezTo>
                  <a:lnTo>
                    <a:pt x="1999008" y="0"/>
                  </a:lnTo>
                  <a:cubicBezTo>
                    <a:pt x="2073867" y="0"/>
                    <a:pt x="2134552" y="60685"/>
                    <a:pt x="2134552" y="135544"/>
                  </a:cubicBezTo>
                  <a:lnTo>
                    <a:pt x="2134552" y="1219896"/>
                  </a:lnTo>
                  <a:cubicBezTo>
                    <a:pt x="2134552" y="1294755"/>
                    <a:pt x="2073867" y="1355440"/>
                    <a:pt x="1999008" y="1355440"/>
                  </a:cubicBezTo>
                  <a:lnTo>
                    <a:pt x="135544" y="1355440"/>
                  </a:lnTo>
                  <a:cubicBezTo>
                    <a:pt x="60685" y="1355440"/>
                    <a:pt x="0" y="1294755"/>
                    <a:pt x="0" y="1219896"/>
                  </a:cubicBezTo>
                  <a:lnTo>
                    <a:pt x="0" y="135544"/>
                  </a:lnTo>
                  <a:close/>
                </a:path>
              </a:pathLst>
            </a:cu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42569" tIns="142569" rIns="142569" bIns="142569" numCol="1" spcCol="1270" anchor="ctr" anchorCtr="0">
              <a:noAutofit/>
            </a:bodyPr>
            <a:lstStyle/>
            <a:p>
              <a:pPr marL="0" lvl="0" indent="0" algn="ctr" defTabSz="1200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800" kern="1200" dirty="0"/>
                <a:t>Most hazardous</a:t>
              </a:r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7C612752-C9A7-4313-99DB-021F8519730B}"/>
              </a:ext>
            </a:extLst>
          </p:cNvPr>
          <p:cNvGrpSpPr/>
          <p:nvPr/>
        </p:nvGrpSpPr>
        <p:grpSpPr>
          <a:xfrm>
            <a:off x="5995035" y="3675260"/>
            <a:ext cx="2371724" cy="1580754"/>
            <a:chOff x="5995035" y="3675260"/>
            <a:chExt cx="2371724" cy="1580754"/>
          </a:xfrm>
        </p:grpSpPr>
        <p:sp>
          <p:nvSpPr>
            <p:cNvPr id="13" name="Rectangle: Rounded Corners 12">
              <a:extLst>
                <a:ext uri="{FF2B5EF4-FFF2-40B4-BE49-F238E27FC236}">
                  <a16:creationId xmlns:a16="http://schemas.microsoft.com/office/drawing/2014/main" id="{96FB1619-AF81-40F7-A8F6-9D5B557738A9}"/>
                </a:ext>
              </a:extLst>
            </p:cNvPr>
            <p:cNvSpPr/>
            <p:nvPr/>
          </p:nvSpPr>
          <p:spPr>
            <a:xfrm>
              <a:off x="5995035" y="3675260"/>
              <a:ext cx="2134552" cy="1355440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CBD7D41B-C931-4FA0-A3A3-7AD0CA62BAF6}"/>
                </a:ext>
              </a:extLst>
            </p:cNvPr>
            <p:cNvSpPr/>
            <p:nvPr/>
          </p:nvSpPr>
          <p:spPr>
            <a:xfrm>
              <a:off x="6232207" y="3900574"/>
              <a:ext cx="2134552" cy="1355440"/>
            </a:xfrm>
            <a:custGeom>
              <a:avLst/>
              <a:gdLst>
                <a:gd name="connsiteX0" fmla="*/ 0 w 2134552"/>
                <a:gd name="connsiteY0" fmla="*/ 135544 h 1355440"/>
                <a:gd name="connsiteX1" fmla="*/ 135544 w 2134552"/>
                <a:gd name="connsiteY1" fmla="*/ 0 h 1355440"/>
                <a:gd name="connsiteX2" fmla="*/ 1999008 w 2134552"/>
                <a:gd name="connsiteY2" fmla="*/ 0 h 1355440"/>
                <a:gd name="connsiteX3" fmla="*/ 2134552 w 2134552"/>
                <a:gd name="connsiteY3" fmla="*/ 135544 h 1355440"/>
                <a:gd name="connsiteX4" fmla="*/ 2134552 w 2134552"/>
                <a:gd name="connsiteY4" fmla="*/ 1219896 h 1355440"/>
                <a:gd name="connsiteX5" fmla="*/ 1999008 w 2134552"/>
                <a:gd name="connsiteY5" fmla="*/ 1355440 h 1355440"/>
                <a:gd name="connsiteX6" fmla="*/ 135544 w 2134552"/>
                <a:gd name="connsiteY6" fmla="*/ 1355440 h 1355440"/>
                <a:gd name="connsiteX7" fmla="*/ 0 w 2134552"/>
                <a:gd name="connsiteY7" fmla="*/ 1219896 h 1355440"/>
                <a:gd name="connsiteX8" fmla="*/ 0 w 2134552"/>
                <a:gd name="connsiteY8" fmla="*/ 135544 h 13554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134552" h="1355440">
                  <a:moveTo>
                    <a:pt x="0" y="135544"/>
                  </a:moveTo>
                  <a:cubicBezTo>
                    <a:pt x="0" y="60685"/>
                    <a:pt x="60685" y="0"/>
                    <a:pt x="135544" y="0"/>
                  </a:cubicBezTo>
                  <a:lnTo>
                    <a:pt x="1999008" y="0"/>
                  </a:lnTo>
                  <a:cubicBezTo>
                    <a:pt x="2073867" y="0"/>
                    <a:pt x="2134552" y="60685"/>
                    <a:pt x="2134552" y="135544"/>
                  </a:cubicBezTo>
                  <a:lnTo>
                    <a:pt x="2134552" y="1219896"/>
                  </a:lnTo>
                  <a:cubicBezTo>
                    <a:pt x="2134552" y="1294755"/>
                    <a:pt x="2073867" y="1355440"/>
                    <a:pt x="1999008" y="1355440"/>
                  </a:cubicBezTo>
                  <a:lnTo>
                    <a:pt x="135544" y="1355440"/>
                  </a:lnTo>
                  <a:cubicBezTo>
                    <a:pt x="60685" y="1355440"/>
                    <a:pt x="0" y="1294755"/>
                    <a:pt x="0" y="1219896"/>
                  </a:cubicBezTo>
                  <a:lnTo>
                    <a:pt x="0" y="135544"/>
                  </a:lnTo>
                  <a:close/>
                </a:path>
              </a:pathLst>
            </a:cu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42569" tIns="142569" rIns="142569" bIns="142569" numCol="1" spcCol="1270" anchor="ctr" anchorCtr="0">
              <a:noAutofit/>
            </a:bodyPr>
            <a:lstStyle/>
            <a:p>
              <a:pPr marL="0" lvl="0" indent="0" algn="ctr" defTabSz="1200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800" kern="1200" dirty="0"/>
                <a:t>Provides greatest control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84674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66700" y="0"/>
            <a:ext cx="8610371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02DD2BC0-6F29-4B4F-8D61-2DCF6D2E8E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3B7DDA4-91D1-4230-A6B3-9E612A5E63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4419" y="826680"/>
            <a:ext cx="7375161" cy="1325563"/>
          </a:xfrm>
        </p:spPr>
        <p:txBody>
          <a:bodyPr>
            <a:normAutofit/>
          </a:bodyPr>
          <a:lstStyle/>
          <a:p>
            <a:r>
              <a:rPr lang="en-US" sz="3500">
                <a:solidFill>
                  <a:srgbClr val="FFFFFF"/>
                </a:solidFill>
              </a:rPr>
              <a:t>Corner Position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C1DDE622-F943-4209-B4F1-12B80EBBF7C5}"/>
              </a:ext>
            </a:extLst>
          </p:cNvPr>
          <p:cNvGrpSpPr/>
          <p:nvPr/>
        </p:nvGrpSpPr>
        <p:grpSpPr>
          <a:xfrm>
            <a:off x="778166" y="3261547"/>
            <a:ext cx="3613174" cy="2408181"/>
            <a:chOff x="778166" y="3261547"/>
            <a:chExt cx="3613174" cy="2408181"/>
          </a:xfrm>
        </p:grpSpPr>
        <p:sp>
          <p:nvSpPr>
            <p:cNvPr id="6" name="Rectangle: Rounded Corners 5">
              <a:extLst>
                <a:ext uri="{FF2B5EF4-FFF2-40B4-BE49-F238E27FC236}">
                  <a16:creationId xmlns:a16="http://schemas.microsoft.com/office/drawing/2014/main" id="{7A64F92A-270E-4CE5-9759-B45E7CA4083C}"/>
                </a:ext>
              </a:extLst>
            </p:cNvPr>
            <p:cNvSpPr/>
            <p:nvPr/>
          </p:nvSpPr>
          <p:spPr>
            <a:xfrm>
              <a:off x="778166" y="3261547"/>
              <a:ext cx="3251857" cy="2064929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1B90129D-7101-44B1-A4EE-EC59CC01D3AC}"/>
                </a:ext>
              </a:extLst>
            </p:cNvPr>
            <p:cNvSpPr/>
            <p:nvPr/>
          </p:nvSpPr>
          <p:spPr>
            <a:xfrm>
              <a:off x="1139483" y="3604799"/>
              <a:ext cx="3251857" cy="2064929"/>
            </a:xfrm>
            <a:custGeom>
              <a:avLst/>
              <a:gdLst>
                <a:gd name="connsiteX0" fmla="*/ 0 w 3251857"/>
                <a:gd name="connsiteY0" fmla="*/ 206493 h 2064929"/>
                <a:gd name="connsiteX1" fmla="*/ 206493 w 3251857"/>
                <a:gd name="connsiteY1" fmla="*/ 0 h 2064929"/>
                <a:gd name="connsiteX2" fmla="*/ 3045364 w 3251857"/>
                <a:gd name="connsiteY2" fmla="*/ 0 h 2064929"/>
                <a:gd name="connsiteX3" fmla="*/ 3251857 w 3251857"/>
                <a:gd name="connsiteY3" fmla="*/ 206493 h 2064929"/>
                <a:gd name="connsiteX4" fmla="*/ 3251857 w 3251857"/>
                <a:gd name="connsiteY4" fmla="*/ 1858436 h 2064929"/>
                <a:gd name="connsiteX5" fmla="*/ 3045364 w 3251857"/>
                <a:gd name="connsiteY5" fmla="*/ 2064929 h 2064929"/>
                <a:gd name="connsiteX6" fmla="*/ 206493 w 3251857"/>
                <a:gd name="connsiteY6" fmla="*/ 2064929 h 2064929"/>
                <a:gd name="connsiteX7" fmla="*/ 0 w 3251857"/>
                <a:gd name="connsiteY7" fmla="*/ 1858436 h 2064929"/>
                <a:gd name="connsiteX8" fmla="*/ 0 w 3251857"/>
                <a:gd name="connsiteY8" fmla="*/ 206493 h 20649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251857" h="2064929">
                  <a:moveTo>
                    <a:pt x="0" y="206493"/>
                  </a:moveTo>
                  <a:cubicBezTo>
                    <a:pt x="0" y="92450"/>
                    <a:pt x="92450" y="0"/>
                    <a:pt x="206493" y="0"/>
                  </a:cubicBezTo>
                  <a:lnTo>
                    <a:pt x="3045364" y="0"/>
                  </a:lnTo>
                  <a:cubicBezTo>
                    <a:pt x="3159407" y="0"/>
                    <a:pt x="3251857" y="92450"/>
                    <a:pt x="3251857" y="206493"/>
                  </a:cubicBezTo>
                  <a:lnTo>
                    <a:pt x="3251857" y="1858436"/>
                  </a:lnTo>
                  <a:cubicBezTo>
                    <a:pt x="3251857" y="1972479"/>
                    <a:pt x="3159407" y="2064929"/>
                    <a:pt x="3045364" y="2064929"/>
                  </a:cubicBezTo>
                  <a:lnTo>
                    <a:pt x="206493" y="2064929"/>
                  </a:lnTo>
                  <a:cubicBezTo>
                    <a:pt x="92450" y="2064929"/>
                    <a:pt x="0" y="1972479"/>
                    <a:pt x="0" y="1858436"/>
                  </a:cubicBezTo>
                  <a:lnTo>
                    <a:pt x="0" y="206493"/>
                  </a:lnTo>
                  <a:close/>
                </a:path>
              </a:pathLst>
            </a:cu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86210" tIns="186210" rIns="186210" bIns="186210" numCol="1" spcCol="1270" anchor="ctr" anchorCtr="0">
              <a:noAutofit/>
            </a:bodyPr>
            <a:lstStyle/>
            <a:p>
              <a:pPr marL="0" lvl="0" indent="0" algn="ctr" defTabSz="1466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800" kern="1200" dirty="0"/>
                <a:t>Used primarily where pedestrian traffic is heavy</a:t>
              </a:r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B6AF77FD-DF7A-45F7-AAD9-5F4995E973C8}"/>
              </a:ext>
            </a:extLst>
          </p:cNvPr>
          <p:cNvGrpSpPr/>
          <p:nvPr/>
        </p:nvGrpSpPr>
        <p:grpSpPr>
          <a:xfrm>
            <a:off x="4752658" y="3261547"/>
            <a:ext cx="3613175" cy="2408181"/>
            <a:chOff x="4752658" y="3261547"/>
            <a:chExt cx="3613175" cy="2408181"/>
          </a:xfrm>
        </p:grpSpPr>
        <p:sp>
          <p:nvSpPr>
            <p:cNvPr id="8" name="Rectangle: Rounded Corners 7">
              <a:extLst>
                <a:ext uri="{FF2B5EF4-FFF2-40B4-BE49-F238E27FC236}">
                  <a16:creationId xmlns:a16="http://schemas.microsoft.com/office/drawing/2014/main" id="{051B90FE-817D-4C5E-9098-25884BEAC60C}"/>
                </a:ext>
              </a:extLst>
            </p:cNvPr>
            <p:cNvSpPr/>
            <p:nvPr/>
          </p:nvSpPr>
          <p:spPr>
            <a:xfrm>
              <a:off x="4752658" y="3261547"/>
              <a:ext cx="3251857" cy="2064929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10D292C1-899A-4EF2-B3CA-EE8CF035F7A3}"/>
                </a:ext>
              </a:extLst>
            </p:cNvPr>
            <p:cNvSpPr/>
            <p:nvPr/>
          </p:nvSpPr>
          <p:spPr>
            <a:xfrm>
              <a:off x="5113976" y="3604799"/>
              <a:ext cx="3251857" cy="2064929"/>
            </a:xfrm>
            <a:custGeom>
              <a:avLst/>
              <a:gdLst>
                <a:gd name="connsiteX0" fmla="*/ 0 w 3251857"/>
                <a:gd name="connsiteY0" fmla="*/ 206493 h 2064929"/>
                <a:gd name="connsiteX1" fmla="*/ 206493 w 3251857"/>
                <a:gd name="connsiteY1" fmla="*/ 0 h 2064929"/>
                <a:gd name="connsiteX2" fmla="*/ 3045364 w 3251857"/>
                <a:gd name="connsiteY2" fmla="*/ 0 h 2064929"/>
                <a:gd name="connsiteX3" fmla="*/ 3251857 w 3251857"/>
                <a:gd name="connsiteY3" fmla="*/ 206493 h 2064929"/>
                <a:gd name="connsiteX4" fmla="*/ 3251857 w 3251857"/>
                <a:gd name="connsiteY4" fmla="*/ 1858436 h 2064929"/>
                <a:gd name="connsiteX5" fmla="*/ 3045364 w 3251857"/>
                <a:gd name="connsiteY5" fmla="*/ 2064929 h 2064929"/>
                <a:gd name="connsiteX6" fmla="*/ 206493 w 3251857"/>
                <a:gd name="connsiteY6" fmla="*/ 2064929 h 2064929"/>
                <a:gd name="connsiteX7" fmla="*/ 0 w 3251857"/>
                <a:gd name="connsiteY7" fmla="*/ 1858436 h 2064929"/>
                <a:gd name="connsiteX8" fmla="*/ 0 w 3251857"/>
                <a:gd name="connsiteY8" fmla="*/ 206493 h 20649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251857" h="2064929">
                  <a:moveTo>
                    <a:pt x="0" y="206493"/>
                  </a:moveTo>
                  <a:cubicBezTo>
                    <a:pt x="0" y="92450"/>
                    <a:pt x="92450" y="0"/>
                    <a:pt x="206493" y="0"/>
                  </a:cubicBezTo>
                  <a:lnTo>
                    <a:pt x="3045364" y="0"/>
                  </a:lnTo>
                  <a:cubicBezTo>
                    <a:pt x="3159407" y="0"/>
                    <a:pt x="3251857" y="92450"/>
                    <a:pt x="3251857" y="206493"/>
                  </a:cubicBezTo>
                  <a:lnTo>
                    <a:pt x="3251857" y="1858436"/>
                  </a:lnTo>
                  <a:cubicBezTo>
                    <a:pt x="3251857" y="1972479"/>
                    <a:pt x="3159407" y="2064929"/>
                    <a:pt x="3045364" y="2064929"/>
                  </a:cubicBezTo>
                  <a:lnTo>
                    <a:pt x="206493" y="2064929"/>
                  </a:lnTo>
                  <a:cubicBezTo>
                    <a:pt x="92450" y="2064929"/>
                    <a:pt x="0" y="1972479"/>
                    <a:pt x="0" y="1858436"/>
                  </a:cubicBezTo>
                  <a:lnTo>
                    <a:pt x="0" y="206493"/>
                  </a:lnTo>
                  <a:close/>
                </a:path>
              </a:pathLst>
            </a:cu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86210" tIns="186210" rIns="186210" bIns="186210" numCol="1" spcCol="1270" anchor="ctr" anchorCtr="0">
              <a:noAutofit/>
            </a:bodyPr>
            <a:lstStyle/>
            <a:p>
              <a:pPr marL="0" lvl="0" indent="0" algn="ctr" defTabSz="1466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800" kern="1200" dirty="0"/>
                <a:t>Safer for the </a:t>
              </a:r>
              <a:r>
                <a:rPr lang="en-US" sz="2800" dirty="0"/>
                <a:t>guard</a:t>
              </a:r>
              <a:r>
                <a:rPr lang="en-US" sz="2800" kern="1200" dirty="0"/>
                <a:t> and pedestrians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786842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WordArt 2">
            <a:extLst>
              <a:ext uri="{FF2B5EF4-FFF2-40B4-BE49-F238E27FC236}">
                <a16:creationId xmlns:a16="http://schemas.microsoft.com/office/drawing/2014/main" id="{5A80CDAE-9B55-4901-801E-F00B8431017F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905000" y="457200"/>
            <a:ext cx="4572000" cy="13716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spcFirstLastPara="1" wrap="none" fromWordArt="1">
            <a:prstTxWarp prst="textArchUp">
              <a:avLst>
                <a:gd name="adj" fmla="val 1080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 Black" panose="020B0A04020102020204" pitchFamily="34" charset="0"/>
              </a:rPr>
              <a:t>Signaling Aids</a:t>
            </a:r>
          </a:p>
        </p:txBody>
      </p:sp>
      <p:sp>
        <p:nvSpPr>
          <p:cNvPr id="7171" name="Text Box 3">
            <a:extLst>
              <a:ext uri="{FF2B5EF4-FFF2-40B4-BE49-F238E27FC236}">
                <a16:creationId xmlns:a16="http://schemas.microsoft.com/office/drawing/2014/main" id="{A3DD5491-E22D-46D6-A9F2-56DC4F8D7E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295400"/>
            <a:ext cx="6096000" cy="2443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b="1" u="sng" dirty="0"/>
              <a:t>Use of the Whistle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en-US" altLang="en-US" sz="2800" dirty="0"/>
              <a:t>One Long Blast – </a:t>
            </a:r>
            <a:r>
              <a:rPr lang="en-US" altLang="en-US" sz="2800" b="1" dirty="0"/>
              <a:t>STOP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en-US" altLang="en-US" sz="2800" dirty="0"/>
              <a:t>Two Short Blasts – </a:t>
            </a:r>
            <a:r>
              <a:rPr lang="en-US" altLang="en-US" sz="2800" b="1" dirty="0"/>
              <a:t>GO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en-US" altLang="en-US" sz="2800" dirty="0"/>
              <a:t>Several Short Blast – </a:t>
            </a:r>
            <a:r>
              <a:rPr lang="en-US" altLang="en-US" sz="2800" b="1" dirty="0"/>
              <a:t>to get attention</a:t>
            </a:r>
          </a:p>
        </p:txBody>
      </p:sp>
      <p:sp>
        <p:nvSpPr>
          <p:cNvPr id="7172" name="Text Box 4">
            <a:extLst>
              <a:ext uri="{FF2B5EF4-FFF2-40B4-BE49-F238E27FC236}">
                <a16:creationId xmlns:a16="http://schemas.microsoft.com/office/drawing/2014/main" id="{CE23D6EF-FF0C-4001-8899-2837A220A9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4038600"/>
            <a:ext cx="3200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 b="1" u="sng"/>
              <a:t>Voice</a:t>
            </a:r>
          </a:p>
        </p:txBody>
      </p:sp>
      <p:sp>
        <p:nvSpPr>
          <p:cNvPr id="7173" name="Text Box 5">
            <a:extLst>
              <a:ext uri="{FF2B5EF4-FFF2-40B4-BE49-F238E27FC236}">
                <a16:creationId xmlns:a16="http://schemas.microsoft.com/office/drawing/2014/main" id="{6AFED343-3494-43EA-8402-7B02AEB057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3200" y="4953000"/>
            <a:ext cx="2971800" cy="1801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 b="1" u="sng"/>
              <a:t>Illuminated baton</a:t>
            </a:r>
          </a:p>
          <a:p>
            <a:pPr>
              <a:spcBef>
                <a:spcPct val="50000"/>
              </a:spcBef>
            </a:pPr>
            <a:r>
              <a:rPr lang="en-US" altLang="en-US" sz="2800" b="1"/>
              <a:t>		</a:t>
            </a:r>
          </a:p>
          <a:p>
            <a:pPr>
              <a:spcBef>
                <a:spcPct val="50000"/>
              </a:spcBef>
            </a:pPr>
            <a:r>
              <a:rPr lang="en-US" altLang="en-US" sz="2800" b="1"/>
              <a:t>	</a:t>
            </a:r>
            <a:r>
              <a:rPr lang="en-US" altLang="en-US" sz="2800" b="1" u="sng"/>
              <a:t>Flares</a:t>
            </a:r>
            <a:endParaRPr lang="en-US" altLang="en-US" sz="2800" b="1"/>
          </a:p>
        </p:txBody>
      </p:sp>
      <p:pic>
        <p:nvPicPr>
          <p:cNvPr id="7174" name="Picture 6" descr="C:\Documents and Settings\sjohnson\Application Data\Microsoft\Media Catalog\whistle.jpg">
            <a:extLst>
              <a:ext uri="{FF2B5EF4-FFF2-40B4-BE49-F238E27FC236}">
                <a16:creationId xmlns:a16="http://schemas.microsoft.com/office/drawing/2014/main" id="{A9C74848-BF2B-4670-B940-3FBBC7E7F9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1524000"/>
            <a:ext cx="2057400" cy="1133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5" name="Picture 7" descr="C:\Documents and Settings\sjohnson\Application Data\Microsoft\Media Catalog\flare_w_st.gif">
            <a:extLst>
              <a:ext uri="{FF2B5EF4-FFF2-40B4-BE49-F238E27FC236}">
                <a16:creationId xmlns:a16="http://schemas.microsoft.com/office/drawing/2014/main" id="{CD6B78F1-53B1-409F-AEA9-F048D47A1E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5715000"/>
            <a:ext cx="2606675" cy="977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6" name="Picture 8" descr="C:\Documents and Settings\sjohnson\Application Data\Microsoft\Media Catalog\Baton_Ani.gif">
            <a:extLst>
              <a:ext uri="{FF2B5EF4-FFF2-40B4-BE49-F238E27FC236}">
                <a16:creationId xmlns:a16="http://schemas.microsoft.com/office/drawing/2014/main" id="{9C9270FE-F93B-4B04-90DD-408846C5692F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4953000"/>
            <a:ext cx="2490788" cy="936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7" name="Picture 9" descr="D:\IMAGES\PEOPLE\PARTS\CKJ00017.WMF">
            <a:extLst>
              <a:ext uri="{FF2B5EF4-FFF2-40B4-BE49-F238E27FC236}">
                <a16:creationId xmlns:a16="http://schemas.microsoft.com/office/drawing/2014/main" id="{957BCA4C-3272-473B-B751-73CBCD496E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3733800"/>
            <a:ext cx="1447800" cy="1447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Rectangle 73">
            <a:extLst>
              <a:ext uri="{FF2B5EF4-FFF2-40B4-BE49-F238E27FC236}">
                <a16:creationId xmlns:a16="http://schemas.microsoft.com/office/drawing/2014/main" id="{99899462-FC16-43B0-966B-FCA2634507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490721" y="478232"/>
            <a:ext cx="5275591" cy="5918673"/>
          </a:xfrm>
          <a:prstGeom prst="rect">
            <a:avLst/>
          </a:prstGeom>
          <a:solidFill>
            <a:srgbClr val="404040"/>
          </a:solidFill>
          <a:ln w="127000" cap="sq" cmpd="thinThick">
            <a:solidFill>
              <a:srgbClr val="4040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94" name="WordArt 2">
            <a:extLst>
              <a:ext uri="{FF2B5EF4-FFF2-40B4-BE49-F238E27FC236}">
                <a16:creationId xmlns:a16="http://schemas.microsoft.com/office/drawing/2014/main" id="{48CC96E8-F96B-4383-99F7-AC6FB7261DD2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3973321" y="1053711"/>
            <a:ext cx="4229246" cy="1424446"/>
          </a:xfrm>
          <a:prstGeom prst="rect">
            <a:avLst/>
          </a:prstGeom>
        </p:spPr>
        <p:txBody>
          <a:bodyPr vert="horz" lIns="91440" tIns="45720" rIns="91440" bIns="45720" rtlCol="0" fromWordArt="1" anchor="ctr">
            <a:prstTxWarp prst="textSlantUp">
              <a:avLst>
                <a:gd name="adj" fmla="val 32056"/>
              </a:avLst>
            </a:prstTxWarp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440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53882" dir="2700000" algn="ctr" rotWithShape="0">
                    <a:srgbClr val="9999FF"/>
                  </a:outerShdw>
                </a:effectLst>
                <a:latin typeface="+mj-lt"/>
                <a:ea typeface="+mj-ea"/>
                <a:cs typeface="+mj-cs"/>
              </a:rPr>
              <a:t>Traffic Control at Accidents</a:t>
            </a:r>
          </a:p>
        </p:txBody>
      </p:sp>
      <p:pic>
        <p:nvPicPr>
          <p:cNvPr id="8196" name="Picture 4" descr="D:\IMAGES\TRANSPRT\EMERGNCY\DGG00006.WMF">
            <a:extLst>
              <a:ext uri="{FF2B5EF4-FFF2-40B4-BE49-F238E27FC236}">
                <a16:creationId xmlns:a16="http://schemas.microsoft.com/office/drawing/2014/main" id="{947BAEAB-9A63-4943-A2F0-28339053BE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61414" y="923300"/>
            <a:ext cx="2747048" cy="18997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6" name="Straight Connector 75">
            <a:extLst>
              <a:ext uri="{FF2B5EF4-FFF2-40B4-BE49-F238E27FC236}">
                <a16:creationId xmlns:a16="http://schemas.microsoft.com/office/drawing/2014/main" id="{AAFEA932-2DF1-410C-A00A-7A1E7DBF75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072573" y="2639023"/>
            <a:ext cx="3421831" cy="0"/>
          </a:xfrm>
          <a:prstGeom prst="line">
            <a:avLst/>
          </a:prstGeom>
          <a:ln w="22225">
            <a:solidFill>
              <a:srgbClr val="E7E6E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197" name="Picture 5" descr="D:\IMAGES\TRANSPRT\GROUND\DGU00011.WMF">
            <a:extLst>
              <a:ext uri="{FF2B5EF4-FFF2-40B4-BE49-F238E27FC236}">
                <a16:creationId xmlns:a16="http://schemas.microsoft.com/office/drawing/2014/main" id="{1687CB88-96D2-46F2-906A-C53DBB95AC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61414" y="4186573"/>
            <a:ext cx="2747048" cy="15955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195" name="Text Box 3">
            <a:extLst>
              <a:ext uri="{FF2B5EF4-FFF2-40B4-BE49-F238E27FC236}">
                <a16:creationId xmlns:a16="http://schemas.microsoft.com/office/drawing/2014/main" id="{025C5904-0287-49CE-8F4E-480327BA78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73321" y="2799889"/>
            <a:ext cx="4310390" cy="2987543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t">
            <a:normAutofit/>
          </a:bodyPr>
          <a:lstStyle/>
          <a:p>
            <a:pPr indent="-228600">
              <a:lnSpc>
                <a:spcPct val="90000"/>
              </a:lnSpc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altLang="en-US" sz="1900" b="1">
                <a:solidFill>
                  <a:srgbClr val="FFFFFF"/>
                </a:solidFill>
                <a:latin typeface="+mn-lt"/>
              </a:rPr>
              <a:t>Keep vehicles and spectators from danger areas.</a:t>
            </a:r>
          </a:p>
          <a:p>
            <a:pPr indent="-228600">
              <a:lnSpc>
                <a:spcPct val="90000"/>
              </a:lnSpc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altLang="en-US" sz="1900" b="1">
                <a:solidFill>
                  <a:srgbClr val="FFFFFF"/>
                </a:solidFill>
                <a:latin typeface="+mn-lt"/>
              </a:rPr>
              <a:t>When moving vehicles, be mindful of emergency vehicles and equipment</a:t>
            </a:r>
          </a:p>
          <a:p>
            <a:pPr indent="-228600">
              <a:lnSpc>
                <a:spcPct val="90000"/>
              </a:lnSpc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altLang="en-US" sz="1900" b="1">
                <a:solidFill>
                  <a:srgbClr val="FFFFFF"/>
                </a:solidFill>
                <a:latin typeface="+mn-lt"/>
              </a:rPr>
              <a:t>Watch for fuel leaks or combustible materials</a:t>
            </a:r>
          </a:p>
          <a:p>
            <a:pPr indent="-228600">
              <a:lnSpc>
                <a:spcPct val="90000"/>
              </a:lnSpc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altLang="en-US" sz="1900" b="1">
                <a:solidFill>
                  <a:srgbClr val="FFFFFF"/>
                </a:solidFill>
                <a:latin typeface="+mn-lt"/>
              </a:rPr>
              <a:t>Coordinate emergency service personnel in and out of area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237</TotalTime>
  <Words>299</Words>
  <Application>Microsoft Office PowerPoint</Application>
  <PresentationFormat>On-screen Show (4:3)</PresentationFormat>
  <Paragraphs>64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Arial Black</vt:lpstr>
      <vt:lpstr>Calibri</vt:lpstr>
      <vt:lpstr>Times New Roman</vt:lpstr>
      <vt:lpstr>Default Design</vt:lpstr>
      <vt:lpstr>PowerPoint Presentation</vt:lpstr>
      <vt:lpstr>PowerPoint Presentation</vt:lpstr>
      <vt:lpstr>Training Objectives</vt:lpstr>
      <vt:lpstr>Situations for traffic direction</vt:lpstr>
      <vt:lpstr>Equipment</vt:lpstr>
      <vt:lpstr>Center of the Intersection</vt:lpstr>
      <vt:lpstr>Corner Position</vt:lpstr>
      <vt:lpstr>PowerPoint Presentation</vt:lpstr>
      <vt:lpstr>PowerPoint Presentation</vt:lpstr>
      <vt:lpstr>PowerPoint Presentation</vt:lpstr>
      <vt:lpstr>Training Objectives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Bullard, Gary</dc:creator>
  <cp:lastModifiedBy>Roper1, Clyde</cp:lastModifiedBy>
  <cp:revision>9</cp:revision>
  <dcterms:created xsi:type="dcterms:W3CDTF">2019-08-20T20:58:16Z</dcterms:created>
  <dcterms:modified xsi:type="dcterms:W3CDTF">2021-08-06T12:18:11Z</dcterms:modified>
</cp:coreProperties>
</file>