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2"/>
  </p:sldMasterIdLst>
  <p:notesMasterIdLst>
    <p:notesMasterId r:id="rId42"/>
  </p:notesMasterIdLst>
  <p:sldIdLst>
    <p:sldId id="380" r:id="rId3"/>
    <p:sldId id="363" r:id="rId4"/>
    <p:sldId id="364" r:id="rId5"/>
    <p:sldId id="381" r:id="rId6"/>
    <p:sldId id="383" r:id="rId7"/>
    <p:sldId id="382" r:id="rId8"/>
    <p:sldId id="368" r:id="rId9"/>
    <p:sldId id="326" r:id="rId10"/>
    <p:sldId id="338" r:id="rId11"/>
    <p:sldId id="340" r:id="rId12"/>
    <p:sldId id="318" r:id="rId13"/>
    <p:sldId id="328" r:id="rId14"/>
    <p:sldId id="351" r:id="rId15"/>
    <p:sldId id="346" r:id="rId16"/>
    <p:sldId id="333" r:id="rId17"/>
    <p:sldId id="334" r:id="rId18"/>
    <p:sldId id="350" r:id="rId19"/>
    <p:sldId id="342" r:id="rId20"/>
    <p:sldId id="344" r:id="rId21"/>
    <p:sldId id="385" r:id="rId22"/>
    <p:sldId id="386" r:id="rId23"/>
    <p:sldId id="387" r:id="rId24"/>
    <p:sldId id="388" r:id="rId25"/>
    <p:sldId id="389" r:id="rId26"/>
    <p:sldId id="390" r:id="rId27"/>
    <p:sldId id="391" r:id="rId28"/>
    <p:sldId id="392" r:id="rId29"/>
    <p:sldId id="393" r:id="rId30"/>
    <p:sldId id="394" r:id="rId31"/>
    <p:sldId id="371" r:id="rId32"/>
    <p:sldId id="372" r:id="rId33"/>
    <p:sldId id="373" r:id="rId34"/>
    <p:sldId id="374" r:id="rId35"/>
    <p:sldId id="375" r:id="rId36"/>
    <p:sldId id="376" r:id="rId37"/>
    <p:sldId id="377" r:id="rId38"/>
    <p:sldId id="378" r:id="rId39"/>
    <p:sldId id="379" r:id="rId40"/>
    <p:sldId id="384" r:id="rId41"/>
  </p:sldIdLst>
  <p:sldSz cx="18288000" cy="10287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85"/>
    <p:restoredTop sz="94678"/>
  </p:normalViewPr>
  <p:slideViewPr>
    <p:cSldViewPr snapToGrid="0" snapToObjects="1">
      <p:cViewPr varScale="1">
        <p:scale>
          <a:sx n="53" d="100"/>
          <a:sy n="53" d="100"/>
        </p:scale>
        <p:origin x="63" y="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11525305214638E-2"/>
          <c:y val="0.10408518970684483"/>
          <c:w val="0.93635396161417328"/>
          <c:h val="0.64324433313785012"/>
        </c:manualLayout>
      </c:layout>
      <c:barChart>
        <c:barDir val="col"/>
        <c:grouping val="clustered"/>
        <c:varyColors val="0"/>
        <c:ser>
          <c:idx val="0"/>
          <c:order val="0"/>
          <c:tx>
            <c:strRef>
              <c:f>Sheet1!$B$1</c:f>
              <c:strCache>
                <c:ptCount val="1"/>
                <c:pt idx="0">
                  <c:v>Mediations</c:v>
                </c:pt>
              </c:strCache>
            </c:strRef>
          </c:tx>
          <c:spPr>
            <a:solidFill>
              <a:schemeClr val="accent1"/>
            </a:solidFill>
            <a:ln>
              <a:noFill/>
            </a:ln>
            <a:effectLst/>
          </c:spPr>
          <c:invertIfNegative val="0"/>
          <c:cat>
            <c:strRef>
              <c:f>Sheet1!$A$2:$A$5</c:f>
              <c:strCache>
                <c:ptCount val="4"/>
                <c:pt idx="0">
                  <c:v>January</c:v>
                </c:pt>
                <c:pt idx="1">
                  <c:v>Febraury</c:v>
                </c:pt>
                <c:pt idx="2">
                  <c:v>March</c:v>
                </c:pt>
                <c:pt idx="3">
                  <c:v>April </c:v>
                </c:pt>
              </c:strCache>
            </c:strRef>
          </c:cat>
          <c:val>
            <c:numRef>
              <c:f>Sheet1!$B$2:$B$5</c:f>
              <c:numCache>
                <c:formatCode>General</c:formatCode>
                <c:ptCount val="4"/>
                <c:pt idx="0">
                  <c:v>40</c:v>
                </c:pt>
                <c:pt idx="1">
                  <c:v>61</c:v>
                </c:pt>
                <c:pt idx="2">
                  <c:v>73</c:v>
                </c:pt>
                <c:pt idx="3">
                  <c:v>59</c:v>
                </c:pt>
              </c:numCache>
            </c:numRef>
          </c:val>
          <c:extLst>
            <c:ext xmlns:c16="http://schemas.microsoft.com/office/drawing/2014/chart" uri="{C3380CC4-5D6E-409C-BE32-E72D297353CC}">
              <c16:uniqueId val="{00000000-503D-4597-8E60-87E21A1144C0}"/>
            </c:ext>
          </c:extLst>
        </c:ser>
        <c:ser>
          <c:idx val="1"/>
          <c:order val="1"/>
          <c:tx>
            <c:strRef>
              <c:f>Sheet1!$C$1</c:f>
              <c:strCache>
                <c:ptCount val="1"/>
                <c:pt idx="0">
                  <c:v>Shootings</c:v>
                </c:pt>
              </c:strCache>
            </c:strRef>
          </c:tx>
          <c:spPr>
            <a:solidFill>
              <a:schemeClr val="accent2"/>
            </a:solidFill>
            <a:ln>
              <a:noFill/>
            </a:ln>
            <a:effectLst/>
          </c:spPr>
          <c:invertIfNegative val="0"/>
          <c:cat>
            <c:strRef>
              <c:f>Sheet1!$A$2:$A$5</c:f>
              <c:strCache>
                <c:ptCount val="4"/>
                <c:pt idx="0">
                  <c:v>January</c:v>
                </c:pt>
                <c:pt idx="1">
                  <c:v>Febraury</c:v>
                </c:pt>
                <c:pt idx="2">
                  <c:v>March</c:v>
                </c:pt>
                <c:pt idx="3">
                  <c:v>April </c:v>
                </c:pt>
              </c:strCache>
            </c:strRef>
          </c:cat>
          <c:val>
            <c:numRef>
              <c:f>Sheet1!$C$2:$C$5</c:f>
              <c:numCache>
                <c:formatCode>General</c:formatCode>
                <c:ptCount val="4"/>
                <c:pt idx="0">
                  <c:v>2</c:v>
                </c:pt>
                <c:pt idx="1">
                  <c:v>0</c:v>
                </c:pt>
                <c:pt idx="2">
                  <c:v>0</c:v>
                </c:pt>
                <c:pt idx="3">
                  <c:v>1</c:v>
                </c:pt>
              </c:numCache>
            </c:numRef>
          </c:val>
          <c:extLst>
            <c:ext xmlns:c16="http://schemas.microsoft.com/office/drawing/2014/chart" uri="{C3380CC4-5D6E-409C-BE32-E72D297353CC}">
              <c16:uniqueId val="{00000001-503D-4597-8E60-87E21A1144C0}"/>
            </c:ext>
          </c:extLst>
        </c:ser>
        <c:ser>
          <c:idx val="2"/>
          <c:order val="2"/>
          <c:tx>
            <c:strRef>
              <c:f>Sheet1!$D$1</c:f>
              <c:strCache>
                <c:ptCount val="1"/>
                <c:pt idx="0">
                  <c:v>Homicides</c:v>
                </c:pt>
              </c:strCache>
            </c:strRef>
          </c:tx>
          <c:spPr>
            <a:solidFill>
              <a:schemeClr val="accent3"/>
            </a:solidFill>
            <a:ln>
              <a:noFill/>
            </a:ln>
            <a:effectLst/>
          </c:spPr>
          <c:invertIfNegative val="0"/>
          <c:cat>
            <c:strRef>
              <c:f>Sheet1!$A$2:$A$5</c:f>
              <c:strCache>
                <c:ptCount val="4"/>
                <c:pt idx="0">
                  <c:v>January</c:v>
                </c:pt>
                <c:pt idx="1">
                  <c:v>Febraury</c:v>
                </c:pt>
                <c:pt idx="2">
                  <c:v>March</c:v>
                </c:pt>
                <c:pt idx="3">
                  <c:v>April </c:v>
                </c:pt>
              </c:strCache>
            </c:strRef>
          </c:cat>
          <c:val>
            <c:numRef>
              <c:f>Sheet1!$D$2:$D$5</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2-503D-4597-8E60-87E21A1144C0}"/>
            </c:ext>
          </c:extLst>
        </c:ser>
        <c:dLbls>
          <c:showLegendKey val="0"/>
          <c:showVal val="0"/>
          <c:showCatName val="0"/>
          <c:showSerName val="0"/>
          <c:showPercent val="0"/>
          <c:showBubbleSize val="0"/>
        </c:dLbls>
        <c:gapWidth val="219"/>
        <c:overlap val="-27"/>
        <c:axId val="138941264"/>
        <c:axId val="142926624"/>
      </c:barChart>
      <c:catAx>
        <c:axId val="138941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926624"/>
        <c:crosses val="autoZero"/>
        <c:auto val="1"/>
        <c:lblAlgn val="ctr"/>
        <c:lblOffset val="100"/>
        <c:noMultiLvlLbl val="0"/>
      </c:catAx>
      <c:valAx>
        <c:axId val="1429266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8941264"/>
        <c:crosses val="autoZero"/>
        <c:crossBetween val="between"/>
        <c:majorUnit val="5"/>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26F179-2FA1-4856-8CF6-412AED9C831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C04DD18-FB51-4455-BA22-1366F2900C3B}">
      <dgm:prSet phldrT="[Text]" custT="1"/>
      <dgm:spPr>
        <a:solidFill>
          <a:srgbClr val="1595D4"/>
        </a:solidFill>
      </dgm:spPr>
      <dgm:t>
        <a:bodyPr/>
        <a:lstStyle/>
        <a:p>
          <a:r>
            <a:rPr lang="en-US" sz="2400" dirty="0"/>
            <a:t>Detect and interrupt potentially violent conflicts</a:t>
          </a:r>
        </a:p>
      </dgm:t>
    </dgm:pt>
    <dgm:pt modelId="{4F19BC10-E805-42C7-98FC-C897DA6ABE76}" type="parTrans" cxnId="{60BDB866-A7C2-4800-A846-BB11A160A4EA}">
      <dgm:prSet/>
      <dgm:spPr/>
      <dgm:t>
        <a:bodyPr/>
        <a:lstStyle/>
        <a:p>
          <a:endParaRPr lang="en-US"/>
        </a:p>
      </dgm:t>
    </dgm:pt>
    <dgm:pt modelId="{DD8C7E25-205D-4C95-8FBE-672E955E5B16}" type="sibTrans" cxnId="{60BDB866-A7C2-4800-A846-BB11A160A4EA}">
      <dgm:prSet/>
      <dgm:spPr/>
      <dgm:t>
        <a:bodyPr/>
        <a:lstStyle/>
        <a:p>
          <a:endParaRPr lang="en-US"/>
        </a:p>
      </dgm:t>
    </dgm:pt>
    <dgm:pt modelId="{2FC740E2-BC77-403E-93DD-60BCFB502457}">
      <dgm:prSet phldrT="[Text]"/>
      <dgm:spPr/>
      <dgm:t>
        <a:bodyPr/>
        <a:lstStyle/>
        <a:p>
          <a:r>
            <a:rPr lang="en-US" dirty="0"/>
            <a:t>Prevent retaliations</a:t>
          </a:r>
        </a:p>
      </dgm:t>
    </dgm:pt>
    <dgm:pt modelId="{1FA292DE-9B2E-4E97-A680-7755B81FF679}" type="parTrans" cxnId="{AC57A1E1-CE96-4542-B22E-51FD97D3768E}">
      <dgm:prSet/>
      <dgm:spPr/>
      <dgm:t>
        <a:bodyPr/>
        <a:lstStyle/>
        <a:p>
          <a:endParaRPr lang="en-US"/>
        </a:p>
      </dgm:t>
    </dgm:pt>
    <dgm:pt modelId="{C9CF92EF-34D3-46CE-84D5-CDFCCBC7B6C6}" type="sibTrans" cxnId="{AC57A1E1-CE96-4542-B22E-51FD97D3768E}">
      <dgm:prSet/>
      <dgm:spPr/>
      <dgm:t>
        <a:bodyPr/>
        <a:lstStyle/>
        <a:p>
          <a:endParaRPr lang="en-US"/>
        </a:p>
      </dgm:t>
    </dgm:pt>
    <dgm:pt modelId="{8537702B-9747-4F14-9EDE-8622A306885A}">
      <dgm:prSet phldrT="[Text]"/>
      <dgm:spPr/>
      <dgm:t>
        <a:bodyPr/>
        <a:lstStyle/>
        <a:p>
          <a:r>
            <a:rPr lang="en-US"/>
            <a:t>Mediate ongoing conflicts</a:t>
          </a:r>
          <a:endParaRPr lang="en-US" dirty="0"/>
        </a:p>
      </dgm:t>
    </dgm:pt>
    <dgm:pt modelId="{C0D43CE1-73AB-4126-9975-632FF310B4A3}" type="parTrans" cxnId="{247CD352-5AA3-43FD-97D1-E37AE82D0163}">
      <dgm:prSet/>
      <dgm:spPr/>
      <dgm:t>
        <a:bodyPr/>
        <a:lstStyle/>
        <a:p>
          <a:endParaRPr lang="en-US"/>
        </a:p>
      </dgm:t>
    </dgm:pt>
    <dgm:pt modelId="{250467E7-E0B9-46E5-BC2C-A4A0C8E14619}" type="sibTrans" cxnId="{247CD352-5AA3-43FD-97D1-E37AE82D0163}">
      <dgm:prSet/>
      <dgm:spPr/>
      <dgm:t>
        <a:bodyPr/>
        <a:lstStyle/>
        <a:p>
          <a:endParaRPr lang="en-US"/>
        </a:p>
      </dgm:t>
    </dgm:pt>
    <dgm:pt modelId="{BF927DF1-FB0E-4127-A9F9-19EE77820B21}">
      <dgm:prSet phldrT="[Text]" custT="1"/>
      <dgm:spPr>
        <a:solidFill>
          <a:srgbClr val="1595D4"/>
        </a:solidFill>
      </dgm:spPr>
      <dgm:t>
        <a:bodyPr/>
        <a:lstStyle/>
        <a:p>
          <a:r>
            <a:rPr lang="en-US" sz="2400" dirty="0"/>
            <a:t>Identify and treat highest risk </a:t>
          </a:r>
        </a:p>
      </dgm:t>
    </dgm:pt>
    <dgm:pt modelId="{4CF1BFBF-EFA4-4719-8550-745AFE00B08F}" type="parTrans" cxnId="{E4F7D6EC-93DA-4FB0-8783-56262E3AD6DF}">
      <dgm:prSet/>
      <dgm:spPr/>
      <dgm:t>
        <a:bodyPr/>
        <a:lstStyle/>
        <a:p>
          <a:endParaRPr lang="en-US"/>
        </a:p>
      </dgm:t>
    </dgm:pt>
    <dgm:pt modelId="{733778D8-FBC5-4A8C-A7A6-086171EA660C}" type="sibTrans" cxnId="{E4F7D6EC-93DA-4FB0-8783-56262E3AD6DF}">
      <dgm:prSet/>
      <dgm:spPr/>
      <dgm:t>
        <a:bodyPr/>
        <a:lstStyle/>
        <a:p>
          <a:endParaRPr lang="en-US"/>
        </a:p>
      </dgm:t>
    </dgm:pt>
    <dgm:pt modelId="{36EA47D8-ED47-4246-9F7A-19F2C693B153}">
      <dgm:prSet phldrT="[Text]"/>
      <dgm:spPr/>
      <dgm:t>
        <a:bodyPr/>
        <a:lstStyle/>
        <a:p>
          <a:r>
            <a:rPr lang="en-US" dirty="0"/>
            <a:t>Access highest risk individuals</a:t>
          </a:r>
        </a:p>
      </dgm:t>
    </dgm:pt>
    <dgm:pt modelId="{15B60553-BC75-46A8-9AAA-E2876FD4814D}" type="parTrans" cxnId="{C77A25B4-29B7-4FC8-ADCA-B84FB5E8A201}">
      <dgm:prSet/>
      <dgm:spPr/>
      <dgm:t>
        <a:bodyPr/>
        <a:lstStyle/>
        <a:p>
          <a:endParaRPr lang="en-US"/>
        </a:p>
      </dgm:t>
    </dgm:pt>
    <dgm:pt modelId="{4BA628AC-FE73-4B27-9527-83B780DA059F}" type="sibTrans" cxnId="{C77A25B4-29B7-4FC8-ADCA-B84FB5E8A201}">
      <dgm:prSet/>
      <dgm:spPr/>
      <dgm:t>
        <a:bodyPr/>
        <a:lstStyle/>
        <a:p>
          <a:endParaRPr lang="en-US"/>
        </a:p>
      </dgm:t>
    </dgm:pt>
    <dgm:pt modelId="{41996908-C118-4B0D-A758-F225516CD9AB}">
      <dgm:prSet phldrT="[Text]" custT="1"/>
      <dgm:spPr>
        <a:solidFill>
          <a:srgbClr val="1595D4"/>
        </a:solidFill>
      </dgm:spPr>
      <dgm:t>
        <a:bodyPr/>
        <a:lstStyle/>
        <a:p>
          <a:r>
            <a:rPr lang="en-US" sz="2400" dirty="0"/>
            <a:t>Mobilize the community to change norms</a:t>
          </a:r>
        </a:p>
      </dgm:t>
    </dgm:pt>
    <dgm:pt modelId="{E09DE615-FF55-4B6B-AAA0-A6FECFE1B35D}" type="parTrans" cxnId="{A802F62E-B23C-48A2-8308-2620B89F1742}">
      <dgm:prSet/>
      <dgm:spPr/>
      <dgm:t>
        <a:bodyPr/>
        <a:lstStyle/>
        <a:p>
          <a:endParaRPr lang="en-US"/>
        </a:p>
      </dgm:t>
    </dgm:pt>
    <dgm:pt modelId="{E3CBC407-4A13-4A28-98BE-EC1758E95221}" type="sibTrans" cxnId="{A802F62E-B23C-48A2-8308-2620B89F1742}">
      <dgm:prSet/>
      <dgm:spPr/>
      <dgm:t>
        <a:bodyPr/>
        <a:lstStyle/>
        <a:p>
          <a:endParaRPr lang="en-US"/>
        </a:p>
      </dgm:t>
    </dgm:pt>
    <dgm:pt modelId="{956B5D42-22E8-43B1-90CE-FD24F91BC2C4}">
      <dgm:prSet phldrT="[Text]"/>
      <dgm:spPr/>
      <dgm:t>
        <a:bodyPr/>
        <a:lstStyle/>
        <a:p>
          <a:r>
            <a:rPr lang="en-US" dirty="0"/>
            <a:t>Respond to every shooting</a:t>
          </a:r>
        </a:p>
      </dgm:t>
    </dgm:pt>
    <dgm:pt modelId="{0FE0FB73-863B-420F-8256-9E8423FD929F}" type="parTrans" cxnId="{D44B5535-D45D-45E9-BC76-63CA2D0C8A84}">
      <dgm:prSet/>
      <dgm:spPr/>
      <dgm:t>
        <a:bodyPr/>
        <a:lstStyle/>
        <a:p>
          <a:endParaRPr lang="en-US"/>
        </a:p>
      </dgm:t>
    </dgm:pt>
    <dgm:pt modelId="{1C840C0E-B925-4244-9B72-079F283EAD56}" type="sibTrans" cxnId="{D44B5535-D45D-45E9-BC76-63CA2D0C8A84}">
      <dgm:prSet/>
      <dgm:spPr/>
      <dgm:t>
        <a:bodyPr/>
        <a:lstStyle/>
        <a:p>
          <a:endParaRPr lang="en-US"/>
        </a:p>
      </dgm:t>
    </dgm:pt>
    <dgm:pt modelId="{3F8CF8CB-74EE-4410-AC06-217CFAC85B59}">
      <dgm:prSet phldrT="[Text]"/>
      <dgm:spPr/>
      <dgm:t>
        <a:bodyPr/>
        <a:lstStyle/>
        <a:p>
          <a:r>
            <a:rPr lang="en-US" dirty="0"/>
            <a:t>Spread positive norms</a:t>
          </a:r>
        </a:p>
      </dgm:t>
    </dgm:pt>
    <dgm:pt modelId="{B43BD7CA-E245-427C-95F5-0B7DBA0F0AFA}" type="parTrans" cxnId="{2EA985FB-635E-43A6-803C-D1E49B6CE6E2}">
      <dgm:prSet/>
      <dgm:spPr/>
      <dgm:t>
        <a:bodyPr/>
        <a:lstStyle/>
        <a:p>
          <a:endParaRPr lang="en-US"/>
        </a:p>
      </dgm:t>
    </dgm:pt>
    <dgm:pt modelId="{A51D7CA0-E773-4867-8D44-FBB41D3A6EAA}" type="sibTrans" cxnId="{2EA985FB-635E-43A6-803C-D1E49B6CE6E2}">
      <dgm:prSet/>
      <dgm:spPr/>
      <dgm:t>
        <a:bodyPr/>
        <a:lstStyle/>
        <a:p>
          <a:endParaRPr lang="en-US"/>
        </a:p>
      </dgm:t>
    </dgm:pt>
    <dgm:pt modelId="{D20FE80B-C18C-4616-BDBA-8613D4DADA9C}">
      <dgm:prSet phldrT="[Text]"/>
      <dgm:spPr/>
      <dgm:t>
        <a:bodyPr/>
        <a:lstStyle/>
        <a:p>
          <a:r>
            <a:rPr lang="en-US" dirty="0"/>
            <a:t>Keep conflicts ‘cool’</a:t>
          </a:r>
        </a:p>
      </dgm:t>
    </dgm:pt>
    <dgm:pt modelId="{59D36869-1185-4333-8DC0-C17BB84E3742}" type="parTrans" cxnId="{BF8F804A-997C-447B-9D19-1C2AEDFC041D}">
      <dgm:prSet/>
      <dgm:spPr/>
      <dgm:t>
        <a:bodyPr/>
        <a:lstStyle/>
        <a:p>
          <a:endParaRPr lang="en-US"/>
        </a:p>
      </dgm:t>
    </dgm:pt>
    <dgm:pt modelId="{C3EF0DAD-C43F-436F-B36D-2D9F996657B5}" type="sibTrans" cxnId="{BF8F804A-997C-447B-9D19-1C2AEDFC041D}">
      <dgm:prSet/>
      <dgm:spPr/>
      <dgm:t>
        <a:bodyPr/>
        <a:lstStyle/>
        <a:p>
          <a:endParaRPr lang="en-US"/>
        </a:p>
      </dgm:t>
    </dgm:pt>
    <dgm:pt modelId="{D2C91719-7FDA-48B0-9F87-612663C9B69E}">
      <dgm:prSet phldrT="[Text]"/>
      <dgm:spPr/>
      <dgm:t>
        <a:bodyPr/>
        <a:lstStyle/>
        <a:p>
          <a:r>
            <a:rPr lang="en-US" dirty="0"/>
            <a:t>Change behaviors</a:t>
          </a:r>
        </a:p>
      </dgm:t>
    </dgm:pt>
    <dgm:pt modelId="{45F7DB63-4E46-46B6-89DA-BD483DCBDEA5}" type="parTrans" cxnId="{9446AABD-4DCF-4793-8DEA-659A3D82579B}">
      <dgm:prSet/>
      <dgm:spPr/>
      <dgm:t>
        <a:bodyPr/>
        <a:lstStyle/>
        <a:p>
          <a:endParaRPr lang="en-US"/>
        </a:p>
      </dgm:t>
    </dgm:pt>
    <dgm:pt modelId="{0A895256-17C9-4AFD-9A4E-04265392CFCB}" type="sibTrans" cxnId="{9446AABD-4DCF-4793-8DEA-659A3D82579B}">
      <dgm:prSet/>
      <dgm:spPr/>
      <dgm:t>
        <a:bodyPr/>
        <a:lstStyle/>
        <a:p>
          <a:endParaRPr lang="en-US"/>
        </a:p>
      </dgm:t>
    </dgm:pt>
    <dgm:pt modelId="{1D9EA6B4-37EA-4124-9888-D0C856E2DDF5}">
      <dgm:prSet phldrT="[Text]"/>
      <dgm:spPr/>
      <dgm:t>
        <a:bodyPr/>
        <a:lstStyle/>
        <a:p>
          <a:r>
            <a:rPr lang="en-US" dirty="0"/>
            <a:t>Help obtain needed social services </a:t>
          </a:r>
        </a:p>
      </dgm:t>
    </dgm:pt>
    <dgm:pt modelId="{1134D77C-D64F-46A1-84D4-A7A9F150316B}" type="parTrans" cxnId="{5F4993B9-3DFE-439D-8795-727718B8B760}">
      <dgm:prSet/>
      <dgm:spPr/>
      <dgm:t>
        <a:bodyPr/>
        <a:lstStyle/>
        <a:p>
          <a:endParaRPr lang="en-US"/>
        </a:p>
      </dgm:t>
    </dgm:pt>
    <dgm:pt modelId="{FA283FDF-EFB9-4723-9B9D-4D3F177573DD}" type="sibTrans" cxnId="{5F4993B9-3DFE-439D-8795-727718B8B760}">
      <dgm:prSet/>
      <dgm:spPr/>
      <dgm:t>
        <a:bodyPr/>
        <a:lstStyle/>
        <a:p>
          <a:endParaRPr lang="en-US"/>
        </a:p>
      </dgm:t>
    </dgm:pt>
    <dgm:pt modelId="{42D8565D-A228-4DE5-B1B5-424116C3848C}" type="pres">
      <dgm:prSet presAssocID="{DD26F179-2FA1-4856-8CF6-412AED9C8316}" presName="linear" presStyleCnt="0">
        <dgm:presLayoutVars>
          <dgm:dir/>
          <dgm:animLvl val="lvl"/>
          <dgm:resizeHandles val="exact"/>
        </dgm:presLayoutVars>
      </dgm:prSet>
      <dgm:spPr/>
      <dgm:t>
        <a:bodyPr/>
        <a:lstStyle/>
        <a:p>
          <a:endParaRPr lang="en-US"/>
        </a:p>
      </dgm:t>
    </dgm:pt>
    <dgm:pt modelId="{AAFC6D46-C9D4-4D18-891B-1FCF40A0A5A4}" type="pres">
      <dgm:prSet presAssocID="{FC04DD18-FB51-4455-BA22-1366F2900C3B}" presName="parentLin" presStyleCnt="0"/>
      <dgm:spPr/>
    </dgm:pt>
    <dgm:pt modelId="{950D5A71-E8B6-4E6F-8A8D-8B00627D63EE}" type="pres">
      <dgm:prSet presAssocID="{FC04DD18-FB51-4455-BA22-1366F2900C3B}" presName="parentLeftMargin" presStyleLbl="node1" presStyleIdx="0" presStyleCnt="3"/>
      <dgm:spPr/>
      <dgm:t>
        <a:bodyPr/>
        <a:lstStyle/>
        <a:p>
          <a:endParaRPr lang="en-US"/>
        </a:p>
      </dgm:t>
    </dgm:pt>
    <dgm:pt modelId="{657DCCFC-ACB9-45B4-AD19-59ADDDACE077}" type="pres">
      <dgm:prSet presAssocID="{FC04DD18-FB51-4455-BA22-1366F2900C3B}" presName="parentText" presStyleLbl="node1" presStyleIdx="0" presStyleCnt="3" custScaleX="111936">
        <dgm:presLayoutVars>
          <dgm:chMax val="0"/>
          <dgm:bulletEnabled val="1"/>
        </dgm:presLayoutVars>
      </dgm:prSet>
      <dgm:spPr/>
      <dgm:t>
        <a:bodyPr/>
        <a:lstStyle/>
        <a:p>
          <a:endParaRPr lang="en-US"/>
        </a:p>
      </dgm:t>
    </dgm:pt>
    <dgm:pt modelId="{F98EB5EB-C40E-4518-B53D-CDB17CC02795}" type="pres">
      <dgm:prSet presAssocID="{FC04DD18-FB51-4455-BA22-1366F2900C3B}" presName="negativeSpace" presStyleCnt="0"/>
      <dgm:spPr/>
    </dgm:pt>
    <dgm:pt modelId="{7F80C9E2-2167-4253-A7E2-EA13B4CE93F3}" type="pres">
      <dgm:prSet presAssocID="{FC04DD18-FB51-4455-BA22-1366F2900C3B}" presName="childText" presStyleLbl="conFgAcc1" presStyleIdx="0" presStyleCnt="3">
        <dgm:presLayoutVars>
          <dgm:bulletEnabled val="1"/>
        </dgm:presLayoutVars>
      </dgm:prSet>
      <dgm:spPr/>
      <dgm:t>
        <a:bodyPr/>
        <a:lstStyle/>
        <a:p>
          <a:endParaRPr lang="en-US"/>
        </a:p>
      </dgm:t>
    </dgm:pt>
    <dgm:pt modelId="{6BCDDEA8-7551-4F2F-A83A-EE5FB20F404E}" type="pres">
      <dgm:prSet presAssocID="{DD8C7E25-205D-4C95-8FBE-672E955E5B16}" presName="spaceBetweenRectangles" presStyleCnt="0"/>
      <dgm:spPr/>
    </dgm:pt>
    <dgm:pt modelId="{6B62F5D6-0F25-4824-A865-5A9368F17EDD}" type="pres">
      <dgm:prSet presAssocID="{BF927DF1-FB0E-4127-A9F9-19EE77820B21}" presName="parentLin" presStyleCnt="0"/>
      <dgm:spPr/>
    </dgm:pt>
    <dgm:pt modelId="{DD8771EB-CC58-4415-A1CC-3E39124994D1}" type="pres">
      <dgm:prSet presAssocID="{BF927DF1-FB0E-4127-A9F9-19EE77820B21}" presName="parentLeftMargin" presStyleLbl="node1" presStyleIdx="0" presStyleCnt="3"/>
      <dgm:spPr/>
      <dgm:t>
        <a:bodyPr/>
        <a:lstStyle/>
        <a:p>
          <a:endParaRPr lang="en-US"/>
        </a:p>
      </dgm:t>
    </dgm:pt>
    <dgm:pt modelId="{B99C6D26-4248-4150-8AA1-D1FADC26C260}" type="pres">
      <dgm:prSet presAssocID="{BF927DF1-FB0E-4127-A9F9-19EE77820B21}" presName="parentText" presStyleLbl="node1" presStyleIdx="1" presStyleCnt="3" custScaleX="111936">
        <dgm:presLayoutVars>
          <dgm:chMax val="0"/>
          <dgm:bulletEnabled val="1"/>
        </dgm:presLayoutVars>
      </dgm:prSet>
      <dgm:spPr/>
      <dgm:t>
        <a:bodyPr/>
        <a:lstStyle/>
        <a:p>
          <a:endParaRPr lang="en-US"/>
        </a:p>
      </dgm:t>
    </dgm:pt>
    <dgm:pt modelId="{C4126AE7-E372-4F77-AE4E-A97BABE8B15A}" type="pres">
      <dgm:prSet presAssocID="{BF927DF1-FB0E-4127-A9F9-19EE77820B21}" presName="negativeSpace" presStyleCnt="0"/>
      <dgm:spPr/>
    </dgm:pt>
    <dgm:pt modelId="{8D731B1F-B345-4BA8-8104-68C35BD349FA}" type="pres">
      <dgm:prSet presAssocID="{BF927DF1-FB0E-4127-A9F9-19EE77820B21}" presName="childText" presStyleLbl="conFgAcc1" presStyleIdx="1" presStyleCnt="3">
        <dgm:presLayoutVars>
          <dgm:bulletEnabled val="1"/>
        </dgm:presLayoutVars>
      </dgm:prSet>
      <dgm:spPr/>
      <dgm:t>
        <a:bodyPr/>
        <a:lstStyle/>
        <a:p>
          <a:endParaRPr lang="en-US"/>
        </a:p>
      </dgm:t>
    </dgm:pt>
    <dgm:pt modelId="{6429D78C-4256-43E3-9C84-59A1FA6E75CD}" type="pres">
      <dgm:prSet presAssocID="{733778D8-FBC5-4A8C-A7A6-086171EA660C}" presName="spaceBetweenRectangles" presStyleCnt="0"/>
      <dgm:spPr/>
    </dgm:pt>
    <dgm:pt modelId="{67EFFC19-ACA1-4AF0-98C9-779546E99C4B}" type="pres">
      <dgm:prSet presAssocID="{41996908-C118-4B0D-A758-F225516CD9AB}" presName="parentLin" presStyleCnt="0"/>
      <dgm:spPr/>
    </dgm:pt>
    <dgm:pt modelId="{6C26EE5E-D327-40C0-8291-A75EA4359B63}" type="pres">
      <dgm:prSet presAssocID="{41996908-C118-4B0D-A758-F225516CD9AB}" presName="parentLeftMargin" presStyleLbl="node1" presStyleIdx="1" presStyleCnt="3"/>
      <dgm:spPr/>
      <dgm:t>
        <a:bodyPr/>
        <a:lstStyle/>
        <a:p>
          <a:endParaRPr lang="en-US"/>
        </a:p>
      </dgm:t>
    </dgm:pt>
    <dgm:pt modelId="{67BC2785-44E6-42CE-A730-27A077C0F418}" type="pres">
      <dgm:prSet presAssocID="{41996908-C118-4B0D-A758-F225516CD9AB}" presName="parentText" presStyleLbl="node1" presStyleIdx="2" presStyleCnt="3" custScaleX="111936">
        <dgm:presLayoutVars>
          <dgm:chMax val="0"/>
          <dgm:bulletEnabled val="1"/>
        </dgm:presLayoutVars>
      </dgm:prSet>
      <dgm:spPr/>
      <dgm:t>
        <a:bodyPr/>
        <a:lstStyle/>
        <a:p>
          <a:endParaRPr lang="en-US"/>
        </a:p>
      </dgm:t>
    </dgm:pt>
    <dgm:pt modelId="{7FC44FF1-4541-4080-947E-E1C0F15C3442}" type="pres">
      <dgm:prSet presAssocID="{41996908-C118-4B0D-A758-F225516CD9AB}" presName="negativeSpace" presStyleCnt="0"/>
      <dgm:spPr/>
    </dgm:pt>
    <dgm:pt modelId="{46989104-F63D-4A0F-A51A-405B7C92D814}" type="pres">
      <dgm:prSet presAssocID="{41996908-C118-4B0D-A758-F225516CD9AB}" presName="childText" presStyleLbl="conFgAcc1" presStyleIdx="2" presStyleCnt="3">
        <dgm:presLayoutVars>
          <dgm:bulletEnabled val="1"/>
        </dgm:presLayoutVars>
      </dgm:prSet>
      <dgm:spPr/>
      <dgm:t>
        <a:bodyPr/>
        <a:lstStyle/>
        <a:p>
          <a:endParaRPr lang="en-US"/>
        </a:p>
      </dgm:t>
    </dgm:pt>
  </dgm:ptLst>
  <dgm:cxnLst>
    <dgm:cxn modelId="{7DF9B6EF-783D-45DE-8E6B-3297707403B2}" type="presOf" srcId="{36EA47D8-ED47-4246-9F7A-19F2C693B153}" destId="{8D731B1F-B345-4BA8-8104-68C35BD349FA}" srcOrd="0" destOrd="0" presId="urn:microsoft.com/office/officeart/2005/8/layout/list1"/>
    <dgm:cxn modelId="{D78A1487-A9EA-4214-B824-D56498B26D0D}" type="presOf" srcId="{8537702B-9747-4F14-9EDE-8622A306885A}" destId="{7F80C9E2-2167-4253-A7E2-EA13B4CE93F3}" srcOrd="0" destOrd="1" presId="urn:microsoft.com/office/officeart/2005/8/layout/list1"/>
    <dgm:cxn modelId="{E4F7D6EC-93DA-4FB0-8783-56262E3AD6DF}" srcId="{DD26F179-2FA1-4856-8CF6-412AED9C8316}" destId="{BF927DF1-FB0E-4127-A9F9-19EE77820B21}" srcOrd="1" destOrd="0" parTransId="{4CF1BFBF-EFA4-4719-8550-745AFE00B08F}" sibTransId="{733778D8-FBC5-4A8C-A7A6-086171EA660C}"/>
    <dgm:cxn modelId="{489ED040-78A8-4FB4-8713-67E7A2513A1A}" type="presOf" srcId="{BF927DF1-FB0E-4127-A9F9-19EE77820B21}" destId="{DD8771EB-CC58-4415-A1CC-3E39124994D1}" srcOrd="0" destOrd="0" presId="urn:microsoft.com/office/officeart/2005/8/layout/list1"/>
    <dgm:cxn modelId="{17BC3EA3-2223-491F-8BD1-9E5C715AC936}" type="presOf" srcId="{956B5D42-22E8-43B1-90CE-FD24F91BC2C4}" destId="{46989104-F63D-4A0F-A51A-405B7C92D814}" srcOrd="0" destOrd="0" presId="urn:microsoft.com/office/officeart/2005/8/layout/list1"/>
    <dgm:cxn modelId="{E9834BF9-B8C9-4927-AB20-3F8512FD1266}" type="presOf" srcId="{FC04DD18-FB51-4455-BA22-1366F2900C3B}" destId="{657DCCFC-ACB9-45B4-AD19-59ADDDACE077}" srcOrd="1" destOrd="0" presId="urn:microsoft.com/office/officeart/2005/8/layout/list1"/>
    <dgm:cxn modelId="{1B9384F5-5A7A-4E32-8056-41D8F2668915}" type="presOf" srcId="{DD26F179-2FA1-4856-8CF6-412AED9C8316}" destId="{42D8565D-A228-4DE5-B1B5-424116C3848C}" srcOrd="0" destOrd="0" presId="urn:microsoft.com/office/officeart/2005/8/layout/list1"/>
    <dgm:cxn modelId="{750C7A9C-3240-4F61-ABCF-856B200B491F}" type="presOf" srcId="{1D9EA6B4-37EA-4124-9888-D0C856E2DDF5}" destId="{8D731B1F-B345-4BA8-8104-68C35BD349FA}" srcOrd="0" destOrd="2" presId="urn:microsoft.com/office/officeart/2005/8/layout/list1"/>
    <dgm:cxn modelId="{19C7431D-2AD8-4B2E-A376-2FB297D3B579}" type="presOf" srcId="{3F8CF8CB-74EE-4410-AC06-217CFAC85B59}" destId="{46989104-F63D-4A0F-A51A-405B7C92D814}" srcOrd="0" destOrd="1" presId="urn:microsoft.com/office/officeart/2005/8/layout/list1"/>
    <dgm:cxn modelId="{0414F370-0C27-49C8-88A7-0B85913793CF}" type="presOf" srcId="{D2C91719-7FDA-48B0-9F87-612663C9B69E}" destId="{8D731B1F-B345-4BA8-8104-68C35BD349FA}" srcOrd="0" destOrd="1" presId="urn:microsoft.com/office/officeart/2005/8/layout/list1"/>
    <dgm:cxn modelId="{9446AABD-4DCF-4793-8DEA-659A3D82579B}" srcId="{BF927DF1-FB0E-4127-A9F9-19EE77820B21}" destId="{D2C91719-7FDA-48B0-9F87-612663C9B69E}" srcOrd="1" destOrd="0" parTransId="{45F7DB63-4E46-46B6-89DA-BD483DCBDEA5}" sibTransId="{0A895256-17C9-4AFD-9A4E-04265392CFCB}"/>
    <dgm:cxn modelId="{BF8F804A-997C-447B-9D19-1C2AEDFC041D}" srcId="{FC04DD18-FB51-4455-BA22-1366F2900C3B}" destId="{D20FE80B-C18C-4616-BDBA-8613D4DADA9C}" srcOrd="2" destOrd="0" parTransId="{59D36869-1185-4333-8DC0-C17BB84E3742}" sibTransId="{C3EF0DAD-C43F-436F-B36D-2D9F996657B5}"/>
    <dgm:cxn modelId="{60BDB866-A7C2-4800-A846-BB11A160A4EA}" srcId="{DD26F179-2FA1-4856-8CF6-412AED9C8316}" destId="{FC04DD18-FB51-4455-BA22-1366F2900C3B}" srcOrd="0" destOrd="0" parTransId="{4F19BC10-E805-42C7-98FC-C897DA6ABE76}" sibTransId="{DD8C7E25-205D-4C95-8FBE-672E955E5B16}"/>
    <dgm:cxn modelId="{A802F62E-B23C-48A2-8308-2620B89F1742}" srcId="{DD26F179-2FA1-4856-8CF6-412AED9C8316}" destId="{41996908-C118-4B0D-A758-F225516CD9AB}" srcOrd="2" destOrd="0" parTransId="{E09DE615-FF55-4B6B-AAA0-A6FECFE1B35D}" sibTransId="{E3CBC407-4A13-4A28-98BE-EC1758E95221}"/>
    <dgm:cxn modelId="{5F4993B9-3DFE-439D-8795-727718B8B760}" srcId="{BF927DF1-FB0E-4127-A9F9-19EE77820B21}" destId="{1D9EA6B4-37EA-4124-9888-D0C856E2DDF5}" srcOrd="2" destOrd="0" parTransId="{1134D77C-D64F-46A1-84D4-A7A9F150316B}" sibTransId="{FA283FDF-EFB9-4723-9B9D-4D3F177573DD}"/>
    <dgm:cxn modelId="{471B013B-DA9B-4BAB-BE8C-E7361BDCCDAF}" type="presOf" srcId="{BF927DF1-FB0E-4127-A9F9-19EE77820B21}" destId="{B99C6D26-4248-4150-8AA1-D1FADC26C260}" srcOrd="1" destOrd="0" presId="urn:microsoft.com/office/officeart/2005/8/layout/list1"/>
    <dgm:cxn modelId="{B4E4E61B-14A0-480E-9F77-1E1F24DCA5E7}" type="presOf" srcId="{FC04DD18-FB51-4455-BA22-1366F2900C3B}" destId="{950D5A71-E8B6-4E6F-8A8D-8B00627D63EE}" srcOrd="0" destOrd="0" presId="urn:microsoft.com/office/officeart/2005/8/layout/list1"/>
    <dgm:cxn modelId="{8B066C57-6B18-4BC3-9B24-57FFA474DFAC}" type="presOf" srcId="{2FC740E2-BC77-403E-93DD-60BCFB502457}" destId="{7F80C9E2-2167-4253-A7E2-EA13B4CE93F3}" srcOrd="0" destOrd="0" presId="urn:microsoft.com/office/officeart/2005/8/layout/list1"/>
    <dgm:cxn modelId="{C77A25B4-29B7-4FC8-ADCA-B84FB5E8A201}" srcId="{BF927DF1-FB0E-4127-A9F9-19EE77820B21}" destId="{36EA47D8-ED47-4246-9F7A-19F2C693B153}" srcOrd="0" destOrd="0" parTransId="{15B60553-BC75-46A8-9AAA-E2876FD4814D}" sibTransId="{4BA628AC-FE73-4B27-9527-83B780DA059F}"/>
    <dgm:cxn modelId="{D44B5535-D45D-45E9-BC76-63CA2D0C8A84}" srcId="{41996908-C118-4B0D-A758-F225516CD9AB}" destId="{956B5D42-22E8-43B1-90CE-FD24F91BC2C4}" srcOrd="0" destOrd="0" parTransId="{0FE0FB73-863B-420F-8256-9E8423FD929F}" sibTransId="{1C840C0E-B925-4244-9B72-079F283EAD56}"/>
    <dgm:cxn modelId="{2EA985FB-635E-43A6-803C-D1E49B6CE6E2}" srcId="{41996908-C118-4B0D-A758-F225516CD9AB}" destId="{3F8CF8CB-74EE-4410-AC06-217CFAC85B59}" srcOrd="1" destOrd="0" parTransId="{B43BD7CA-E245-427C-95F5-0B7DBA0F0AFA}" sibTransId="{A51D7CA0-E773-4867-8D44-FBB41D3A6EAA}"/>
    <dgm:cxn modelId="{AC57A1E1-CE96-4542-B22E-51FD97D3768E}" srcId="{FC04DD18-FB51-4455-BA22-1366F2900C3B}" destId="{2FC740E2-BC77-403E-93DD-60BCFB502457}" srcOrd="0" destOrd="0" parTransId="{1FA292DE-9B2E-4E97-A680-7755B81FF679}" sibTransId="{C9CF92EF-34D3-46CE-84D5-CDFCCBC7B6C6}"/>
    <dgm:cxn modelId="{20974178-5552-4AC3-AAEF-87C4EA118CE0}" type="presOf" srcId="{41996908-C118-4B0D-A758-F225516CD9AB}" destId="{67BC2785-44E6-42CE-A730-27A077C0F418}" srcOrd="1" destOrd="0" presId="urn:microsoft.com/office/officeart/2005/8/layout/list1"/>
    <dgm:cxn modelId="{647975CA-C9B6-494D-AAC5-09555AE1ABB5}" type="presOf" srcId="{D20FE80B-C18C-4616-BDBA-8613D4DADA9C}" destId="{7F80C9E2-2167-4253-A7E2-EA13B4CE93F3}" srcOrd="0" destOrd="2" presId="urn:microsoft.com/office/officeart/2005/8/layout/list1"/>
    <dgm:cxn modelId="{247CD352-5AA3-43FD-97D1-E37AE82D0163}" srcId="{FC04DD18-FB51-4455-BA22-1366F2900C3B}" destId="{8537702B-9747-4F14-9EDE-8622A306885A}" srcOrd="1" destOrd="0" parTransId="{C0D43CE1-73AB-4126-9975-632FF310B4A3}" sibTransId="{250467E7-E0B9-46E5-BC2C-A4A0C8E14619}"/>
    <dgm:cxn modelId="{337A59B5-B19C-4C2B-BD71-B48FEF0A5EC4}" type="presOf" srcId="{41996908-C118-4B0D-A758-F225516CD9AB}" destId="{6C26EE5E-D327-40C0-8291-A75EA4359B63}" srcOrd="0" destOrd="0" presId="urn:microsoft.com/office/officeart/2005/8/layout/list1"/>
    <dgm:cxn modelId="{73D5B997-D8EC-42B7-876C-50E83A239CDC}" type="presParOf" srcId="{42D8565D-A228-4DE5-B1B5-424116C3848C}" destId="{AAFC6D46-C9D4-4D18-891B-1FCF40A0A5A4}" srcOrd="0" destOrd="0" presId="urn:microsoft.com/office/officeart/2005/8/layout/list1"/>
    <dgm:cxn modelId="{A5E350A8-EBE0-4F27-A202-B54D23E03785}" type="presParOf" srcId="{AAFC6D46-C9D4-4D18-891B-1FCF40A0A5A4}" destId="{950D5A71-E8B6-4E6F-8A8D-8B00627D63EE}" srcOrd="0" destOrd="0" presId="urn:microsoft.com/office/officeart/2005/8/layout/list1"/>
    <dgm:cxn modelId="{D9AF5E09-F162-4F13-B1A9-C51126C5874D}" type="presParOf" srcId="{AAFC6D46-C9D4-4D18-891B-1FCF40A0A5A4}" destId="{657DCCFC-ACB9-45B4-AD19-59ADDDACE077}" srcOrd="1" destOrd="0" presId="urn:microsoft.com/office/officeart/2005/8/layout/list1"/>
    <dgm:cxn modelId="{55768001-D565-42CB-9646-35874E2B4FF8}" type="presParOf" srcId="{42D8565D-A228-4DE5-B1B5-424116C3848C}" destId="{F98EB5EB-C40E-4518-B53D-CDB17CC02795}" srcOrd="1" destOrd="0" presId="urn:microsoft.com/office/officeart/2005/8/layout/list1"/>
    <dgm:cxn modelId="{D458AEA9-8E7E-4E96-AB5D-C1620CFF1EA5}" type="presParOf" srcId="{42D8565D-A228-4DE5-B1B5-424116C3848C}" destId="{7F80C9E2-2167-4253-A7E2-EA13B4CE93F3}" srcOrd="2" destOrd="0" presId="urn:microsoft.com/office/officeart/2005/8/layout/list1"/>
    <dgm:cxn modelId="{E3D6AB78-C3C8-4F04-878D-E8AA6E5D913C}" type="presParOf" srcId="{42D8565D-A228-4DE5-B1B5-424116C3848C}" destId="{6BCDDEA8-7551-4F2F-A83A-EE5FB20F404E}" srcOrd="3" destOrd="0" presId="urn:microsoft.com/office/officeart/2005/8/layout/list1"/>
    <dgm:cxn modelId="{BF884DEC-F8D9-48D4-A998-3C3C34E06244}" type="presParOf" srcId="{42D8565D-A228-4DE5-B1B5-424116C3848C}" destId="{6B62F5D6-0F25-4824-A865-5A9368F17EDD}" srcOrd="4" destOrd="0" presId="urn:microsoft.com/office/officeart/2005/8/layout/list1"/>
    <dgm:cxn modelId="{BC1C59FC-CCB6-4F95-A28D-0D51D1F680FB}" type="presParOf" srcId="{6B62F5D6-0F25-4824-A865-5A9368F17EDD}" destId="{DD8771EB-CC58-4415-A1CC-3E39124994D1}" srcOrd="0" destOrd="0" presId="urn:microsoft.com/office/officeart/2005/8/layout/list1"/>
    <dgm:cxn modelId="{2737AA3E-6842-4E0D-8BEE-BE42C10E1530}" type="presParOf" srcId="{6B62F5D6-0F25-4824-A865-5A9368F17EDD}" destId="{B99C6D26-4248-4150-8AA1-D1FADC26C260}" srcOrd="1" destOrd="0" presId="urn:microsoft.com/office/officeart/2005/8/layout/list1"/>
    <dgm:cxn modelId="{FC61BDC3-D544-45BA-969E-1ADD445D1F26}" type="presParOf" srcId="{42D8565D-A228-4DE5-B1B5-424116C3848C}" destId="{C4126AE7-E372-4F77-AE4E-A97BABE8B15A}" srcOrd="5" destOrd="0" presId="urn:microsoft.com/office/officeart/2005/8/layout/list1"/>
    <dgm:cxn modelId="{9BE5B404-3B20-483B-934F-2B1F598CEB62}" type="presParOf" srcId="{42D8565D-A228-4DE5-B1B5-424116C3848C}" destId="{8D731B1F-B345-4BA8-8104-68C35BD349FA}" srcOrd="6" destOrd="0" presId="urn:microsoft.com/office/officeart/2005/8/layout/list1"/>
    <dgm:cxn modelId="{A58309BA-0E04-45F7-B459-A7DB36D31BC5}" type="presParOf" srcId="{42D8565D-A228-4DE5-B1B5-424116C3848C}" destId="{6429D78C-4256-43E3-9C84-59A1FA6E75CD}" srcOrd="7" destOrd="0" presId="urn:microsoft.com/office/officeart/2005/8/layout/list1"/>
    <dgm:cxn modelId="{ED8A596B-6049-47DE-BF0B-CF71B25E49B9}" type="presParOf" srcId="{42D8565D-A228-4DE5-B1B5-424116C3848C}" destId="{67EFFC19-ACA1-4AF0-98C9-779546E99C4B}" srcOrd="8" destOrd="0" presId="urn:microsoft.com/office/officeart/2005/8/layout/list1"/>
    <dgm:cxn modelId="{18664FB7-C36F-41FC-ACDC-EF7DE41B14F0}" type="presParOf" srcId="{67EFFC19-ACA1-4AF0-98C9-779546E99C4B}" destId="{6C26EE5E-D327-40C0-8291-A75EA4359B63}" srcOrd="0" destOrd="0" presId="urn:microsoft.com/office/officeart/2005/8/layout/list1"/>
    <dgm:cxn modelId="{391C8891-26C0-4769-90C0-E779EF259169}" type="presParOf" srcId="{67EFFC19-ACA1-4AF0-98C9-779546E99C4B}" destId="{67BC2785-44E6-42CE-A730-27A077C0F418}" srcOrd="1" destOrd="0" presId="urn:microsoft.com/office/officeart/2005/8/layout/list1"/>
    <dgm:cxn modelId="{8BC21A19-7457-4800-A08B-891B218FEE3D}" type="presParOf" srcId="{42D8565D-A228-4DE5-B1B5-424116C3848C}" destId="{7FC44FF1-4541-4080-947E-E1C0F15C3442}" srcOrd="9" destOrd="0" presId="urn:microsoft.com/office/officeart/2005/8/layout/list1"/>
    <dgm:cxn modelId="{9D732CE9-3CB1-4966-8C08-9929C17395C6}" type="presParOf" srcId="{42D8565D-A228-4DE5-B1B5-424116C3848C}" destId="{46989104-F63D-4A0F-A51A-405B7C92D81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80C9E2-2167-4253-A7E2-EA13B4CE93F3}">
      <dsp:nvSpPr>
        <dsp:cNvPr id="0" name=""/>
        <dsp:cNvSpPr/>
      </dsp:nvSpPr>
      <dsp:spPr>
        <a:xfrm>
          <a:off x="0" y="500127"/>
          <a:ext cx="12373582" cy="21010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328" tIns="604012" rIns="960328" bIns="206248" numCol="1" spcCol="1270" anchor="t" anchorCtr="0">
          <a:noAutofit/>
        </a:bodyPr>
        <a:lstStyle/>
        <a:p>
          <a:pPr marL="285750" lvl="1" indent="-285750" algn="l" defTabSz="1289050">
            <a:lnSpc>
              <a:spcPct val="90000"/>
            </a:lnSpc>
            <a:spcBef>
              <a:spcPct val="0"/>
            </a:spcBef>
            <a:spcAft>
              <a:spcPct val="15000"/>
            </a:spcAft>
            <a:buChar char="••"/>
          </a:pPr>
          <a:r>
            <a:rPr lang="en-US" sz="2900" kern="1200" dirty="0"/>
            <a:t>Prevent retaliations</a:t>
          </a:r>
        </a:p>
        <a:p>
          <a:pPr marL="285750" lvl="1" indent="-285750" algn="l" defTabSz="1289050">
            <a:lnSpc>
              <a:spcPct val="90000"/>
            </a:lnSpc>
            <a:spcBef>
              <a:spcPct val="0"/>
            </a:spcBef>
            <a:spcAft>
              <a:spcPct val="15000"/>
            </a:spcAft>
            <a:buChar char="••"/>
          </a:pPr>
          <a:r>
            <a:rPr lang="en-US" sz="2900" kern="1200"/>
            <a:t>Mediate ongoing conflicts</a:t>
          </a:r>
          <a:endParaRPr lang="en-US" sz="2900" kern="1200" dirty="0"/>
        </a:p>
        <a:p>
          <a:pPr marL="285750" lvl="1" indent="-285750" algn="l" defTabSz="1289050">
            <a:lnSpc>
              <a:spcPct val="90000"/>
            </a:lnSpc>
            <a:spcBef>
              <a:spcPct val="0"/>
            </a:spcBef>
            <a:spcAft>
              <a:spcPct val="15000"/>
            </a:spcAft>
            <a:buChar char="••"/>
          </a:pPr>
          <a:r>
            <a:rPr lang="en-US" sz="2900" kern="1200" dirty="0"/>
            <a:t>Keep conflicts ‘cool’</a:t>
          </a:r>
        </a:p>
      </dsp:txBody>
      <dsp:txXfrm>
        <a:off x="0" y="500127"/>
        <a:ext cx="12373582" cy="2101050"/>
      </dsp:txXfrm>
    </dsp:sp>
    <dsp:sp modelId="{657DCCFC-ACB9-45B4-AD19-59ADDDACE077}">
      <dsp:nvSpPr>
        <dsp:cNvPr id="0" name=""/>
        <dsp:cNvSpPr/>
      </dsp:nvSpPr>
      <dsp:spPr>
        <a:xfrm>
          <a:off x="618679" y="72087"/>
          <a:ext cx="9695345" cy="856080"/>
        </a:xfrm>
        <a:prstGeom prst="roundRect">
          <a:avLst/>
        </a:prstGeom>
        <a:solidFill>
          <a:srgbClr val="1595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7384" tIns="0" rIns="327384" bIns="0" numCol="1" spcCol="1270" anchor="ctr" anchorCtr="0">
          <a:noAutofit/>
        </a:bodyPr>
        <a:lstStyle/>
        <a:p>
          <a:pPr lvl="0" algn="l" defTabSz="1066800">
            <a:lnSpc>
              <a:spcPct val="90000"/>
            </a:lnSpc>
            <a:spcBef>
              <a:spcPct val="0"/>
            </a:spcBef>
            <a:spcAft>
              <a:spcPct val="35000"/>
            </a:spcAft>
          </a:pPr>
          <a:r>
            <a:rPr lang="en-US" sz="2400" kern="1200" dirty="0"/>
            <a:t>Detect and interrupt potentially violent conflicts</a:t>
          </a:r>
        </a:p>
      </dsp:txBody>
      <dsp:txXfrm>
        <a:off x="660469" y="113877"/>
        <a:ext cx="9611765" cy="772500"/>
      </dsp:txXfrm>
    </dsp:sp>
    <dsp:sp modelId="{8D731B1F-B345-4BA8-8104-68C35BD349FA}">
      <dsp:nvSpPr>
        <dsp:cNvPr id="0" name=""/>
        <dsp:cNvSpPr/>
      </dsp:nvSpPr>
      <dsp:spPr>
        <a:xfrm>
          <a:off x="0" y="3185817"/>
          <a:ext cx="12373582" cy="21010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328" tIns="604012" rIns="960328" bIns="206248" numCol="1" spcCol="1270" anchor="t" anchorCtr="0">
          <a:noAutofit/>
        </a:bodyPr>
        <a:lstStyle/>
        <a:p>
          <a:pPr marL="285750" lvl="1" indent="-285750" algn="l" defTabSz="1289050">
            <a:lnSpc>
              <a:spcPct val="90000"/>
            </a:lnSpc>
            <a:spcBef>
              <a:spcPct val="0"/>
            </a:spcBef>
            <a:spcAft>
              <a:spcPct val="15000"/>
            </a:spcAft>
            <a:buChar char="••"/>
          </a:pPr>
          <a:r>
            <a:rPr lang="en-US" sz="2900" kern="1200" dirty="0"/>
            <a:t>Access highest risk individuals</a:t>
          </a:r>
        </a:p>
        <a:p>
          <a:pPr marL="285750" lvl="1" indent="-285750" algn="l" defTabSz="1289050">
            <a:lnSpc>
              <a:spcPct val="90000"/>
            </a:lnSpc>
            <a:spcBef>
              <a:spcPct val="0"/>
            </a:spcBef>
            <a:spcAft>
              <a:spcPct val="15000"/>
            </a:spcAft>
            <a:buChar char="••"/>
          </a:pPr>
          <a:r>
            <a:rPr lang="en-US" sz="2900" kern="1200" dirty="0"/>
            <a:t>Change behaviors</a:t>
          </a:r>
        </a:p>
        <a:p>
          <a:pPr marL="285750" lvl="1" indent="-285750" algn="l" defTabSz="1289050">
            <a:lnSpc>
              <a:spcPct val="90000"/>
            </a:lnSpc>
            <a:spcBef>
              <a:spcPct val="0"/>
            </a:spcBef>
            <a:spcAft>
              <a:spcPct val="15000"/>
            </a:spcAft>
            <a:buChar char="••"/>
          </a:pPr>
          <a:r>
            <a:rPr lang="en-US" sz="2900" kern="1200" dirty="0"/>
            <a:t>Help obtain needed social services </a:t>
          </a:r>
        </a:p>
      </dsp:txBody>
      <dsp:txXfrm>
        <a:off x="0" y="3185817"/>
        <a:ext cx="12373582" cy="2101050"/>
      </dsp:txXfrm>
    </dsp:sp>
    <dsp:sp modelId="{B99C6D26-4248-4150-8AA1-D1FADC26C260}">
      <dsp:nvSpPr>
        <dsp:cNvPr id="0" name=""/>
        <dsp:cNvSpPr/>
      </dsp:nvSpPr>
      <dsp:spPr>
        <a:xfrm>
          <a:off x="618679" y="2757777"/>
          <a:ext cx="9695345" cy="856080"/>
        </a:xfrm>
        <a:prstGeom prst="roundRect">
          <a:avLst/>
        </a:prstGeom>
        <a:solidFill>
          <a:srgbClr val="1595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7384" tIns="0" rIns="327384" bIns="0" numCol="1" spcCol="1270" anchor="ctr" anchorCtr="0">
          <a:noAutofit/>
        </a:bodyPr>
        <a:lstStyle/>
        <a:p>
          <a:pPr lvl="0" algn="l" defTabSz="1066800">
            <a:lnSpc>
              <a:spcPct val="90000"/>
            </a:lnSpc>
            <a:spcBef>
              <a:spcPct val="0"/>
            </a:spcBef>
            <a:spcAft>
              <a:spcPct val="35000"/>
            </a:spcAft>
          </a:pPr>
          <a:r>
            <a:rPr lang="en-US" sz="2400" kern="1200" dirty="0"/>
            <a:t>Identify and treat highest risk </a:t>
          </a:r>
        </a:p>
      </dsp:txBody>
      <dsp:txXfrm>
        <a:off x="660469" y="2799567"/>
        <a:ext cx="9611765" cy="772500"/>
      </dsp:txXfrm>
    </dsp:sp>
    <dsp:sp modelId="{46989104-F63D-4A0F-A51A-405B7C92D814}">
      <dsp:nvSpPr>
        <dsp:cNvPr id="0" name=""/>
        <dsp:cNvSpPr/>
      </dsp:nvSpPr>
      <dsp:spPr>
        <a:xfrm>
          <a:off x="0" y="5871508"/>
          <a:ext cx="12373582" cy="16443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328" tIns="604012" rIns="960328" bIns="206248" numCol="1" spcCol="1270" anchor="t" anchorCtr="0">
          <a:noAutofit/>
        </a:bodyPr>
        <a:lstStyle/>
        <a:p>
          <a:pPr marL="285750" lvl="1" indent="-285750" algn="l" defTabSz="1289050">
            <a:lnSpc>
              <a:spcPct val="90000"/>
            </a:lnSpc>
            <a:spcBef>
              <a:spcPct val="0"/>
            </a:spcBef>
            <a:spcAft>
              <a:spcPct val="15000"/>
            </a:spcAft>
            <a:buChar char="••"/>
          </a:pPr>
          <a:r>
            <a:rPr lang="en-US" sz="2900" kern="1200" dirty="0"/>
            <a:t>Respond to every shooting</a:t>
          </a:r>
        </a:p>
        <a:p>
          <a:pPr marL="285750" lvl="1" indent="-285750" algn="l" defTabSz="1289050">
            <a:lnSpc>
              <a:spcPct val="90000"/>
            </a:lnSpc>
            <a:spcBef>
              <a:spcPct val="0"/>
            </a:spcBef>
            <a:spcAft>
              <a:spcPct val="15000"/>
            </a:spcAft>
            <a:buChar char="••"/>
          </a:pPr>
          <a:r>
            <a:rPr lang="en-US" sz="2900" kern="1200" dirty="0"/>
            <a:t>Spread positive norms</a:t>
          </a:r>
        </a:p>
      </dsp:txBody>
      <dsp:txXfrm>
        <a:off x="0" y="5871508"/>
        <a:ext cx="12373582" cy="1644300"/>
      </dsp:txXfrm>
    </dsp:sp>
    <dsp:sp modelId="{67BC2785-44E6-42CE-A730-27A077C0F418}">
      <dsp:nvSpPr>
        <dsp:cNvPr id="0" name=""/>
        <dsp:cNvSpPr/>
      </dsp:nvSpPr>
      <dsp:spPr>
        <a:xfrm>
          <a:off x="618679" y="5443467"/>
          <a:ext cx="9695345" cy="856080"/>
        </a:xfrm>
        <a:prstGeom prst="roundRect">
          <a:avLst/>
        </a:prstGeom>
        <a:solidFill>
          <a:srgbClr val="1595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7384" tIns="0" rIns="327384" bIns="0" numCol="1" spcCol="1270" anchor="ctr" anchorCtr="0">
          <a:noAutofit/>
        </a:bodyPr>
        <a:lstStyle/>
        <a:p>
          <a:pPr lvl="0" algn="l" defTabSz="1066800">
            <a:lnSpc>
              <a:spcPct val="90000"/>
            </a:lnSpc>
            <a:spcBef>
              <a:spcPct val="0"/>
            </a:spcBef>
            <a:spcAft>
              <a:spcPct val="35000"/>
            </a:spcAft>
          </a:pPr>
          <a:r>
            <a:rPr lang="en-US" sz="2400" kern="1200" dirty="0"/>
            <a:t>Mobilize the community to change norms</a:t>
          </a:r>
        </a:p>
      </dsp:txBody>
      <dsp:txXfrm>
        <a:off x="660469" y="5485257"/>
        <a:ext cx="9611765" cy="77250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120CE0-9374-4FD7-B6CC-8C5DBE926693}" type="slidenum">
              <a:rPr lang="id-ID" smtClean="0">
                <a:solidFill>
                  <a:prstClr val="black"/>
                </a:solidFill>
              </a:rPr>
              <a:pPr/>
              <a:t>8</a:t>
            </a:fld>
            <a:endParaRPr lang="id-ID">
              <a:solidFill>
                <a:prstClr val="black"/>
              </a:solidFill>
            </a:endParaRPr>
          </a:p>
        </p:txBody>
      </p:sp>
      <p:sp>
        <p:nvSpPr>
          <p:cNvPr id="5" name="Footer Placeholder 4"/>
          <p:cNvSpPr>
            <a:spLocks noGrp="1"/>
          </p:cNvSpPr>
          <p:nvPr>
            <p:ph type="ftr" sz="quarter" idx="11"/>
          </p:nvPr>
        </p:nvSpPr>
        <p:spPr/>
        <p:txBody>
          <a:bodyPr/>
          <a:lstStyle/>
          <a:p>
            <a:r>
              <a:rPr lang="id-ID">
                <a:solidFill>
                  <a:prstClr val="black"/>
                </a:solidFill>
              </a:rPr>
              <a:t>DCo Marketing</a:t>
            </a:r>
          </a:p>
        </p:txBody>
      </p:sp>
      <p:sp>
        <p:nvSpPr>
          <p:cNvPr id="6" name="Header Placeholder 5"/>
          <p:cNvSpPr>
            <a:spLocks noGrp="1"/>
          </p:cNvSpPr>
          <p:nvPr>
            <p:ph type="hdr" sz="quarter" idx="12"/>
          </p:nvPr>
        </p:nvSpPr>
        <p:spPr/>
        <p:txBody>
          <a:bodyPr/>
          <a:lstStyle/>
          <a:p>
            <a:r>
              <a:rPr lang="en-US" dirty="0">
                <a:solidFill>
                  <a:prstClr val="black"/>
                </a:solidFill>
              </a:rPr>
              <a:t>Durham County Overview | Neighborhood College</a:t>
            </a:r>
            <a:endParaRPr lang="id-ID">
              <a:solidFill>
                <a:prstClr val="black"/>
              </a:solidFill>
            </a:endParaRPr>
          </a:p>
        </p:txBody>
      </p:sp>
    </p:spTree>
    <p:extLst>
      <p:ext uri="{BB962C8B-B14F-4D97-AF65-F5344CB8AC3E}">
        <p14:creationId xmlns:p14="http://schemas.microsoft.com/office/powerpoint/2010/main" val="11629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ccc12e51b6_0_7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ccc12e51b6_0_70: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1213"/>
              </a:spcBef>
              <a:spcAft>
                <a:spcPts val="0"/>
              </a:spcAft>
              <a:buSzPts val="1400"/>
              <a:buNone/>
            </a:pPr>
            <a:endParaRPr/>
          </a:p>
        </p:txBody>
      </p:sp>
      <p:sp>
        <p:nvSpPr>
          <p:cNvPr id="165" name="Google Shape;165;gccc12e51b6_0_70: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6723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ccc12e51b6_0_6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ccc12e51b6_0_63: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1213"/>
              </a:spcBef>
              <a:spcAft>
                <a:spcPts val="0"/>
              </a:spcAft>
              <a:buSzPts val="1400"/>
              <a:buNone/>
            </a:pPr>
            <a:endParaRPr/>
          </a:p>
        </p:txBody>
      </p:sp>
      <p:sp>
        <p:nvSpPr>
          <p:cNvPr id="218" name="Google Shape;218;gccc12e51b6_0_63: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14853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xfrm>
            <a:off x="381000" y="685800"/>
            <a:ext cx="6096000" cy="3429000"/>
          </a:xfrm>
          <a:prstGeom prst="rect">
            <a:avLst/>
          </a:prstGeom>
        </p:spPr>
        <p:txBody>
          <a:bodyPr/>
          <a:lstStyle/>
          <a:p>
            <a:endParaRPr/>
          </a:p>
        </p:txBody>
      </p:sp>
      <p:sp>
        <p:nvSpPr>
          <p:cNvPr id="102" name="Shape 102"/>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874353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381000" y="685800"/>
            <a:ext cx="6096000" cy="3429000"/>
          </a:xfrm>
          <a:prstGeom prst="rect">
            <a:avLst/>
          </a:prstGeom>
        </p:spPr>
        <p:txBody>
          <a:bodyPr/>
          <a:lstStyle/>
          <a:p>
            <a:endParaRPr/>
          </a:p>
        </p:txBody>
      </p:sp>
      <p:sp>
        <p:nvSpPr>
          <p:cNvPr id="113" name="Shape 113"/>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296783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xfrm>
            <a:off x="381000" y="685800"/>
            <a:ext cx="6096000" cy="3429000"/>
          </a:xfrm>
          <a:prstGeom prst="rect">
            <a:avLst/>
          </a:prstGeom>
        </p:spPr>
        <p:txBody>
          <a:bodyPr/>
          <a:lstStyle/>
          <a:p>
            <a:endParaRPr/>
          </a:p>
        </p:txBody>
      </p:sp>
      <p:sp>
        <p:nvSpPr>
          <p:cNvPr id="120" name="Shape 120"/>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96996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381000" y="685800"/>
            <a:ext cx="6096000" cy="3429000"/>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4287588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xfrm>
            <a:off x="381000" y="685800"/>
            <a:ext cx="6096000" cy="3429000"/>
          </a:xfrm>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990149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xfrm>
            <a:off x="381000" y="685800"/>
            <a:ext cx="6096000" cy="3429000"/>
          </a:xfrm>
          <a:prstGeom prst="rect">
            <a:avLst/>
          </a:prstGeom>
        </p:spPr>
        <p:txBody>
          <a:bodyPr/>
          <a:lstStyle/>
          <a:p>
            <a:endParaRPr/>
          </a:p>
        </p:txBody>
      </p:sp>
      <p:sp>
        <p:nvSpPr>
          <p:cNvPr id="164" name="Shape 164"/>
          <p:cNvSpPr>
            <a:spLocks noGrp="1"/>
          </p:cNvSpPr>
          <p:nvPr>
            <p:ph type="body" sz="quarter" idx="1"/>
          </p:nvPr>
        </p:nvSpPr>
        <p:spPr>
          <a:prstGeom prst="rect">
            <a:avLst/>
          </a:prstGeom>
        </p:spPr>
        <p:txBody>
          <a:bodyPr/>
          <a:lstStyle/>
          <a:p>
            <a:r>
              <a:t>We offer services to ANY and ALL patients who walk through our door for violent intentional injury through our standard of care. </a:t>
            </a:r>
          </a:p>
          <a:p>
            <a:endParaRPr/>
          </a:p>
          <a:p>
            <a:r>
              <a:t>With Standard of Care patients receive information and referrals as well as advocacy at the bedside prior to discharge. </a:t>
            </a:r>
          </a:p>
          <a:p>
            <a:endParaRPr/>
          </a:p>
          <a:p>
            <a:r>
              <a:t>Intervention at Bedside on next slide</a:t>
            </a:r>
          </a:p>
          <a:p>
            <a:endParaRPr/>
          </a:p>
          <a:p>
            <a:r>
              <a:t>Emerging Leaders not discussed today, but is a youth violence prevention program aimed at high school freshman through senior year. </a:t>
            </a:r>
          </a:p>
        </p:txBody>
      </p:sp>
    </p:spTree>
    <p:extLst>
      <p:ext uri="{BB962C8B-B14F-4D97-AF65-F5344CB8AC3E}">
        <p14:creationId xmlns:p14="http://schemas.microsoft.com/office/powerpoint/2010/main" val="1545260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xfrm>
            <a:off x="381000" y="685800"/>
            <a:ext cx="6096000" cy="3429000"/>
          </a:xfrm>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719128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381000" y="685800"/>
            <a:ext cx="6096000" cy="3429000"/>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4243683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E840489-5BAB-4B0D-BAB6-E0A2253A2A7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67292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xfrm>
            <a:off x="381000" y="685800"/>
            <a:ext cx="6096000" cy="3429000"/>
          </a:xfrm>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679229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endParaRPr lang="en-US" altLang="en-US" dirty="0"/>
          </a:p>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646F4CB-B64D-4FC6-9A6C-0FB2C54C620E}" type="slidenum">
              <a:rPr lang="en-US" altLang="en-US" smtClean="0">
                <a:solidFill>
                  <a:srgbClr val="000000"/>
                </a:solidFill>
              </a:rPr>
              <a:pPr/>
              <a:t>11</a:t>
            </a:fld>
            <a:endParaRPr lang="en-US" altLang="en-US">
              <a:solidFill>
                <a:srgbClr val="000000"/>
              </a:solidFill>
            </a:endParaRPr>
          </a:p>
        </p:txBody>
      </p:sp>
    </p:spTree>
    <p:extLst>
      <p:ext uri="{BB962C8B-B14F-4D97-AF65-F5344CB8AC3E}">
        <p14:creationId xmlns:p14="http://schemas.microsoft.com/office/powerpoint/2010/main" val="1528606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Comparing target areas with the City of Durham YTD ending 9/28 comparing 2018 to 2019 data: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Homicide is up 39%</a:t>
            </a:r>
          </a:p>
          <a:p>
            <a:r>
              <a:rPr lang="en-US" sz="1200" kern="1200" dirty="0">
                <a:solidFill>
                  <a:schemeClr val="tx1"/>
                </a:solidFill>
                <a:effectLst/>
                <a:latin typeface="+mn-lt"/>
                <a:ea typeface="+mn-ea"/>
                <a:cs typeface="+mn-cs"/>
              </a:rPr>
              <a:t>Non domestic aggravated assault with a firearm is up 32.5%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61F0D3-CEA4-4D44-9884-216F58DEFC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404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1F0D3-CEA4-4D44-9884-216F58DEFCE1}" type="slidenum">
              <a:rPr lang="en-US" smtClean="0"/>
              <a:t>15</a:t>
            </a:fld>
            <a:endParaRPr lang="en-US"/>
          </a:p>
        </p:txBody>
      </p:sp>
    </p:spTree>
    <p:extLst>
      <p:ext uri="{BB962C8B-B14F-4D97-AF65-F5344CB8AC3E}">
        <p14:creationId xmlns:p14="http://schemas.microsoft.com/office/powerpoint/2010/main" val="304998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61F0D3-CEA4-4D44-9884-216F58DEFCE1}" type="slidenum">
              <a:rPr lang="en-US" smtClean="0"/>
              <a:t>16</a:t>
            </a:fld>
            <a:endParaRPr lang="en-US"/>
          </a:p>
        </p:txBody>
      </p:sp>
    </p:spTree>
    <p:extLst>
      <p:ext uri="{BB962C8B-B14F-4D97-AF65-F5344CB8AC3E}">
        <p14:creationId xmlns:p14="http://schemas.microsoft.com/office/powerpoint/2010/main" val="849392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David</a:t>
            </a:r>
          </a:p>
        </p:txBody>
      </p:sp>
      <p:sp>
        <p:nvSpPr>
          <p:cNvPr id="4" name="Slide Number Placeholder 3"/>
          <p:cNvSpPr>
            <a:spLocks noGrp="1"/>
          </p:cNvSpPr>
          <p:nvPr>
            <p:ph type="sldNum" sz="quarter" idx="5"/>
          </p:nvPr>
        </p:nvSpPr>
        <p:spPr/>
        <p:txBody>
          <a:bodyPr/>
          <a:lstStyle/>
          <a:p>
            <a:fld id="{0161F0D3-CEA4-4D44-9884-216F58DEFCE1}" type="slidenum">
              <a:rPr lang="en-US" smtClean="0"/>
              <a:t>18</a:t>
            </a:fld>
            <a:endParaRPr lang="en-US"/>
          </a:p>
        </p:txBody>
      </p:sp>
    </p:spTree>
    <p:extLst>
      <p:ext uri="{BB962C8B-B14F-4D97-AF65-F5344CB8AC3E}">
        <p14:creationId xmlns:p14="http://schemas.microsoft.com/office/powerpoint/2010/main" val="4204784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157" name="Google Shape;157;p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29690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ccc12e51b6_0_9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ccc12e51b6_0_94: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1213"/>
              </a:spcBef>
              <a:spcAft>
                <a:spcPts val="0"/>
              </a:spcAft>
              <a:buSzPts val="1400"/>
              <a:buNone/>
            </a:pPr>
            <a:endParaRPr/>
          </a:p>
        </p:txBody>
      </p:sp>
      <p:sp>
        <p:nvSpPr>
          <p:cNvPr id="174" name="Google Shape;174;gccc12e51b6_0_94: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22976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itle_Slide">
    <p:bg>
      <p:bgPr>
        <a:gradFill rotWithShape="1">
          <a:gsLst>
            <a:gs pos="0">
              <a:schemeClr val="accent3">
                <a:lumMod val="60000"/>
                <a:lumOff val="40000"/>
              </a:schemeClr>
            </a:gs>
            <a:gs pos="57000">
              <a:schemeClr val="accent3"/>
            </a:gs>
            <a:gs pos="100000">
              <a:schemeClr val="accent4">
                <a:lumMod val="5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3" name="Pentagon 2"/>
          <p:cNvSpPr/>
          <p:nvPr userDrawn="1"/>
        </p:nvSpPr>
        <p:spPr>
          <a:xfrm rot="10800000">
            <a:off x="9144002" y="0"/>
            <a:ext cx="9151583" cy="10287000"/>
          </a:xfrm>
          <a:prstGeom prst="homePlate">
            <a:avLst>
              <a:gd name="adj" fmla="val 460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700">
              <a:solidFill>
                <a:prstClr val="white"/>
              </a:solidFill>
              <a:latin typeface="Quicksand" panose="02070303000000060000" pitchFamily="18" charset="0"/>
            </a:endParaRPr>
          </a:p>
        </p:txBody>
      </p:sp>
      <p:sp>
        <p:nvSpPr>
          <p:cNvPr id="7" name="Text Placeholder 10"/>
          <p:cNvSpPr>
            <a:spLocks noGrp="1"/>
          </p:cNvSpPr>
          <p:nvPr>
            <p:ph type="body" sz="quarter" idx="17" hasCustomPrompt="1"/>
          </p:nvPr>
        </p:nvSpPr>
        <p:spPr>
          <a:xfrm>
            <a:off x="10440146" y="6011019"/>
            <a:ext cx="7031561" cy="716658"/>
          </a:xfrm>
          <a:prstGeom prst="rect">
            <a:avLst/>
          </a:prstGeom>
          <a:noFill/>
        </p:spPr>
        <p:txBody>
          <a:bodyPr>
            <a:noAutofit/>
          </a:bodyPr>
          <a:lstStyle>
            <a:lvl1pPr marL="0" indent="0" algn="l">
              <a:lnSpc>
                <a:spcPct val="100000"/>
              </a:lnSpc>
              <a:spcBef>
                <a:spcPts val="1800"/>
              </a:spcBef>
              <a:buNone/>
              <a:defRPr sz="2700" b="0" baseline="0">
                <a:solidFill>
                  <a:schemeClr val="accent3">
                    <a:lumMod val="60000"/>
                    <a:lumOff val="40000"/>
                  </a:schemeClr>
                </a:solidFill>
                <a:latin typeface="+mn-lt"/>
                <a:cs typeface="Narkisim" pitchFamily="34" charset="-79"/>
              </a:defRPr>
            </a:lvl1pPr>
          </a:lstStyle>
          <a:p>
            <a:pPr lvl="0"/>
            <a:r>
              <a:rPr lang="id-ID" dirty="0"/>
              <a:t>PowerPoint Template</a:t>
            </a:r>
            <a:endParaRPr lang="en-US" dirty="0"/>
          </a:p>
        </p:txBody>
      </p:sp>
      <p:sp>
        <p:nvSpPr>
          <p:cNvPr id="8" name="Title 1"/>
          <p:cNvSpPr>
            <a:spLocks noGrp="1"/>
          </p:cNvSpPr>
          <p:nvPr>
            <p:ph type="ctrTitle" hasCustomPrompt="1"/>
          </p:nvPr>
        </p:nvSpPr>
        <p:spPr>
          <a:xfrm>
            <a:off x="10440146" y="4711454"/>
            <a:ext cx="7031561" cy="1015663"/>
          </a:xfrm>
          <a:prstGeom prst="rect">
            <a:avLst/>
          </a:prstGeom>
          <a:noFill/>
        </p:spPr>
        <p:txBody>
          <a:bodyPr wrap="square" tIns="0" bIns="0" anchor="t" anchorCtr="0">
            <a:spAutoFit/>
          </a:bodyPr>
          <a:lstStyle>
            <a:lvl1pPr algn="l">
              <a:defRPr sz="6600" b="0" cap="none" normalizeH="0" baseline="0">
                <a:solidFill>
                  <a:schemeClr val="tx1">
                    <a:lumMod val="85000"/>
                  </a:schemeClr>
                </a:solidFill>
                <a:latin typeface="+mj-lt"/>
                <a:ea typeface="Gulim" pitchFamily="34" charset="-127"/>
                <a:cs typeface="Arial" pitchFamily="34" charset="0"/>
              </a:defRPr>
            </a:lvl1pPr>
          </a:lstStyle>
          <a:p>
            <a:r>
              <a:rPr lang="id-ID" dirty="0"/>
              <a:t>Title</a:t>
            </a:r>
            <a:endParaRPr lang="en-US" dirty="0"/>
          </a:p>
        </p:txBody>
      </p:sp>
      <p:sp>
        <p:nvSpPr>
          <p:cNvPr id="4" name="Picture Placeholder 2"/>
          <p:cNvSpPr>
            <a:spLocks noGrp="1"/>
          </p:cNvSpPr>
          <p:nvPr>
            <p:ph type="pic" sz="quarter" idx="25"/>
          </p:nvPr>
        </p:nvSpPr>
        <p:spPr>
          <a:xfrm>
            <a:off x="2" y="0"/>
            <a:ext cx="12744401" cy="10287000"/>
          </a:xfrm>
          <a:custGeom>
            <a:avLst/>
            <a:gdLst>
              <a:gd name="connsiteX0" fmla="*/ 0 w 5724128"/>
              <a:gd name="connsiteY0" fmla="*/ 0 h 5143500"/>
              <a:gd name="connsiteX1" fmla="*/ 5724128 w 5724128"/>
              <a:gd name="connsiteY1" fmla="*/ 0 h 5143500"/>
              <a:gd name="connsiteX2" fmla="*/ 5724128 w 5724128"/>
              <a:gd name="connsiteY2" fmla="*/ 2571750 h 5143500"/>
              <a:gd name="connsiteX3" fmla="*/ 5724128 w 5724128"/>
              <a:gd name="connsiteY3" fmla="*/ 5143500 h 5143500"/>
              <a:gd name="connsiteX4" fmla="*/ 0 w 5724128"/>
              <a:gd name="connsiteY4" fmla="*/ 5143500 h 5143500"/>
              <a:gd name="connsiteX5" fmla="*/ 0 w 5724128"/>
              <a:gd name="connsiteY5" fmla="*/ 0 h 5143500"/>
              <a:gd name="connsiteX0" fmla="*/ 0 w 5724128"/>
              <a:gd name="connsiteY0" fmla="*/ 0 h 5143500"/>
              <a:gd name="connsiteX1" fmla="*/ 5724128 w 5724128"/>
              <a:gd name="connsiteY1" fmla="*/ 0 h 5143500"/>
              <a:gd name="connsiteX2" fmla="*/ 3847703 w 5724128"/>
              <a:gd name="connsiteY2" fmla="*/ 2533650 h 5143500"/>
              <a:gd name="connsiteX3" fmla="*/ 5724128 w 5724128"/>
              <a:gd name="connsiteY3" fmla="*/ 5143500 h 5143500"/>
              <a:gd name="connsiteX4" fmla="*/ 0 w 5724128"/>
              <a:gd name="connsiteY4" fmla="*/ 5143500 h 5143500"/>
              <a:gd name="connsiteX5" fmla="*/ 0 w 5724128"/>
              <a:gd name="connsiteY5" fmla="*/ 0 h 5143500"/>
              <a:gd name="connsiteX0" fmla="*/ 0 w 5724128"/>
              <a:gd name="connsiteY0" fmla="*/ 0 h 5143500"/>
              <a:gd name="connsiteX1" fmla="*/ 5724128 w 5724128"/>
              <a:gd name="connsiteY1" fmla="*/ 0 h 5143500"/>
              <a:gd name="connsiteX2" fmla="*/ 3849842 w 5724128"/>
              <a:gd name="connsiteY2" fmla="*/ 2559843 h 5143500"/>
              <a:gd name="connsiteX3" fmla="*/ 5724128 w 5724128"/>
              <a:gd name="connsiteY3" fmla="*/ 5143500 h 5143500"/>
              <a:gd name="connsiteX4" fmla="*/ 0 w 5724128"/>
              <a:gd name="connsiteY4" fmla="*/ 5143500 h 5143500"/>
              <a:gd name="connsiteX5" fmla="*/ 0 w 5724128"/>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4128" h="5143500">
                <a:moveTo>
                  <a:pt x="0" y="0"/>
                </a:moveTo>
                <a:lnTo>
                  <a:pt x="5724128" y="0"/>
                </a:lnTo>
                <a:lnTo>
                  <a:pt x="3849842" y="2559843"/>
                </a:lnTo>
                <a:lnTo>
                  <a:pt x="5724128" y="5143500"/>
                </a:lnTo>
                <a:lnTo>
                  <a:pt x="0" y="5143500"/>
                </a:lnTo>
                <a:lnTo>
                  <a:pt x="0" y="0"/>
                </a:lnTo>
                <a:close/>
              </a:path>
            </a:pathLst>
          </a:custGeom>
          <a:effectLst/>
        </p:spPr>
        <p:txBody>
          <a:bodyPr anchor="t">
            <a:normAutofit/>
          </a:bodyPr>
          <a:lstStyle>
            <a:lvl1pPr marL="0" indent="0" algn="l">
              <a:buNone/>
              <a:defRPr sz="1800">
                <a:solidFill>
                  <a:schemeClr val="bg1"/>
                </a:solidFill>
                <a:latin typeface="Quicksand" panose="02070303000000060000" pitchFamily="18" charset="0"/>
              </a:defRPr>
            </a:lvl1pPr>
          </a:lstStyle>
          <a:p>
            <a:endParaRPr lang="id-ID" dirty="0"/>
          </a:p>
          <a:p>
            <a:endParaRPr lang="id-ID" dirty="0"/>
          </a:p>
          <a:p>
            <a:endParaRPr lang="id-ID" dirty="0"/>
          </a:p>
          <a:p>
            <a:endParaRPr lang="id-ID" dirty="0"/>
          </a:p>
          <a:p>
            <a:endParaRPr lang="id-ID" dirty="0"/>
          </a:p>
          <a:p>
            <a:endParaRPr lang="id-ID" dirty="0"/>
          </a:p>
          <a:p>
            <a:r>
              <a:rPr lang="id-ID" dirty="0"/>
              <a:t>Picture</a:t>
            </a:r>
          </a:p>
        </p:txBody>
      </p:sp>
    </p:spTree>
    <p:extLst>
      <p:ext uri="{BB962C8B-B14F-4D97-AF65-F5344CB8AC3E}">
        <p14:creationId xmlns:p14="http://schemas.microsoft.com/office/powerpoint/2010/main" val="2064004636"/>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cSld name="Section Header">
    <p:bg>
      <p:bgPr>
        <a:gradFill>
          <a:gsLst>
            <a:gs pos="0">
              <a:srgbClr val="4D71A2"/>
            </a:gs>
            <a:gs pos="100000">
              <a:srgbClr val="004686"/>
            </a:gs>
          </a:gsLst>
          <a:lin ang="4740000" scaled="0"/>
        </a:gradFill>
        <a:effectLst/>
      </p:bgPr>
    </p:bg>
    <p:spTree>
      <p:nvGrpSpPr>
        <p:cNvPr id="1" name="Shape 16"/>
        <p:cNvGrpSpPr/>
        <p:nvPr/>
      </p:nvGrpSpPr>
      <p:grpSpPr>
        <a:xfrm>
          <a:off x="0" y="0"/>
          <a:ext cx="0" cy="0"/>
          <a:chOff x="0" y="0"/>
          <a:chExt cx="0" cy="0"/>
        </a:xfrm>
      </p:grpSpPr>
      <p:pic>
        <p:nvPicPr>
          <p:cNvPr id="17" name="Google Shape;17;p2" descr="Celestia-R1---OverlayContentSD.png"/>
          <p:cNvPicPr preferRelativeResize="0"/>
          <p:nvPr/>
        </p:nvPicPr>
        <p:blipFill rotWithShape="1">
          <a:blip r:embed="rId2">
            <a:alphaModFix/>
          </a:blip>
          <a:srcRect/>
          <a:stretch/>
        </p:blipFill>
        <p:spPr>
          <a:xfrm>
            <a:off x="304800" y="-342900"/>
            <a:ext cx="18237200" cy="10287000"/>
          </a:xfrm>
          <a:prstGeom prst="rect">
            <a:avLst/>
          </a:prstGeom>
          <a:noFill/>
          <a:ln>
            <a:noFill/>
          </a:ln>
        </p:spPr>
      </p:pic>
      <p:sp>
        <p:nvSpPr>
          <p:cNvPr id="18" name="Google Shape;18;p2"/>
          <p:cNvSpPr txBox="1">
            <a:spLocks noGrp="1"/>
          </p:cNvSpPr>
          <p:nvPr>
            <p:ph type="body" idx="1"/>
          </p:nvPr>
        </p:nvSpPr>
        <p:spPr>
          <a:xfrm>
            <a:off x="914402" y="7166072"/>
            <a:ext cx="15544800" cy="1290600"/>
          </a:xfrm>
          <a:prstGeom prst="rect">
            <a:avLst/>
          </a:prstGeom>
          <a:noFill/>
          <a:ln>
            <a:noFill/>
          </a:ln>
        </p:spPr>
        <p:txBody>
          <a:bodyPr spcFirstLastPara="1" wrap="square" lIns="91425" tIns="45700" rIns="91425" bIns="45700" anchor="t" anchorCtr="0">
            <a:normAutofit/>
          </a:bodyPr>
          <a:lstStyle>
            <a:lvl1pPr marL="685800" lvl="0" indent="-342900" algn="l">
              <a:lnSpc>
                <a:spcPct val="100000"/>
              </a:lnSpc>
              <a:spcBef>
                <a:spcPts val="0"/>
              </a:spcBef>
              <a:spcAft>
                <a:spcPts val="0"/>
              </a:spcAft>
              <a:buSzPts val="1800"/>
              <a:buNone/>
              <a:defRPr sz="2700" cap="none">
                <a:solidFill>
                  <a:schemeClr val="lt1"/>
                </a:solidFill>
              </a:defRPr>
            </a:lvl1pPr>
            <a:lvl2pPr marL="1371600" lvl="1" indent="-342900" algn="l">
              <a:lnSpc>
                <a:spcPct val="100000"/>
              </a:lnSpc>
              <a:spcBef>
                <a:spcPts val="1500"/>
              </a:spcBef>
              <a:spcAft>
                <a:spcPts val="0"/>
              </a:spcAft>
              <a:buSzPts val="1800"/>
              <a:buNone/>
              <a:defRPr sz="2700">
                <a:solidFill>
                  <a:schemeClr val="lt1"/>
                </a:solidFill>
              </a:defRPr>
            </a:lvl2pPr>
            <a:lvl3pPr marL="2057400" lvl="2" indent="-342900" algn="l">
              <a:lnSpc>
                <a:spcPct val="100000"/>
              </a:lnSpc>
              <a:spcBef>
                <a:spcPts val="1500"/>
              </a:spcBef>
              <a:spcAft>
                <a:spcPts val="0"/>
              </a:spcAft>
              <a:buSzPts val="1600"/>
              <a:buNone/>
              <a:defRPr sz="2400">
                <a:solidFill>
                  <a:schemeClr val="lt1"/>
                </a:solidFill>
              </a:defRPr>
            </a:lvl3pPr>
            <a:lvl4pPr marL="2743200" lvl="3" indent="-342900" algn="l">
              <a:lnSpc>
                <a:spcPct val="100000"/>
              </a:lnSpc>
              <a:spcBef>
                <a:spcPts val="1500"/>
              </a:spcBef>
              <a:spcAft>
                <a:spcPts val="0"/>
              </a:spcAft>
              <a:buSzPts val="1400"/>
              <a:buNone/>
              <a:defRPr sz="2100">
                <a:solidFill>
                  <a:schemeClr val="lt1"/>
                </a:solidFill>
              </a:defRPr>
            </a:lvl4pPr>
            <a:lvl5pPr marL="3429000" lvl="4" indent="-342900" algn="l">
              <a:lnSpc>
                <a:spcPct val="100000"/>
              </a:lnSpc>
              <a:spcBef>
                <a:spcPts val="1500"/>
              </a:spcBef>
              <a:spcAft>
                <a:spcPts val="0"/>
              </a:spcAft>
              <a:buSzPts val="1400"/>
              <a:buNone/>
              <a:defRPr sz="2100">
                <a:solidFill>
                  <a:schemeClr val="lt1"/>
                </a:solidFill>
              </a:defRPr>
            </a:lvl5pPr>
            <a:lvl6pPr marL="4114800" lvl="5" indent="-342900" algn="l">
              <a:lnSpc>
                <a:spcPct val="100000"/>
              </a:lnSpc>
              <a:spcBef>
                <a:spcPts val="1500"/>
              </a:spcBef>
              <a:spcAft>
                <a:spcPts val="0"/>
              </a:spcAft>
              <a:buSzPts val="1400"/>
              <a:buNone/>
              <a:defRPr sz="2100">
                <a:solidFill>
                  <a:schemeClr val="lt1"/>
                </a:solidFill>
              </a:defRPr>
            </a:lvl6pPr>
            <a:lvl7pPr marL="4800600" lvl="6" indent="-342900" algn="l">
              <a:lnSpc>
                <a:spcPct val="100000"/>
              </a:lnSpc>
              <a:spcBef>
                <a:spcPts val="1500"/>
              </a:spcBef>
              <a:spcAft>
                <a:spcPts val="0"/>
              </a:spcAft>
              <a:buSzPts val="1400"/>
              <a:buNone/>
              <a:defRPr sz="2100">
                <a:solidFill>
                  <a:schemeClr val="lt1"/>
                </a:solidFill>
              </a:defRPr>
            </a:lvl7pPr>
            <a:lvl8pPr marL="5486400" lvl="7" indent="-342900" algn="l">
              <a:lnSpc>
                <a:spcPct val="100000"/>
              </a:lnSpc>
              <a:spcBef>
                <a:spcPts val="1500"/>
              </a:spcBef>
              <a:spcAft>
                <a:spcPts val="0"/>
              </a:spcAft>
              <a:buSzPts val="1400"/>
              <a:buNone/>
              <a:defRPr sz="2100">
                <a:solidFill>
                  <a:schemeClr val="lt1"/>
                </a:solidFill>
              </a:defRPr>
            </a:lvl8pPr>
            <a:lvl9pPr marL="6172200" lvl="8" indent="-342900" algn="l">
              <a:lnSpc>
                <a:spcPct val="100000"/>
              </a:lnSpc>
              <a:spcBef>
                <a:spcPts val="1500"/>
              </a:spcBef>
              <a:spcAft>
                <a:spcPts val="1500"/>
              </a:spcAft>
              <a:buSzPts val="1400"/>
              <a:buNone/>
              <a:defRPr sz="2100">
                <a:solidFill>
                  <a:schemeClr val="lt1"/>
                </a:solidFill>
              </a:defRPr>
            </a:lvl9pPr>
          </a:lstStyle>
          <a:p>
            <a:endParaRPr/>
          </a:p>
        </p:txBody>
      </p:sp>
      <p:pic>
        <p:nvPicPr>
          <p:cNvPr id="19" name="Google Shape;19;p2"/>
          <p:cNvPicPr preferRelativeResize="0"/>
          <p:nvPr/>
        </p:nvPicPr>
        <p:blipFill rotWithShape="1">
          <a:blip r:embed="rId3">
            <a:alphaModFix/>
          </a:blip>
          <a:srcRect/>
          <a:stretch/>
        </p:blipFill>
        <p:spPr>
          <a:xfrm>
            <a:off x="2098012" y="1133823"/>
            <a:ext cx="14097000" cy="2914650"/>
          </a:xfrm>
          <a:prstGeom prst="rect">
            <a:avLst/>
          </a:prstGeom>
          <a:noFill/>
          <a:ln>
            <a:noFill/>
          </a:ln>
        </p:spPr>
      </p:pic>
      <p:sp>
        <p:nvSpPr>
          <p:cNvPr id="20" name="Google Shape;20;p2"/>
          <p:cNvSpPr txBox="1">
            <a:spLocks noGrp="1"/>
          </p:cNvSpPr>
          <p:nvPr>
            <p:ph type="dt" idx="10"/>
          </p:nvPr>
        </p:nvSpPr>
        <p:spPr>
          <a:xfrm>
            <a:off x="13047425" y="8805865"/>
            <a:ext cx="2424346" cy="5667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
          <p:cNvSpPr txBox="1">
            <a:spLocks noGrp="1"/>
          </p:cNvSpPr>
          <p:nvPr>
            <p:ph type="ftr" idx="11"/>
          </p:nvPr>
        </p:nvSpPr>
        <p:spPr>
          <a:xfrm>
            <a:off x="914401" y="8805865"/>
            <a:ext cx="11980622" cy="56673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
          <p:cNvSpPr txBox="1">
            <a:spLocks noGrp="1"/>
          </p:cNvSpPr>
          <p:nvPr>
            <p:ph type="sldNum" idx="12"/>
          </p:nvPr>
        </p:nvSpPr>
        <p:spPr>
          <a:xfrm>
            <a:off x="15624170" y="8805865"/>
            <a:ext cx="835032" cy="5667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63619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ulleted List">
  <p:cSld name="Bulleted List">
    <p:bg>
      <p:bgPr>
        <a:gradFill>
          <a:gsLst>
            <a:gs pos="0">
              <a:srgbClr val="293476"/>
            </a:gs>
            <a:gs pos="50000">
              <a:srgbClr val="145C95"/>
            </a:gs>
            <a:gs pos="100000">
              <a:srgbClr val="2284B8"/>
            </a:gs>
          </a:gsLst>
          <a:lin ang="2520000" scaled="0"/>
        </a:gradFill>
        <a:effectLst/>
      </p:bgPr>
    </p:bg>
    <p:spTree>
      <p:nvGrpSpPr>
        <p:cNvPr id="1" name="Shape 23"/>
        <p:cNvGrpSpPr/>
        <p:nvPr/>
      </p:nvGrpSpPr>
      <p:grpSpPr>
        <a:xfrm>
          <a:off x="0" y="0"/>
          <a:ext cx="0" cy="0"/>
          <a:chOff x="0" y="0"/>
          <a:chExt cx="0" cy="0"/>
        </a:xfrm>
      </p:grpSpPr>
      <p:sp>
        <p:nvSpPr>
          <p:cNvPr id="24" name="Google Shape;24;p3"/>
          <p:cNvSpPr txBox="1">
            <a:spLocks noGrp="1"/>
          </p:cNvSpPr>
          <p:nvPr>
            <p:ph type="body" idx="1"/>
          </p:nvPr>
        </p:nvSpPr>
        <p:spPr>
          <a:xfrm>
            <a:off x="1645588" y="3230150"/>
            <a:ext cx="15220952" cy="5506151"/>
          </a:xfrm>
          <a:prstGeom prst="rect">
            <a:avLst/>
          </a:prstGeom>
          <a:noFill/>
          <a:ln>
            <a:noFill/>
          </a:ln>
        </p:spPr>
        <p:txBody>
          <a:bodyPr spcFirstLastPara="1" wrap="square" lIns="91425" tIns="45700" rIns="91425" bIns="45700" anchor="ctr" anchorCtr="0">
            <a:normAutofit/>
          </a:bodyPr>
          <a:lstStyle>
            <a:lvl1pPr marL="685800" lvl="0" indent="-514350" algn="l">
              <a:lnSpc>
                <a:spcPct val="100000"/>
              </a:lnSpc>
              <a:spcBef>
                <a:spcPts val="0"/>
              </a:spcBef>
              <a:spcAft>
                <a:spcPts val="0"/>
              </a:spcAft>
              <a:buSzPts val="1800"/>
              <a:buChar char="•"/>
              <a:defRPr/>
            </a:lvl1pPr>
            <a:lvl2pPr marL="1371600" lvl="1" indent="-514350" algn="l">
              <a:lnSpc>
                <a:spcPct val="100000"/>
              </a:lnSpc>
              <a:spcBef>
                <a:spcPts val="1500"/>
              </a:spcBef>
              <a:spcAft>
                <a:spcPts val="0"/>
              </a:spcAft>
              <a:buSzPts val="1800"/>
              <a:buChar char="•"/>
              <a:defRPr/>
            </a:lvl2pPr>
            <a:lvl3pPr marL="2057400" lvl="2" indent="-514350" algn="l">
              <a:lnSpc>
                <a:spcPct val="100000"/>
              </a:lnSpc>
              <a:spcBef>
                <a:spcPts val="1500"/>
              </a:spcBef>
              <a:spcAft>
                <a:spcPts val="0"/>
              </a:spcAft>
              <a:buSzPts val="1800"/>
              <a:buChar char="•"/>
              <a:defRPr/>
            </a:lvl3pPr>
            <a:lvl4pPr marL="2743200" lvl="3" indent="-514350" algn="l">
              <a:lnSpc>
                <a:spcPct val="100000"/>
              </a:lnSpc>
              <a:spcBef>
                <a:spcPts val="1500"/>
              </a:spcBef>
              <a:spcAft>
                <a:spcPts val="0"/>
              </a:spcAft>
              <a:buSzPts val="1800"/>
              <a:buChar char="•"/>
              <a:defRPr/>
            </a:lvl4pPr>
            <a:lvl5pPr marL="3429000" lvl="4" indent="-457200" algn="l">
              <a:lnSpc>
                <a:spcPct val="100000"/>
              </a:lnSpc>
              <a:spcBef>
                <a:spcPts val="1500"/>
              </a:spcBef>
              <a:spcAft>
                <a:spcPts val="0"/>
              </a:spcAft>
              <a:buSzPts val="1200"/>
              <a:buChar char="•"/>
              <a:defRPr/>
            </a:lvl5pPr>
            <a:lvl6pPr marL="4114800" lvl="5" indent="-514350" algn="l">
              <a:lnSpc>
                <a:spcPct val="100000"/>
              </a:lnSpc>
              <a:spcBef>
                <a:spcPts val="1500"/>
              </a:spcBef>
              <a:spcAft>
                <a:spcPts val="0"/>
              </a:spcAft>
              <a:buSzPts val="1800"/>
              <a:buChar char="•"/>
              <a:defRPr/>
            </a:lvl6pPr>
            <a:lvl7pPr marL="4800600" lvl="6" indent="-514350" algn="l">
              <a:lnSpc>
                <a:spcPct val="100000"/>
              </a:lnSpc>
              <a:spcBef>
                <a:spcPts val="1500"/>
              </a:spcBef>
              <a:spcAft>
                <a:spcPts val="0"/>
              </a:spcAft>
              <a:buSzPts val="1800"/>
              <a:buChar char="•"/>
              <a:defRPr/>
            </a:lvl7pPr>
            <a:lvl8pPr marL="5486400" lvl="7" indent="-514350" algn="l">
              <a:lnSpc>
                <a:spcPct val="100000"/>
              </a:lnSpc>
              <a:spcBef>
                <a:spcPts val="1500"/>
              </a:spcBef>
              <a:spcAft>
                <a:spcPts val="0"/>
              </a:spcAft>
              <a:buSzPts val="1800"/>
              <a:buChar char="•"/>
              <a:defRPr/>
            </a:lvl8pPr>
            <a:lvl9pPr marL="6172200" lvl="8" indent="-514350" algn="l">
              <a:lnSpc>
                <a:spcPct val="100000"/>
              </a:lnSpc>
              <a:spcBef>
                <a:spcPts val="1500"/>
              </a:spcBef>
              <a:spcAft>
                <a:spcPts val="1500"/>
              </a:spcAft>
              <a:buSzPts val="1800"/>
              <a:buChar char="•"/>
              <a:defRPr/>
            </a:lvl9pPr>
          </a:lstStyle>
          <a:p>
            <a:endParaRPr/>
          </a:p>
        </p:txBody>
      </p:sp>
      <p:sp>
        <p:nvSpPr>
          <p:cNvPr id="25" name="Google Shape;25;p3"/>
          <p:cNvSpPr txBox="1">
            <a:spLocks noGrp="1"/>
          </p:cNvSpPr>
          <p:nvPr>
            <p:ph type="sldNum" idx="12"/>
          </p:nvPr>
        </p:nvSpPr>
        <p:spPr>
          <a:xfrm>
            <a:off x="17579788" y="9853613"/>
            <a:ext cx="9144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
        <p:nvSpPr>
          <p:cNvPr id="26" name="Google Shape;26;p3"/>
          <p:cNvSpPr txBox="1">
            <a:spLocks noGrp="1"/>
          </p:cNvSpPr>
          <p:nvPr>
            <p:ph type="ctrTitle"/>
          </p:nvPr>
        </p:nvSpPr>
        <p:spPr>
          <a:xfrm>
            <a:off x="1" y="1857164"/>
            <a:ext cx="18287998" cy="11708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2800"/>
              <a:buFont typeface="Calibri"/>
              <a:buNone/>
              <a:defRPr sz="4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26688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ouble Bullet List">
  <p:cSld name="Double Bullet List">
    <p:spTree>
      <p:nvGrpSpPr>
        <p:cNvPr id="1" name="Shape 27"/>
        <p:cNvGrpSpPr/>
        <p:nvPr/>
      </p:nvGrpSpPr>
      <p:grpSpPr>
        <a:xfrm>
          <a:off x="0" y="0"/>
          <a:ext cx="0" cy="0"/>
          <a:chOff x="0" y="0"/>
          <a:chExt cx="0" cy="0"/>
        </a:xfrm>
      </p:grpSpPr>
      <p:sp>
        <p:nvSpPr>
          <p:cNvPr id="28" name="Google Shape;28;p4"/>
          <p:cNvSpPr txBox="1">
            <a:spLocks noGrp="1"/>
          </p:cNvSpPr>
          <p:nvPr>
            <p:ph type="ctrTitle"/>
          </p:nvPr>
        </p:nvSpPr>
        <p:spPr>
          <a:xfrm>
            <a:off x="1" y="1857164"/>
            <a:ext cx="18287998" cy="117081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2800"/>
              <a:buFont typeface="Calibri"/>
              <a:buNone/>
              <a:defRPr sz="4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9453762" y="3200405"/>
            <a:ext cx="8251004" cy="5365040"/>
          </a:xfrm>
          <a:prstGeom prst="rect">
            <a:avLst/>
          </a:prstGeom>
          <a:noFill/>
          <a:ln>
            <a:noFill/>
          </a:ln>
        </p:spPr>
        <p:txBody>
          <a:bodyPr spcFirstLastPara="1" wrap="square" lIns="91425" tIns="45700" rIns="91425" bIns="45700" anchor="ctr" anchorCtr="0">
            <a:normAutofit/>
          </a:bodyPr>
          <a:lstStyle>
            <a:lvl1pPr marL="685800" lvl="0" indent="-514350" algn="l">
              <a:lnSpc>
                <a:spcPct val="100000"/>
              </a:lnSpc>
              <a:spcBef>
                <a:spcPts val="0"/>
              </a:spcBef>
              <a:spcAft>
                <a:spcPts val="0"/>
              </a:spcAft>
              <a:buSzPts val="1800"/>
              <a:buChar char="•"/>
              <a:defRPr sz="2700"/>
            </a:lvl1pPr>
            <a:lvl2pPr marL="1371600" lvl="1" indent="-514350" algn="l">
              <a:lnSpc>
                <a:spcPct val="100000"/>
              </a:lnSpc>
              <a:spcBef>
                <a:spcPts val="1500"/>
              </a:spcBef>
              <a:spcAft>
                <a:spcPts val="0"/>
              </a:spcAft>
              <a:buSzPts val="1800"/>
              <a:buChar char="•"/>
              <a:defRPr sz="2700"/>
            </a:lvl2pPr>
            <a:lvl3pPr marL="2057400" lvl="2" indent="-514350" algn="l">
              <a:lnSpc>
                <a:spcPct val="100000"/>
              </a:lnSpc>
              <a:spcBef>
                <a:spcPts val="1500"/>
              </a:spcBef>
              <a:spcAft>
                <a:spcPts val="0"/>
              </a:spcAft>
              <a:buSzPts val="1800"/>
              <a:buChar char="•"/>
              <a:defRPr sz="2700"/>
            </a:lvl3pPr>
            <a:lvl4pPr marL="2743200" lvl="3" indent="-514350" algn="l">
              <a:lnSpc>
                <a:spcPct val="100000"/>
              </a:lnSpc>
              <a:spcBef>
                <a:spcPts val="1500"/>
              </a:spcBef>
              <a:spcAft>
                <a:spcPts val="0"/>
              </a:spcAft>
              <a:buSzPts val="1800"/>
              <a:buChar char="•"/>
              <a:defRPr sz="2700"/>
            </a:lvl4pPr>
            <a:lvl5pPr marL="3429000" lvl="4" indent="-514350" algn="l">
              <a:lnSpc>
                <a:spcPct val="100000"/>
              </a:lnSpc>
              <a:spcBef>
                <a:spcPts val="1500"/>
              </a:spcBef>
              <a:spcAft>
                <a:spcPts val="0"/>
              </a:spcAft>
              <a:buSzPts val="1800"/>
              <a:buChar char="•"/>
              <a:defRPr sz="2700"/>
            </a:lvl5pPr>
            <a:lvl6pPr marL="4114800" lvl="5" indent="-514350" algn="l">
              <a:lnSpc>
                <a:spcPct val="100000"/>
              </a:lnSpc>
              <a:spcBef>
                <a:spcPts val="1500"/>
              </a:spcBef>
              <a:spcAft>
                <a:spcPts val="0"/>
              </a:spcAft>
              <a:buSzPts val="1800"/>
              <a:buChar char="•"/>
              <a:defRPr/>
            </a:lvl6pPr>
            <a:lvl7pPr marL="4800600" lvl="6" indent="-514350" algn="l">
              <a:lnSpc>
                <a:spcPct val="100000"/>
              </a:lnSpc>
              <a:spcBef>
                <a:spcPts val="1500"/>
              </a:spcBef>
              <a:spcAft>
                <a:spcPts val="0"/>
              </a:spcAft>
              <a:buSzPts val="1800"/>
              <a:buChar char="•"/>
              <a:defRPr/>
            </a:lvl7pPr>
            <a:lvl8pPr marL="5486400" lvl="7" indent="-514350" algn="l">
              <a:lnSpc>
                <a:spcPct val="100000"/>
              </a:lnSpc>
              <a:spcBef>
                <a:spcPts val="1500"/>
              </a:spcBef>
              <a:spcAft>
                <a:spcPts val="0"/>
              </a:spcAft>
              <a:buSzPts val="1800"/>
              <a:buChar char="•"/>
              <a:defRPr/>
            </a:lvl8pPr>
            <a:lvl9pPr marL="6172200" lvl="8" indent="-514350" algn="l">
              <a:lnSpc>
                <a:spcPct val="100000"/>
              </a:lnSpc>
              <a:spcBef>
                <a:spcPts val="1500"/>
              </a:spcBef>
              <a:spcAft>
                <a:spcPts val="1500"/>
              </a:spcAft>
              <a:buSzPts val="1800"/>
              <a:buChar char="•"/>
              <a:defRPr/>
            </a:lvl9pPr>
          </a:lstStyle>
          <a:p>
            <a:endParaRPr/>
          </a:p>
        </p:txBody>
      </p:sp>
      <p:sp>
        <p:nvSpPr>
          <p:cNvPr id="30" name="Google Shape;30;p4"/>
          <p:cNvSpPr txBox="1">
            <a:spLocks noGrp="1"/>
          </p:cNvSpPr>
          <p:nvPr>
            <p:ph type="body" idx="2"/>
          </p:nvPr>
        </p:nvSpPr>
        <p:spPr>
          <a:xfrm>
            <a:off x="639126" y="3200405"/>
            <a:ext cx="8251004" cy="5365040"/>
          </a:xfrm>
          <a:prstGeom prst="rect">
            <a:avLst/>
          </a:prstGeom>
          <a:noFill/>
          <a:ln>
            <a:noFill/>
          </a:ln>
        </p:spPr>
        <p:txBody>
          <a:bodyPr spcFirstLastPara="1" wrap="square" lIns="91425" tIns="45700" rIns="91425" bIns="45700" anchor="ctr" anchorCtr="0">
            <a:normAutofit/>
          </a:bodyPr>
          <a:lstStyle>
            <a:lvl1pPr marL="685800" lvl="0" indent="-514350" algn="l">
              <a:lnSpc>
                <a:spcPct val="100000"/>
              </a:lnSpc>
              <a:spcBef>
                <a:spcPts val="0"/>
              </a:spcBef>
              <a:spcAft>
                <a:spcPts val="0"/>
              </a:spcAft>
              <a:buSzPts val="1800"/>
              <a:buChar char="•"/>
              <a:defRPr sz="2700"/>
            </a:lvl1pPr>
            <a:lvl2pPr marL="1371600" lvl="1" indent="-514350" algn="l">
              <a:lnSpc>
                <a:spcPct val="100000"/>
              </a:lnSpc>
              <a:spcBef>
                <a:spcPts val="1500"/>
              </a:spcBef>
              <a:spcAft>
                <a:spcPts val="0"/>
              </a:spcAft>
              <a:buSzPts val="1800"/>
              <a:buChar char="•"/>
              <a:defRPr sz="2700"/>
            </a:lvl2pPr>
            <a:lvl3pPr marL="2057400" lvl="2" indent="-514350" algn="l">
              <a:lnSpc>
                <a:spcPct val="100000"/>
              </a:lnSpc>
              <a:spcBef>
                <a:spcPts val="1500"/>
              </a:spcBef>
              <a:spcAft>
                <a:spcPts val="0"/>
              </a:spcAft>
              <a:buSzPts val="1800"/>
              <a:buChar char="•"/>
              <a:defRPr sz="2700"/>
            </a:lvl3pPr>
            <a:lvl4pPr marL="2743200" lvl="3" indent="-514350" algn="l">
              <a:lnSpc>
                <a:spcPct val="100000"/>
              </a:lnSpc>
              <a:spcBef>
                <a:spcPts val="1500"/>
              </a:spcBef>
              <a:spcAft>
                <a:spcPts val="0"/>
              </a:spcAft>
              <a:buSzPts val="1800"/>
              <a:buChar char="•"/>
              <a:defRPr sz="2700"/>
            </a:lvl4pPr>
            <a:lvl5pPr marL="3429000" lvl="4" indent="-514350" algn="l">
              <a:lnSpc>
                <a:spcPct val="100000"/>
              </a:lnSpc>
              <a:spcBef>
                <a:spcPts val="1500"/>
              </a:spcBef>
              <a:spcAft>
                <a:spcPts val="0"/>
              </a:spcAft>
              <a:buSzPts val="1800"/>
              <a:buChar char="•"/>
              <a:defRPr sz="2700"/>
            </a:lvl5pPr>
            <a:lvl6pPr marL="4114800" lvl="5" indent="-514350" algn="l">
              <a:lnSpc>
                <a:spcPct val="100000"/>
              </a:lnSpc>
              <a:spcBef>
                <a:spcPts val="1500"/>
              </a:spcBef>
              <a:spcAft>
                <a:spcPts val="0"/>
              </a:spcAft>
              <a:buSzPts val="1800"/>
              <a:buChar char="•"/>
              <a:defRPr/>
            </a:lvl6pPr>
            <a:lvl7pPr marL="4800600" lvl="6" indent="-514350" algn="l">
              <a:lnSpc>
                <a:spcPct val="100000"/>
              </a:lnSpc>
              <a:spcBef>
                <a:spcPts val="1500"/>
              </a:spcBef>
              <a:spcAft>
                <a:spcPts val="0"/>
              </a:spcAft>
              <a:buSzPts val="1800"/>
              <a:buChar char="•"/>
              <a:defRPr/>
            </a:lvl7pPr>
            <a:lvl8pPr marL="5486400" lvl="7" indent="-514350" algn="l">
              <a:lnSpc>
                <a:spcPct val="100000"/>
              </a:lnSpc>
              <a:spcBef>
                <a:spcPts val="1500"/>
              </a:spcBef>
              <a:spcAft>
                <a:spcPts val="0"/>
              </a:spcAft>
              <a:buSzPts val="1800"/>
              <a:buChar char="•"/>
              <a:defRPr/>
            </a:lvl8pPr>
            <a:lvl9pPr marL="6172200" lvl="8" indent="-514350" algn="l">
              <a:lnSpc>
                <a:spcPct val="100000"/>
              </a:lnSpc>
              <a:spcBef>
                <a:spcPts val="1500"/>
              </a:spcBef>
              <a:spcAft>
                <a:spcPts val="1500"/>
              </a:spcAft>
              <a:buSzPts val="1800"/>
              <a:buChar char="•"/>
              <a:defRPr/>
            </a:lvl9pPr>
          </a:lstStyle>
          <a:p>
            <a:endParaRPr/>
          </a:p>
        </p:txBody>
      </p:sp>
    </p:spTree>
    <p:extLst>
      <p:ext uri="{BB962C8B-B14F-4D97-AF65-F5344CB8AC3E}">
        <p14:creationId xmlns:p14="http://schemas.microsoft.com/office/powerpoint/2010/main" val="4097058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1"/>
        <p:cNvGrpSpPr/>
        <p:nvPr/>
      </p:nvGrpSpPr>
      <p:grpSpPr>
        <a:xfrm>
          <a:off x="0" y="0"/>
          <a:ext cx="0" cy="0"/>
          <a:chOff x="0" y="0"/>
          <a:chExt cx="0" cy="0"/>
        </a:xfrm>
      </p:grpSpPr>
      <p:pic>
        <p:nvPicPr>
          <p:cNvPr id="32" name="Google Shape;32;p5" descr="Celestia-R1---OverlayTitleSD.png"/>
          <p:cNvPicPr preferRelativeResize="0"/>
          <p:nvPr/>
        </p:nvPicPr>
        <p:blipFill rotWithShape="1">
          <a:blip r:embed="rId2">
            <a:alphaModFix/>
          </a:blip>
          <a:srcRect/>
          <a:stretch/>
        </p:blipFill>
        <p:spPr>
          <a:xfrm>
            <a:off x="0" y="0"/>
            <a:ext cx="14795500" cy="10287000"/>
          </a:xfrm>
          <a:prstGeom prst="rect">
            <a:avLst/>
          </a:prstGeom>
          <a:noFill/>
          <a:ln>
            <a:noFill/>
          </a:ln>
        </p:spPr>
      </p:pic>
      <p:sp>
        <p:nvSpPr>
          <p:cNvPr id="33" name="Google Shape;33;p5"/>
          <p:cNvSpPr txBox="1">
            <a:spLocks noGrp="1"/>
          </p:cNvSpPr>
          <p:nvPr>
            <p:ph type="ctrTitle"/>
          </p:nvPr>
        </p:nvSpPr>
        <p:spPr>
          <a:xfrm>
            <a:off x="5487946" y="2946401"/>
            <a:ext cx="11428456" cy="3632196"/>
          </a:xfrm>
          <a:prstGeom prst="rect">
            <a:avLst/>
          </a:prstGeom>
          <a:noFill/>
          <a:ln>
            <a:noFill/>
          </a:ln>
        </p:spPr>
        <p:txBody>
          <a:bodyPr spcFirstLastPara="1" wrap="square" lIns="91425" tIns="45700" rIns="91425" bIns="45700" anchor="b" anchorCtr="0">
            <a:normAutofit/>
          </a:bodyPr>
          <a:lstStyle>
            <a:lvl1pPr lvl="0" algn="r">
              <a:lnSpc>
                <a:spcPct val="100000"/>
              </a:lnSpc>
              <a:spcBef>
                <a:spcPts val="0"/>
              </a:spcBef>
              <a:spcAft>
                <a:spcPts val="0"/>
              </a:spcAft>
              <a:buClr>
                <a:schemeClr val="lt1"/>
              </a:buClr>
              <a:buSzPts val="4400"/>
              <a:buFont typeface="Calibri"/>
              <a:buNone/>
              <a:defRPr sz="6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
          <p:cNvSpPr txBox="1">
            <a:spLocks noGrp="1"/>
          </p:cNvSpPr>
          <p:nvPr>
            <p:ph type="subTitle" idx="1"/>
          </p:nvPr>
        </p:nvSpPr>
        <p:spPr>
          <a:xfrm>
            <a:off x="5487946" y="6578600"/>
            <a:ext cx="11428456" cy="2108201"/>
          </a:xfrm>
          <a:prstGeom prst="rect">
            <a:avLst/>
          </a:prstGeom>
          <a:noFill/>
          <a:ln>
            <a:noFill/>
          </a:ln>
        </p:spPr>
        <p:txBody>
          <a:bodyPr spcFirstLastPara="1" wrap="square" lIns="91425" tIns="45700" rIns="91425" bIns="45700" anchor="t" anchorCtr="0">
            <a:normAutofit/>
          </a:bodyPr>
          <a:lstStyle>
            <a:lvl1pPr lvl="0" algn="r">
              <a:lnSpc>
                <a:spcPct val="100000"/>
              </a:lnSpc>
              <a:spcBef>
                <a:spcPts val="0"/>
              </a:spcBef>
              <a:spcAft>
                <a:spcPts val="0"/>
              </a:spcAft>
              <a:buSzPts val="1800"/>
              <a:buNone/>
              <a:defRPr sz="2700" cap="none">
                <a:solidFill>
                  <a:schemeClr val="lt1"/>
                </a:solidFill>
              </a:defRPr>
            </a:lvl1pPr>
            <a:lvl2pPr lvl="1" algn="ctr">
              <a:lnSpc>
                <a:spcPct val="100000"/>
              </a:lnSpc>
              <a:spcBef>
                <a:spcPts val="1500"/>
              </a:spcBef>
              <a:spcAft>
                <a:spcPts val="0"/>
              </a:spcAft>
              <a:buSzPts val="1800"/>
              <a:buNone/>
              <a:defRPr>
                <a:solidFill>
                  <a:schemeClr val="lt1"/>
                </a:solidFill>
              </a:defRPr>
            </a:lvl2pPr>
            <a:lvl3pPr lvl="2" algn="ctr">
              <a:lnSpc>
                <a:spcPct val="100000"/>
              </a:lnSpc>
              <a:spcBef>
                <a:spcPts val="1500"/>
              </a:spcBef>
              <a:spcAft>
                <a:spcPts val="0"/>
              </a:spcAft>
              <a:buSzPts val="1600"/>
              <a:buNone/>
              <a:defRPr>
                <a:solidFill>
                  <a:schemeClr val="lt1"/>
                </a:solidFill>
              </a:defRPr>
            </a:lvl3pPr>
            <a:lvl4pPr lvl="3" algn="ctr">
              <a:lnSpc>
                <a:spcPct val="100000"/>
              </a:lnSpc>
              <a:spcBef>
                <a:spcPts val="1500"/>
              </a:spcBef>
              <a:spcAft>
                <a:spcPts val="0"/>
              </a:spcAft>
              <a:buSzPts val="1400"/>
              <a:buNone/>
              <a:defRPr>
                <a:solidFill>
                  <a:schemeClr val="lt1"/>
                </a:solidFill>
              </a:defRPr>
            </a:lvl4pPr>
            <a:lvl5pPr lvl="4" algn="ctr">
              <a:lnSpc>
                <a:spcPct val="100000"/>
              </a:lnSpc>
              <a:spcBef>
                <a:spcPts val="1500"/>
              </a:spcBef>
              <a:spcAft>
                <a:spcPts val="0"/>
              </a:spcAft>
              <a:buSzPts val="1200"/>
              <a:buNone/>
              <a:defRPr>
                <a:solidFill>
                  <a:schemeClr val="lt1"/>
                </a:solidFill>
              </a:defRPr>
            </a:lvl5pPr>
            <a:lvl6pPr lvl="5" algn="ctr">
              <a:lnSpc>
                <a:spcPct val="100000"/>
              </a:lnSpc>
              <a:spcBef>
                <a:spcPts val="1500"/>
              </a:spcBef>
              <a:spcAft>
                <a:spcPts val="0"/>
              </a:spcAft>
              <a:buSzPts val="1200"/>
              <a:buNone/>
              <a:defRPr>
                <a:solidFill>
                  <a:schemeClr val="lt1"/>
                </a:solidFill>
              </a:defRPr>
            </a:lvl6pPr>
            <a:lvl7pPr lvl="6" algn="ctr">
              <a:lnSpc>
                <a:spcPct val="100000"/>
              </a:lnSpc>
              <a:spcBef>
                <a:spcPts val="1500"/>
              </a:spcBef>
              <a:spcAft>
                <a:spcPts val="0"/>
              </a:spcAft>
              <a:buSzPts val="1200"/>
              <a:buNone/>
              <a:defRPr>
                <a:solidFill>
                  <a:schemeClr val="lt1"/>
                </a:solidFill>
              </a:defRPr>
            </a:lvl7pPr>
            <a:lvl8pPr lvl="7" algn="ctr">
              <a:lnSpc>
                <a:spcPct val="100000"/>
              </a:lnSpc>
              <a:spcBef>
                <a:spcPts val="1500"/>
              </a:spcBef>
              <a:spcAft>
                <a:spcPts val="0"/>
              </a:spcAft>
              <a:buSzPts val="1200"/>
              <a:buNone/>
              <a:defRPr>
                <a:solidFill>
                  <a:schemeClr val="lt1"/>
                </a:solidFill>
              </a:defRPr>
            </a:lvl8pPr>
            <a:lvl9pPr lvl="8" algn="ctr">
              <a:lnSpc>
                <a:spcPct val="100000"/>
              </a:lnSpc>
              <a:spcBef>
                <a:spcPts val="1500"/>
              </a:spcBef>
              <a:spcAft>
                <a:spcPts val="1500"/>
              </a:spcAft>
              <a:buSzPts val="1200"/>
              <a:buNone/>
              <a:defRPr>
                <a:solidFill>
                  <a:schemeClr val="lt1"/>
                </a:solidFill>
              </a:defRPr>
            </a:lvl9pPr>
          </a:lstStyle>
          <a:p>
            <a:endParaRPr/>
          </a:p>
        </p:txBody>
      </p:sp>
      <p:sp>
        <p:nvSpPr>
          <p:cNvPr id="35" name="Google Shape;35;p5"/>
          <p:cNvSpPr txBox="1">
            <a:spLocks noGrp="1"/>
          </p:cNvSpPr>
          <p:nvPr>
            <p:ph type="dt" idx="10"/>
          </p:nvPr>
        </p:nvSpPr>
        <p:spPr>
          <a:xfrm>
            <a:off x="13504623" y="8805865"/>
            <a:ext cx="2424346" cy="5667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
          <p:cNvSpPr txBox="1">
            <a:spLocks noGrp="1"/>
          </p:cNvSpPr>
          <p:nvPr>
            <p:ph type="ftr" idx="11"/>
          </p:nvPr>
        </p:nvSpPr>
        <p:spPr>
          <a:xfrm>
            <a:off x="5487947" y="8805865"/>
            <a:ext cx="7864274" cy="56673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5"/>
          <p:cNvSpPr txBox="1">
            <a:spLocks noGrp="1"/>
          </p:cNvSpPr>
          <p:nvPr>
            <p:ph type="sldNum" idx="12"/>
          </p:nvPr>
        </p:nvSpPr>
        <p:spPr>
          <a:xfrm>
            <a:off x="16081370" y="8805865"/>
            <a:ext cx="835032" cy="5667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03251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5"/>
        <p:cNvGrpSpPr/>
        <p:nvPr/>
      </p:nvGrpSpPr>
      <p:grpSpPr>
        <a:xfrm>
          <a:off x="0" y="0"/>
          <a:ext cx="0" cy="0"/>
          <a:chOff x="0" y="0"/>
          <a:chExt cx="0" cy="0"/>
        </a:xfrm>
      </p:grpSpPr>
      <p:pic>
        <p:nvPicPr>
          <p:cNvPr id="46" name="Google Shape;46;p7" descr="Celestia-R1---OverlayContentSD.png"/>
          <p:cNvPicPr preferRelativeResize="0"/>
          <p:nvPr/>
        </p:nvPicPr>
        <p:blipFill rotWithShape="1">
          <a:blip r:embed="rId2">
            <a:alphaModFix/>
          </a:blip>
          <a:srcRect/>
          <a:stretch/>
        </p:blipFill>
        <p:spPr>
          <a:xfrm>
            <a:off x="27912" y="0"/>
            <a:ext cx="18237200" cy="10287000"/>
          </a:xfrm>
          <a:prstGeom prst="rect">
            <a:avLst/>
          </a:prstGeom>
          <a:noFill/>
          <a:ln>
            <a:noFill/>
          </a:ln>
        </p:spPr>
      </p:pic>
      <p:sp>
        <p:nvSpPr>
          <p:cNvPr id="47" name="Google Shape;47;p7"/>
          <p:cNvSpPr txBox="1">
            <a:spLocks noGrp="1"/>
          </p:cNvSpPr>
          <p:nvPr>
            <p:ph type="title"/>
          </p:nvPr>
        </p:nvSpPr>
        <p:spPr>
          <a:xfrm>
            <a:off x="914400" y="914402"/>
            <a:ext cx="15544800" cy="2184401"/>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body" idx="1"/>
          </p:nvPr>
        </p:nvSpPr>
        <p:spPr>
          <a:xfrm>
            <a:off x="914402" y="3213102"/>
            <a:ext cx="7626096" cy="5473701"/>
          </a:xfrm>
          <a:prstGeom prst="rect">
            <a:avLst/>
          </a:prstGeom>
          <a:noFill/>
          <a:ln>
            <a:noFill/>
          </a:ln>
        </p:spPr>
        <p:txBody>
          <a:bodyPr spcFirstLastPara="1" wrap="square" lIns="91425" tIns="45700" rIns="91425" bIns="45700" anchor="ctr" anchorCtr="0">
            <a:normAutofit/>
          </a:bodyPr>
          <a:lstStyle>
            <a:lvl1pPr marL="685800" lvl="0" indent="-514350" algn="l">
              <a:lnSpc>
                <a:spcPct val="100000"/>
              </a:lnSpc>
              <a:spcBef>
                <a:spcPts val="0"/>
              </a:spcBef>
              <a:spcAft>
                <a:spcPts val="0"/>
              </a:spcAft>
              <a:buSzPts val="1800"/>
              <a:buChar char="•"/>
              <a:defRPr/>
            </a:lvl1pPr>
            <a:lvl2pPr marL="1371600" lvl="1" indent="-514350" algn="l">
              <a:lnSpc>
                <a:spcPct val="100000"/>
              </a:lnSpc>
              <a:spcBef>
                <a:spcPts val="1500"/>
              </a:spcBef>
              <a:spcAft>
                <a:spcPts val="0"/>
              </a:spcAft>
              <a:buSzPts val="1800"/>
              <a:buChar char="•"/>
              <a:defRPr/>
            </a:lvl2pPr>
            <a:lvl3pPr marL="2057400" lvl="2" indent="-514350" algn="l">
              <a:lnSpc>
                <a:spcPct val="100000"/>
              </a:lnSpc>
              <a:spcBef>
                <a:spcPts val="1500"/>
              </a:spcBef>
              <a:spcAft>
                <a:spcPts val="0"/>
              </a:spcAft>
              <a:buSzPts val="1800"/>
              <a:buChar char="•"/>
              <a:defRPr/>
            </a:lvl3pPr>
            <a:lvl4pPr marL="2743200" lvl="3" indent="-514350" algn="l">
              <a:lnSpc>
                <a:spcPct val="100000"/>
              </a:lnSpc>
              <a:spcBef>
                <a:spcPts val="1500"/>
              </a:spcBef>
              <a:spcAft>
                <a:spcPts val="0"/>
              </a:spcAft>
              <a:buSzPts val="1800"/>
              <a:buChar char="•"/>
              <a:defRPr/>
            </a:lvl4pPr>
            <a:lvl5pPr marL="3429000" lvl="4" indent="-514350" algn="l">
              <a:lnSpc>
                <a:spcPct val="100000"/>
              </a:lnSpc>
              <a:spcBef>
                <a:spcPts val="1500"/>
              </a:spcBef>
              <a:spcAft>
                <a:spcPts val="0"/>
              </a:spcAft>
              <a:buSzPts val="1800"/>
              <a:buChar char="•"/>
              <a:defRPr/>
            </a:lvl5pPr>
            <a:lvl6pPr marL="4114800" lvl="5" indent="-514350" algn="l">
              <a:lnSpc>
                <a:spcPct val="100000"/>
              </a:lnSpc>
              <a:spcBef>
                <a:spcPts val="1500"/>
              </a:spcBef>
              <a:spcAft>
                <a:spcPts val="0"/>
              </a:spcAft>
              <a:buSzPts val="1800"/>
              <a:buChar char="•"/>
              <a:defRPr/>
            </a:lvl6pPr>
            <a:lvl7pPr marL="4800600" lvl="6" indent="-514350" algn="l">
              <a:lnSpc>
                <a:spcPct val="100000"/>
              </a:lnSpc>
              <a:spcBef>
                <a:spcPts val="1500"/>
              </a:spcBef>
              <a:spcAft>
                <a:spcPts val="0"/>
              </a:spcAft>
              <a:buSzPts val="1800"/>
              <a:buChar char="•"/>
              <a:defRPr/>
            </a:lvl7pPr>
            <a:lvl8pPr marL="5486400" lvl="7" indent="-514350" algn="l">
              <a:lnSpc>
                <a:spcPct val="100000"/>
              </a:lnSpc>
              <a:spcBef>
                <a:spcPts val="1500"/>
              </a:spcBef>
              <a:spcAft>
                <a:spcPts val="0"/>
              </a:spcAft>
              <a:buSzPts val="1800"/>
              <a:buChar char="•"/>
              <a:defRPr/>
            </a:lvl8pPr>
            <a:lvl9pPr marL="6172200" lvl="8" indent="-514350" algn="l">
              <a:lnSpc>
                <a:spcPct val="100000"/>
              </a:lnSpc>
              <a:spcBef>
                <a:spcPts val="1500"/>
              </a:spcBef>
              <a:spcAft>
                <a:spcPts val="1500"/>
              </a:spcAft>
              <a:buSzPts val="1800"/>
              <a:buChar char="•"/>
              <a:defRPr/>
            </a:lvl9pPr>
          </a:lstStyle>
          <a:p>
            <a:endParaRPr/>
          </a:p>
        </p:txBody>
      </p:sp>
      <p:sp>
        <p:nvSpPr>
          <p:cNvPr id="49" name="Google Shape;49;p7"/>
          <p:cNvSpPr txBox="1">
            <a:spLocks noGrp="1"/>
          </p:cNvSpPr>
          <p:nvPr>
            <p:ph type="body" idx="2"/>
          </p:nvPr>
        </p:nvSpPr>
        <p:spPr>
          <a:xfrm>
            <a:off x="8833106" y="3213103"/>
            <a:ext cx="7626096" cy="5473700"/>
          </a:xfrm>
          <a:prstGeom prst="rect">
            <a:avLst/>
          </a:prstGeom>
          <a:noFill/>
          <a:ln>
            <a:noFill/>
          </a:ln>
        </p:spPr>
        <p:txBody>
          <a:bodyPr spcFirstLastPara="1" wrap="square" lIns="91425" tIns="45700" rIns="91425" bIns="45700" anchor="ctr" anchorCtr="0">
            <a:normAutofit/>
          </a:bodyPr>
          <a:lstStyle>
            <a:lvl1pPr marL="685800" lvl="0" indent="-514350" algn="l">
              <a:lnSpc>
                <a:spcPct val="100000"/>
              </a:lnSpc>
              <a:spcBef>
                <a:spcPts val="0"/>
              </a:spcBef>
              <a:spcAft>
                <a:spcPts val="0"/>
              </a:spcAft>
              <a:buSzPts val="1800"/>
              <a:buChar char="•"/>
              <a:defRPr/>
            </a:lvl1pPr>
            <a:lvl2pPr marL="1371600" lvl="1" indent="-514350" algn="l">
              <a:lnSpc>
                <a:spcPct val="100000"/>
              </a:lnSpc>
              <a:spcBef>
                <a:spcPts val="1500"/>
              </a:spcBef>
              <a:spcAft>
                <a:spcPts val="0"/>
              </a:spcAft>
              <a:buSzPts val="1800"/>
              <a:buChar char="•"/>
              <a:defRPr/>
            </a:lvl2pPr>
            <a:lvl3pPr marL="2057400" lvl="2" indent="-514350" algn="l">
              <a:lnSpc>
                <a:spcPct val="100000"/>
              </a:lnSpc>
              <a:spcBef>
                <a:spcPts val="1500"/>
              </a:spcBef>
              <a:spcAft>
                <a:spcPts val="0"/>
              </a:spcAft>
              <a:buSzPts val="1800"/>
              <a:buChar char="•"/>
              <a:defRPr/>
            </a:lvl3pPr>
            <a:lvl4pPr marL="2743200" lvl="3" indent="-514350" algn="l">
              <a:lnSpc>
                <a:spcPct val="100000"/>
              </a:lnSpc>
              <a:spcBef>
                <a:spcPts val="1500"/>
              </a:spcBef>
              <a:spcAft>
                <a:spcPts val="0"/>
              </a:spcAft>
              <a:buSzPts val="1800"/>
              <a:buChar char="•"/>
              <a:defRPr/>
            </a:lvl4pPr>
            <a:lvl5pPr marL="3429000" lvl="4" indent="-514350" algn="l">
              <a:lnSpc>
                <a:spcPct val="100000"/>
              </a:lnSpc>
              <a:spcBef>
                <a:spcPts val="1500"/>
              </a:spcBef>
              <a:spcAft>
                <a:spcPts val="0"/>
              </a:spcAft>
              <a:buSzPts val="1800"/>
              <a:buChar char="•"/>
              <a:defRPr/>
            </a:lvl5pPr>
            <a:lvl6pPr marL="4114800" lvl="5" indent="-514350" algn="l">
              <a:lnSpc>
                <a:spcPct val="100000"/>
              </a:lnSpc>
              <a:spcBef>
                <a:spcPts val="1500"/>
              </a:spcBef>
              <a:spcAft>
                <a:spcPts val="0"/>
              </a:spcAft>
              <a:buSzPts val="1800"/>
              <a:buChar char="•"/>
              <a:defRPr/>
            </a:lvl6pPr>
            <a:lvl7pPr marL="4800600" lvl="6" indent="-514350" algn="l">
              <a:lnSpc>
                <a:spcPct val="100000"/>
              </a:lnSpc>
              <a:spcBef>
                <a:spcPts val="1500"/>
              </a:spcBef>
              <a:spcAft>
                <a:spcPts val="0"/>
              </a:spcAft>
              <a:buSzPts val="1800"/>
              <a:buChar char="•"/>
              <a:defRPr/>
            </a:lvl7pPr>
            <a:lvl8pPr marL="5486400" lvl="7" indent="-514350" algn="l">
              <a:lnSpc>
                <a:spcPct val="100000"/>
              </a:lnSpc>
              <a:spcBef>
                <a:spcPts val="1500"/>
              </a:spcBef>
              <a:spcAft>
                <a:spcPts val="0"/>
              </a:spcAft>
              <a:buSzPts val="1800"/>
              <a:buChar char="•"/>
              <a:defRPr/>
            </a:lvl8pPr>
            <a:lvl9pPr marL="6172200" lvl="8" indent="-514350" algn="l">
              <a:lnSpc>
                <a:spcPct val="100000"/>
              </a:lnSpc>
              <a:spcBef>
                <a:spcPts val="1500"/>
              </a:spcBef>
              <a:spcAft>
                <a:spcPts val="1500"/>
              </a:spcAft>
              <a:buSzPts val="1800"/>
              <a:buChar char="•"/>
              <a:defRPr/>
            </a:lvl9pPr>
          </a:lstStyle>
          <a:p>
            <a:endParaRPr/>
          </a:p>
        </p:txBody>
      </p:sp>
      <p:sp>
        <p:nvSpPr>
          <p:cNvPr id="50" name="Google Shape;50;p7"/>
          <p:cNvSpPr txBox="1">
            <a:spLocks noGrp="1"/>
          </p:cNvSpPr>
          <p:nvPr>
            <p:ph type="dt" idx="10"/>
          </p:nvPr>
        </p:nvSpPr>
        <p:spPr>
          <a:xfrm>
            <a:off x="13047425" y="8805865"/>
            <a:ext cx="2424346" cy="5667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914401" y="8805865"/>
            <a:ext cx="11980622" cy="56673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15624170" y="8805865"/>
            <a:ext cx="835032" cy="5667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97770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3"/>
        <p:cNvGrpSpPr/>
        <p:nvPr/>
      </p:nvGrpSpPr>
      <p:grpSpPr>
        <a:xfrm>
          <a:off x="0" y="0"/>
          <a:ext cx="0" cy="0"/>
          <a:chOff x="0" y="0"/>
          <a:chExt cx="0" cy="0"/>
        </a:xfrm>
      </p:grpSpPr>
      <p:pic>
        <p:nvPicPr>
          <p:cNvPr id="54" name="Google Shape;54;p8" descr="Celestia-R1---OverlayContentSD.png"/>
          <p:cNvPicPr preferRelativeResize="0"/>
          <p:nvPr/>
        </p:nvPicPr>
        <p:blipFill rotWithShape="1">
          <a:blip r:embed="rId2">
            <a:alphaModFix/>
          </a:blip>
          <a:srcRect/>
          <a:stretch/>
        </p:blipFill>
        <p:spPr>
          <a:xfrm>
            <a:off x="27912" y="0"/>
            <a:ext cx="18237200" cy="10287000"/>
          </a:xfrm>
          <a:prstGeom prst="rect">
            <a:avLst/>
          </a:prstGeom>
          <a:noFill/>
          <a:ln>
            <a:noFill/>
          </a:ln>
        </p:spPr>
      </p:pic>
      <p:sp>
        <p:nvSpPr>
          <p:cNvPr id="55" name="Google Shape;55;p8"/>
          <p:cNvSpPr txBox="1">
            <a:spLocks noGrp="1"/>
          </p:cNvSpPr>
          <p:nvPr>
            <p:ph type="title"/>
          </p:nvPr>
        </p:nvSpPr>
        <p:spPr>
          <a:xfrm>
            <a:off x="914400" y="914402"/>
            <a:ext cx="15544800" cy="2184401"/>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200"/>
              <a:buFont typeface="Calibri"/>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
          <p:cNvSpPr txBox="1">
            <a:spLocks noGrp="1"/>
          </p:cNvSpPr>
          <p:nvPr>
            <p:ph type="body" idx="1"/>
          </p:nvPr>
        </p:nvSpPr>
        <p:spPr>
          <a:xfrm>
            <a:off x="1486961" y="3327401"/>
            <a:ext cx="7081206" cy="864393"/>
          </a:xfrm>
          <a:prstGeom prst="rect">
            <a:avLst/>
          </a:prstGeom>
          <a:noFill/>
          <a:ln>
            <a:noFill/>
          </a:ln>
        </p:spPr>
        <p:txBody>
          <a:bodyPr spcFirstLastPara="1" wrap="square" lIns="91425" tIns="45700" rIns="91425" bIns="45700" anchor="b" anchorCtr="0">
            <a:noAutofit/>
          </a:bodyPr>
          <a:lstStyle>
            <a:lvl1pPr marL="685800" lvl="0" indent="-342900" algn="l">
              <a:lnSpc>
                <a:spcPct val="100000"/>
              </a:lnSpc>
              <a:spcBef>
                <a:spcPts val="0"/>
              </a:spcBef>
              <a:spcAft>
                <a:spcPts val="0"/>
              </a:spcAft>
              <a:buSzPts val="2400"/>
              <a:buNone/>
              <a:defRPr sz="3600" b="0"/>
            </a:lvl1pPr>
            <a:lvl2pPr marL="1371600" lvl="1" indent="-342900" algn="l">
              <a:lnSpc>
                <a:spcPct val="100000"/>
              </a:lnSpc>
              <a:spcBef>
                <a:spcPts val="1500"/>
              </a:spcBef>
              <a:spcAft>
                <a:spcPts val="0"/>
              </a:spcAft>
              <a:buSzPts val="2000"/>
              <a:buNone/>
              <a:defRPr sz="3000" b="1"/>
            </a:lvl2pPr>
            <a:lvl3pPr marL="2057400" lvl="2" indent="-342900" algn="l">
              <a:lnSpc>
                <a:spcPct val="100000"/>
              </a:lnSpc>
              <a:spcBef>
                <a:spcPts val="1500"/>
              </a:spcBef>
              <a:spcAft>
                <a:spcPts val="0"/>
              </a:spcAft>
              <a:buSzPts val="1800"/>
              <a:buNone/>
              <a:defRPr sz="2700" b="1"/>
            </a:lvl3pPr>
            <a:lvl4pPr marL="2743200" lvl="3" indent="-342900" algn="l">
              <a:lnSpc>
                <a:spcPct val="100000"/>
              </a:lnSpc>
              <a:spcBef>
                <a:spcPts val="1500"/>
              </a:spcBef>
              <a:spcAft>
                <a:spcPts val="0"/>
              </a:spcAft>
              <a:buSzPts val="1600"/>
              <a:buNone/>
              <a:defRPr sz="2400" b="1"/>
            </a:lvl4pPr>
            <a:lvl5pPr marL="3429000" lvl="4" indent="-342900" algn="l">
              <a:lnSpc>
                <a:spcPct val="100000"/>
              </a:lnSpc>
              <a:spcBef>
                <a:spcPts val="1500"/>
              </a:spcBef>
              <a:spcAft>
                <a:spcPts val="0"/>
              </a:spcAft>
              <a:buSzPts val="1600"/>
              <a:buNone/>
              <a:defRPr sz="2400" b="1"/>
            </a:lvl5pPr>
            <a:lvl6pPr marL="4114800" lvl="5" indent="-342900" algn="l">
              <a:lnSpc>
                <a:spcPct val="100000"/>
              </a:lnSpc>
              <a:spcBef>
                <a:spcPts val="1500"/>
              </a:spcBef>
              <a:spcAft>
                <a:spcPts val="0"/>
              </a:spcAft>
              <a:buSzPts val="1600"/>
              <a:buNone/>
              <a:defRPr sz="2400" b="1"/>
            </a:lvl6pPr>
            <a:lvl7pPr marL="4800600" lvl="6" indent="-342900" algn="l">
              <a:lnSpc>
                <a:spcPct val="100000"/>
              </a:lnSpc>
              <a:spcBef>
                <a:spcPts val="1500"/>
              </a:spcBef>
              <a:spcAft>
                <a:spcPts val="0"/>
              </a:spcAft>
              <a:buSzPts val="1600"/>
              <a:buNone/>
              <a:defRPr sz="2400" b="1"/>
            </a:lvl7pPr>
            <a:lvl8pPr marL="5486400" lvl="7" indent="-342900" algn="l">
              <a:lnSpc>
                <a:spcPct val="100000"/>
              </a:lnSpc>
              <a:spcBef>
                <a:spcPts val="1500"/>
              </a:spcBef>
              <a:spcAft>
                <a:spcPts val="0"/>
              </a:spcAft>
              <a:buSzPts val="1600"/>
              <a:buNone/>
              <a:defRPr sz="2400" b="1"/>
            </a:lvl8pPr>
            <a:lvl9pPr marL="6172200" lvl="8" indent="-342900" algn="l">
              <a:lnSpc>
                <a:spcPct val="100000"/>
              </a:lnSpc>
              <a:spcBef>
                <a:spcPts val="1500"/>
              </a:spcBef>
              <a:spcAft>
                <a:spcPts val="1500"/>
              </a:spcAft>
              <a:buSzPts val="1600"/>
              <a:buNone/>
              <a:defRPr sz="2400" b="1"/>
            </a:lvl9pPr>
          </a:lstStyle>
          <a:p>
            <a:endParaRPr/>
          </a:p>
        </p:txBody>
      </p:sp>
      <p:sp>
        <p:nvSpPr>
          <p:cNvPr id="57" name="Google Shape;57;p8"/>
          <p:cNvSpPr txBox="1">
            <a:spLocks noGrp="1"/>
          </p:cNvSpPr>
          <p:nvPr>
            <p:ph type="body" idx="2"/>
          </p:nvPr>
        </p:nvSpPr>
        <p:spPr>
          <a:xfrm>
            <a:off x="914400" y="4305302"/>
            <a:ext cx="7626096" cy="4381497"/>
          </a:xfrm>
          <a:prstGeom prst="rect">
            <a:avLst/>
          </a:prstGeom>
          <a:noFill/>
          <a:ln>
            <a:noFill/>
          </a:ln>
        </p:spPr>
        <p:txBody>
          <a:bodyPr spcFirstLastPara="1" wrap="square" lIns="91425" tIns="45700" rIns="91425" bIns="45700" anchor="t" anchorCtr="0">
            <a:normAutofit/>
          </a:bodyPr>
          <a:lstStyle>
            <a:lvl1pPr marL="685800" lvl="0" indent="-514350" algn="l">
              <a:lnSpc>
                <a:spcPct val="100000"/>
              </a:lnSpc>
              <a:spcBef>
                <a:spcPts val="0"/>
              </a:spcBef>
              <a:spcAft>
                <a:spcPts val="0"/>
              </a:spcAft>
              <a:buSzPts val="1800"/>
              <a:buChar char="•"/>
              <a:defRPr/>
            </a:lvl1pPr>
            <a:lvl2pPr marL="1371600" lvl="1" indent="-514350" algn="l">
              <a:lnSpc>
                <a:spcPct val="100000"/>
              </a:lnSpc>
              <a:spcBef>
                <a:spcPts val="1500"/>
              </a:spcBef>
              <a:spcAft>
                <a:spcPts val="0"/>
              </a:spcAft>
              <a:buSzPts val="1800"/>
              <a:buChar char="•"/>
              <a:defRPr/>
            </a:lvl2pPr>
            <a:lvl3pPr marL="2057400" lvl="2" indent="-514350" algn="l">
              <a:lnSpc>
                <a:spcPct val="100000"/>
              </a:lnSpc>
              <a:spcBef>
                <a:spcPts val="1500"/>
              </a:spcBef>
              <a:spcAft>
                <a:spcPts val="0"/>
              </a:spcAft>
              <a:buSzPts val="1800"/>
              <a:buChar char="•"/>
              <a:defRPr/>
            </a:lvl3pPr>
            <a:lvl4pPr marL="2743200" lvl="3" indent="-514350" algn="l">
              <a:lnSpc>
                <a:spcPct val="100000"/>
              </a:lnSpc>
              <a:spcBef>
                <a:spcPts val="1500"/>
              </a:spcBef>
              <a:spcAft>
                <a:spcPts val="0"/>
              </a:spcAft>
              <a:buSzPts val="1800"/>
              <a:buChar char="•"/>
              <a:defRPr/>
            </a:lvl4pPr>
            <a:lvl5pPr marL="3429000" lvl="4" indent="-514350" algn="l">
              <a:lnSpc>
                <a:spcPct val="100000"/>
              </a:lnSpc>
              <a:spcBef>
                <a:spcPts val="1500"/>
              </a:spcBef>
              <a:spcAft>
                <a:spcPts val="0"/>
              </a:spcAft>
              <a:buSzPts val="1800"/>
              <a:buChar char="•"/>
              <a:defRPr/>
            </a:lvl5pPr>
            <a:lvl6pPr marL="4114800" lvl="5" indent="-514350" algn="l">
              <a:lnSpc>
                <a:spcPct val="100000"/>
              </a:lnSpc>
              <a:spcBef>
                <a:spcPts val="1500"/>
              </a:spcBef>
              <a:spcAft>
                <a:spcPts val="0"/>
              </a:spcAft>
              <a:buSzPts val="1800"/>
              <a:buChar char="•"/>
              <a:defRPr/>
            </a:lvl6pPr>
            <a:lvl7pPr marL="4800600" lvl="6" indent="-514350" algn="l">
              <a:lnSpc>
                <a:spcPct val="100000"/>
              </a:lnSpc>
              <a:spcBef>
                <a:spcPts val="1500"/>
              </a:spcBef>
              <a:spcAft>
                <a:spcPts val="0"/>
              </a:spcAft>
              <a:buSzPts val="1800"/>
              <a:buChar char="•"/>
              <a:defRPr/>
            </a:lvl7pPr>
            <a:lvl8pPr marL="5486400" lvl="7" indent="-514350" algn="l">
              <a:lnSpc>
                <a:spcPct val="100000"/>
              </a:lnSpc>
              <a:spcBef>
                <a:spcPts val="1500"/>
              </a:spcBef>
              <a:spcAft>
                <a:spcPts val="0"/>
              </a:spcAft>
              <a:buSzPts val="1800"/>
              <a:buChar char="•"/>
              <a:defRPr/>
            </a:lvl8pPr>
            <a:lvl9pPr marL="6172200" lvl="8" indent="-514350" algn="l">
              <a:lnSpc>
                <a:spcPct val="100000"/>
              </a:lnSpc>
              <a:spcBef>
                <a:spcPts val="1500"/>
              </a:spcBef>
              <a:spcAft>
                <a:spcPts val="1500"/>
              </a:spcAft>
              <a:buSzPts val="1800"/>
              <a:buChar char="•"/>
              <a:defRPr/>
            </a:lvl9pPr>
          </a:lstStyle>
          <a:p>
            <a:endParaRPr/>
          </a:p>
        </p:txBody>
      </p:sp>
      <p:sp>
        <p:nvSpPr>
          <p:cNvPr id="58" name="Google Shape;58;p8"/>
          <p:cNvSpPr txBox="1">
            <a:spLocks noGrp="1"/>
          </p:cNvSpPr>
          <p:nvPr>
            <p:ph type="body" idx="3"/>
          </p:nvPr>
        </p:nvSpPr>
        <p:spPr>
          <a:xfrm>
            <a:off x="9422240" y="3327401"/>
            <a:ext cx="7036960" cy="864393"/>
          </a:xfrm>
          <a:prstGeom prst="rect">
            <a:avLst/>
          </a:prstGeom>
          <a:noFill/>
          <a:ln>
            <a:noFill/>
          </a:ln>
        </p:spPr>
        <p:txBody>
          <a:bodyPr spcFirstLastPara="1" wrap="square" lIns="91425" tIns="45700" rIns="91425" bIns="45700" anchor="b" anchorCtr="0">
            <a:noAutofit/>
          </a:bodyPr>
          <a:lstStyle>
            <a:lvl1pPr marL="685800" lvl="0" indent="-342900" algn="l">
              <a:lnSpc>
                <a:spcPct val="100000"/>
              </a:lnSpc>
              <a:spcBef>
                <a:spcPts val="0"/>
              </a:spcBef>
              <a:spcAft>
                <a:spcPts val="0"/>
              </a:spcAft>
              <a:buSzPts val="2400"/>
              <a:buNone/>
              <a:defRPr sz="3600" b="0"/>
            </a:lvl1pPr>
            <a:lvl2pPr marL="1371600" lvl="1" indent="-342900" algn="l">
              <a:lnSpc>
                <a:spcPct val="100000"/>
              </a:lnSpc>
              <a:spcBef>
                <a:spcPts val="1500"/>
              </a:spcBef>
              <a:spcAft>
                <a:spcPts val="0"/>
              </a:spcAft>
              <a:buSzPts val="2000"/>
              <a:buNone/>
              <a:defRPr sz="3000" b="1"/>
            </a:lvl2pPr>
            <a:lvl3pPr marL="2057400" lvl="2" indent="-342900" algn="l">
              <a:lnSpc>
                <a:spcPct val="100000"/>
              </a:lnSpc>
              <a:spcBef>
                <a:spcPts val="1500"/>
              </a:spcBef>
              <a:spcAft>
                <a:spcPts val="0"/>
              </a:spcAft>
              <a:buSzPts val="1800"/>
              <a:buNone/>
              <a:defRPr sz="2700" b="1"/>
            </a:lvl3pPr>
            <a:lvl4pPr marL="2743200" lvl="3" indent="-342900" algn="l">
              <a:lnSpc>
                <a:spcPct val="100000"/>
              </a:lnSpc>
              <a:spcBef>
                <a:spcPts val="1500"/>
              </a:spcBef>
              <a:spcAft>
                <a:spcPts val="0"/>
              </a:spcAft>
              <a:buSzPts val="1600"/>
              <a:buNone/>
              <a:defRPr sz="2400" b="1"/>
            </a:lvl4pPr>
            <a:lvl5pPr marL="3429000" lvl="4" indent="-342900" algn="l">
              <a:lnSpc>
                <a:spcPct val="100000"/>
              </a:lnSpc>
              <a:spcBef>
                <a:spcPts val="1500"/>
              </a:spcBef>
              <a:spcAft>
                <a:spcPts val="0"/>
              </a:spcAft>
              <a:buSzPts val="1600"/>
              <a:buNone/>
              <a:defRPr sz="2400" b="1"/>
            </a:lvl5pPr>
            <a:lvl6pPr marL="4114800" lvl="5" indent="-342900" algn="l">
              <a:lnSpc>
                <a:spcPct val="100000"/>
              </a:lnSpc>
              <a:spcBef>
                <a:spcPts val="1500"/>
              </a:spcBef>
              <a:spcAft>
                <a:spcPts val="0"/>
              </a:spcAft>
              <a:buSzPts val="1600"/>
              <a:buNone/>
              <a:defRPr sz="2400" b="1"/>
            </a:lvl6pPr>
            <a:lvl7pPr marL="4800600" lvl="6" indent="-342900" algn="l">
              <a:lnSpc>
                <a:spcPct val="100000"/>
              </a:lnSpc>
              <a:spcBef>
                <a:spcPts val="1500"/>
              </a:spcBef>
              <a:spcAft>
                <a:spcPts val="0"/>
              </a:spcAft>
              <a:buSzPts val="1600"/>
              <a:buNone/>
              <a:defRPr sz="2400" b="1"/>
            </a:lvl7pPr>
            <a:lvl8pPr marL="5486400" lvl="7" indent="-342900" algn="l">
              <a:lnSpc>
                <a:spcPct val="100000"/>
              </a:lnSpc>
              <a:spcBef>
                <a:spcPts val="1500"/>
              </a:spcBef>
              <a:spcAft>
                <a:spcPts val="0"/>
              </a:spcAft>
              <a:buSzPts val="1600"/>
              <a:buNone/>
              <a:defRPr sz="2400" b="1"/>
            </a:lvl8pPr>
            <a:lvl9pPr marL="6172200" lvl="8" indent="-342900" algn="l">
              <a:lnSpc>
                <a:spcPct val="100000"/>
              </a:lnSpc>
              <a:spcBef>
                <a:spcPts val="1500"/>
              </a:spcBef>
              <a:spcAft>
                <a:spcPts val="1500"/>
              </a:spcAft>
              <a:buSzPts val="1600"/>
              <a:buNone/>
              <a:defRPr sz="2400" b="1"/>
            </a:lvl9pPr>
          </a:lstStyle>
          <a:p>
            <a:endParaRPr/>
          </a:p>
        </p:txBody>
      </p:sp>
      <p:sp>
        <p:nvSpPr>
          <p:cNvPr id="59" name="Google Shape;59;p8"/>
          <p:cNvSpPr txBox="1">
            <a:spLocks noGrp="1"/>
          </p:cNvSpPr>
          <p:nvPr>
            <p:ph type="body" idx="4"/>
          </p:nvPr>
        </p:nvSpPr>
        <p:spPr>
          <a:xfrm>
            <a:off x="8833104" y="4305302"/>
            <a:ext cx="7626096" cy="4381497"/>
          </a:xfrm>
          <a:prstGeom prst="rect">
            <a:avLst/>
          </a:prstGeom>
          <a:noFill/>
          <a:ln>
            <a:noFill/>
          </a:ln>
        </p:spPr>
        <p:txBody>
          <a:bodyPr spcFirstLastPara="1" wrap="square" lIns="91425" tIns="45700" rIns="91425" bIns="45700" anchor="t" anchorCtr="0">
            <a:normAutofit/>
          </a:bodyPr>
          <a:lstStyle>
            <a:lvl1pPr marL="685800" lvl="0" indent="-514350" algn="l">
              <a:lnSpc>
                <a:spcPct val="100000"/>
              </a:lnSpc>
              <a:spcBef>
                <a:spcPts val="0"/>
              </a:spcBef>
              <a:spcAft>
                <a:spcPts val="0"/>
              </a:spcAft>
              <a:buSzPts val="1800"/>
              <a:buChar char="•"/>
              <a:defRPr/>
            </a:lvl1pPr>
            <a:lvl2pPr marL="1371600" lvl="1" indent="-514350" algn="l">
              <a:lnSpc>
                <a:spcPct val="100000"/>
              </a:lnSpc>
              <a:spcBef>
                <a:spcPts val="1500"/>
              </a:spcBef>
              <a:spcAft>
                <a:spcPts val="0"/>
              </a:spcAft>
              <a:buSzPts val="1800"/>
              <a:buChar char="•"/>
              <a:defRPr/>
            </a:lvl2pPr>
            <a:lvl3pPr marL="2057400" lvl="2" indent="-514350" algn="l">
              <a:lnSpc>
                <a:spcPct val="100000"/>
              </a:lnSpc>
              <a:spcBef>
                <a:spcPts val="1500"/>
              </a:spcBef>
              <a:spcAft>
                <a:spcPts val="0"/>
              </a:spcAft>
              <a:buSzPts val="1800"/>
              <a:buChar char="•"/>
              <a:defRPr/>
            </a:lvl3pPr>
            <a:lvl4pPr marL="2743200" lvl="3" indent="-514350" algn="l">
              <a:lnSpc>
                <a:spcPct val="100000"/>
              </a:lnSpc>
              <a:spcBef>
                <a:spcPts val="1500"/>
              </a:spcBef>
              <a:spcAft>
                <a:spcPts val="0"/>
              </a:spcAft>
              <a:buSzPts val="1800"/>
              <a:buChar char="•"/>
              <a:defRPr/>
            </a:lvl4pPr>
            <a:lvl5pPr marL="3429000" lvl="4" indent="-514350" algn="l">
              <a:lnSpc>
                <a:spcPct val="100000"/>
              </a:lnSpc>
              <a:spcBef>
                <a:spcPts val="1500"/>
              </a:spcBef>
              <a:spcAft>
                <a:spcPts val="0"/>
              </a:spcAft>
              <a:buSzPts val="1800"/>
              <a:buChar char="•"/>
              <a:defRPr/>
            </a:lvl5pPr>
            <a:lvl6pPr marL="4114800" lvl="5" indent="-514350" algn="l">
              <a:lnSpc>
                <a:spcPct val="100000"/>
              </a:lnSpc>
              <a:spcBef>
                <a:spcPts val="1500"/>
              </a:spcBef>
              <a:spcAft>
                <a:spcPts val="0"/>
              </a:spcAft>
              <a:buSzPts val="1800"/>
              <a:buChar char="•"/>
              <a:defRPr/>
            </a:lvl6pPr>
            <a:lvl7pPr marL="4800600" lvl="6" indent="-514350" algn="l">
              <a:lnSpc>
                <a:spcPct val="100000"/>
              </a:lnSpc>
              <a:spcBef>
                <a:spcPts val="1500"/>
              </a:spcBef>
              <a:spcAft>
                <a:spcPts val="0"/>
              </a:spcAft>
              <a:buSzPts val="1800"/>
              <a:buChar char="•"/>
              <a:defRPr/>
            </a:lvl7pPr>
            <a:lvl8pPr marL="5486400" lvl="7" indent="-514350" algn="l">
              <a:lnSpc>
                <a:spcPct val="100000"/>
              </a:lnSpc>
              <a:spcBef>
                <a:spcPts val="1500"/>
              </a:spcBef>
              <a:spcAft>
                <a:spcPts val="0"/>
              </a:spcAft>
              <a:buSzPts val="1800"/>
              <a:buChar char="•"/>
              <a:defRPr/>
            </a:lvl8pPr>
            <a:lvl9pPr marL="6172200" lvl="8" indent="-514350" algn="l">
              <a:lnSpc>
                <a:spcPct val="100000"/>
              </a:lnSpc>
              <a:spcBef>
                <a:spcPts val="1500"/>
              </a:spcBef>
              <a:spcAft>
                <a:spcPts val="1500"/>
              </a:spcAft>
              <a:buSzPts val="1800"/>
              <a:buChar char="•"/>
              <a:defRPr/>
            </a:lvl9pPr>
          </a:lstStyle>
          <a:p>
            <a:endParaRPr/>
          </a:p>
        </p:txBody>
      </p:sp>
      <p:sp>
        <p:nvSpPr>
          <p:cNvPr id="60" name="Google Shape;60;p8"/>
          <p:cNvSpPr txBox="1">
            <a:spLocks noGrp="1"/>
          </p:cNvSpPr>
          <p:nvPr>
            <p:ph type="dt" idx="10"/>
          </p:nvPr>
        </p:nvSpPr>
        <p:spPr>
          <a:xfrm>
            <a:off x="13047425" y="8805865"/>
            <a:ext cx="2424346" cy="5667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8"/>
          <p:cNvSpPr txBox="1">
            <a:spLocks noGrp="1"/>
          </p:cNvSpPr>
          <p:nvPr>
            <p:ph type="ftr" idx="11"/>
          </p:nvPr>
        </p:nvSpPr>
        <p:spPr>
          <a:xfrm>
            <a:off x="914401" y="8805865"/>
            <a:ext cx="11980622" cy="56673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8"/>
          <p:cNvSpPr txBox="1">
            <a:spLocks noGrp="1"/>
          </p:cNvSpPr>
          <p:nvPr>
            <p:ph type="sldNum" idx="12"/>
          </p:nvPr>
        </p:nvSpPr>
        <p:spPr>
          <a:xfrm>
            <a:off x="15624170" y="8805865"/>
            <a:ext cx="835032" cy="5667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44078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3"/>
        <p:cNvGrpSpPr/>
        <p:nvPr/>
      </p:nvGrpSpPr>
      <p:grpSpPr>
        <a:xfrm>
          <a:off x="0" y="0"/>
          <a:ext cx="0" cy="0"/>
          <a:chOff x="0" y="0"/>
          <a:chExt cx="0" cy="0"/>
        </a:xfrm>
      </p:grpSpPr>
      <p:pic>
        <p:nvPicPr>
          <p:cNvPr id="64" name="Google Shape;64;p9" descr="Celestia-R1---OverlayContentSD.png"/>
          <p:cNvPicPr preferRelativeResize="0"/>
          <p:nvPr/>
        </p:nvPicPr>
        <p:blipFill rotWithShape="1">
          <a:blip r:embed="rId2">
            <a:alphaModFix/>
          </a:blip>
          <a:srcRect/>
          <a:stretch/>
        </p:blipFill>
        <p:spPr>
          <a:xfrm>
            <a:off x="27912" y="0"/>
            <a:ext cx="18237200" cy="10287000"/>
          </a:xfrm>
          <a:prstGeom prst="rect">
            <a:avLst/>
          </a:prstGeom>
          <a:noFill/>
          <a:ln>
            <a:noFill/>
          </a:ln>
        </p:spPr>
      </p:pic>
      <p:sp>
        <p:nvSpPr>
          <p:cNvPr id="65" name="Google Shape;65;p9"/>
          <p:cNvSpPr txBox="1">
            <a:spLocks noGrp="1"/>
          </p:cNvSpPr>
          <p:nvPr>
            <p:ph type="title"/>
          </p:nvPr>
        </p:nvSpPr>
        <p:spPr>
          <a:xfrm>
            <a:off x="914402" y="914402"/>
            <a:ext cx="15544800" cy="2184401"/>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200"/>
              <a:buFont typeface="Calibri"/>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9"/>
          <p:cNvSpPr txBox="1">
            <a:spLocks noGrp="1"/>
          </p:cNvSpPr>
          <p:nvPr>
            <p:ph type="dt" idx="10"/>
          </p:nvPr>
        </p:nvSpPr>
        <p:spPr>
          <a:xfrm>
            <a:off x="13047425" y="8805865"/>
            <a:ext cx="2424346" cy="5667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9"/>
          <p:cNvSpPr txBox="1">
            <a:spLocks noGrp="1"/>
          </p:cNvSpPr>
          <p:nvPr>
            <p:ph type="ftr" idx="11"/>
          </p:nvPr>
        </p:nvSpPr>
        <p:spPr>
          <a:xfrm>
            <a:off x="914401" y="8805865"/>
            <a:ext cx="11980622" cy="56673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9"/>
          <p:cNvSpPr txBox="1">
            <a:spLocks noGrp="1"/>
          </p:cNvSpPr>
          <p:nvPr>
            <p:ph type="sldNum" idx="12"/>
          </p:nvPr>
        </p:nvSpPr>
        <p:spPr>
          <a:xfrm>
            <a:off x="15624170" y="8805865"/>
            <a:ext cx="835032" cy="5667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709608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9"/>
        <p:cNvGrpSpPr/>
        <p:nvPr/>
      </p:nvGrpSpPr>
      <p:grpSpPr>
        <a:xfrm>
          <a:off x="0" y="0"/>
          <a:ext cx="0" cy="0"/>
          <a:chOff x="0" y="0"/>
          <a:chExt cx="0" cy="0"/>
        </a:xfrm>
      </p:grpSpPr>
      <p:pic>
        <p:nvPicPr>
          <p:cNvPr id="70" name="Google Shape;70;p10" descr="Celestia-R1---OverlayContentSD.png"/>
          <p:cNvPicPr preferRelativeResize="0"/>
          <p:nvPr/>
        </p:nvPicPr>
        <p:blipFill rotWithShape="1">
          <a:blip r:embed="rId2">
            <a:alphaModFix/>
          </a:blip>
          <a:srcRect/>
          <a:stretch/>
        </p:blipFill>
        <p:spPr>
          <a:xfrm>
            <a:off x="27912" y="0"/>
            <a:ext cx="18237200" cy="10287000"/>
          </a:xfrm>
          <a:prstGeom prst="rect">
            <a:avLst/>
          </a:prstGeom>
          <a:noFill/>
          <a:ln>
            <a:noFill/>
          </a:ln>
        </p:spPr>
      </p:pic>
      <p:sp>
        <p:nvSpPr>
          <p:cNvPr id="71" name="Google Shape;71;p10"/>
          <p:cNvSpPr txBox="1">
            <a:spLocks noGrp="1"/>
          </p:cNvSpPr>
          <p:nvPr>
            <p:ph type="dt" idx="10"/>
          </p:nvPr>
        </p:nvSpPr>
        <p:spPr>
          <a:xfrm>
            <a:off x="13047425" y="8805865"/>
            <a:ext cx="2424346" cy="5667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0"/>
          <p:cNvSpPr txBox="1">
            <a:spLocks noGrp="1"/>
          </p:cNvSpPr>
          <p:nvPr>
            <p:ph type="ftr" idx="11"/>
          </p:nvPr>
        </p:nvSpPr>
        <p:spPr>
          <a:xfrm>
            <a:off x="914401" y="8805865"/>
            <a:ext cx="11980622" cy="56673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0"/>
          <p:cNvSpPr txBox="1">
            <a:spLocks noGrp="1"/>
          </p:cNvSpPr>
          <p:nvPr>
            <p:ph type="sldNum" idx="12"/>
          </p:nvPr>
        </p:nvSpPr>
        <p:spPr>
          <a:xfrm>
            <a:off x="15624170" y="8805865"/>
            <a:ext cx="835032" cy="5667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134206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4"/>
        <p:cNvGrpSpPr/>
        <p:nvPr/>
      </p:nvGrpSpPr>
      <p:grpSpPr>
        <a:xfrm>
          <a:off x="0" y="0"/>
          <a:ext cx="0" cy="0"/>
          <a:chOff x="0" y="0"/>
          <a:chExt cx="0" cy="0"/>
        </a:xfrm>
      </p:grpSpPr>
      <p:pic>
        <p:nvPicPr>
          <p:cNvPr id="75" name="Google Shape;75;p11" descr="Celestia-R1---OverlayContentSD.png"/>
          <p:cNvPicPr preferRelativeResize="0"/>
          <p:nvPr/>
        </p:nvPicPr>
        <p:blipFill rotWithShape="1">
          <a:blip r:embed="rId2">
            <a:alphaModFix/>
          </a:blip>
          <a:srcRect/>
          <a:stretch/>
        </p:blipFill>
        <p:spPr>
          <a:xfrm>
            <a:off x="27912" y="0"/>
            <a:ext cx="18237200" cy="10287000"/>
          </a:xfrm>
          <a:prstGeom prst="rect">
            <a:avLst/>
          </a:prstGeom>
          <a:noFill/>
          <a:ln>
            <a:noFill/>
          </a:ln>
        </p:spPr>
      </p:pic>
      <p:sp>
        <p:nvSpPr>
          <p:cNvPr id="76" name="Google Shape;76;p11"/>
          <p:cNvSpPr txBox="1">
            <a:spLocks noGrp="1"/>
          </p:cNvSpPr>
          <p:nvPr>
            <p:ph type="title"/>
          </p:nvPr>
        </p:nvSpPr>
        <p:spPr>
          <a:xfrm>
            <a:off x="923436" y="2336802"/>
            <a:ext cx="5725820" cy="215899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400"/>
              <a:buFont typeface="Calibri"/>
              <a:buNone/>
              <a:defRPr sz="3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body" idx="1"/>
          </p:nvPr>
        </p:nvSpPr>
        <p:spPr>
          <a:xfrm>
            <a:off x="7212289" y="914402"/>
            <a:ext cx="9255950" cy="7772400"/>
          </a:xfrm>
          <a:prstGeom prst="rect">
            <a:avLst/>
          </a:prstGeom>
          <a:noFill/>
          <a:ln>
            <a:noFill/>
          </a:ln>
        </p:spPr>
        <p:txBody>
          <a:bodyPr spcFirstLastPara="1" wrap="square" lIns="91425" tIns="45700" rIns="91425" bIns="45700" anchor="ctr" anchorCtr="0">
            <a:normAutofit/>
          </a:bodyPr>
          <a:lstStyle>
            <a:lvl1pPr marL="685800" lvl="0" indent="-514350" algn="l">
              <a:lnSpc>
                <a:spcPct val="100000"/>
              </a:lnSpc>
              <a:spcBef>
                <a:spcPts val="0"/>
              </a:spcBef>
              <a:spcAft>
                <a:spcPts val="0"/>
              </a:spcAft>
              <a:buSzPts val="1800"/>
              <a:buChar char="•"/>
              <a:defRPr/>
            </a:lvl1pPr>
            <a:lvl2pPr marL="1371600" lvl="1" indent="-514350" algn="l">
              <a:lnSpc>
                <a:spcPct val="100000"/>
              </a:lnSpc>
              <a:spcBef>
                <a:spcPts val="1500"/>
              </a:spcBef>
              <a:spcAft>
                <a:spcPts val="0"/>
              </a:spcAft>
              <a:buSzPts val="1800"/>
              <a:buChar char="•"/>
              <a:defRPr/>
            </a:lvl2pPr>
            <a:lvl3pPr marL="2057400" lvl="2" indent="-514350" algn="l">
              <a:lnSpc>
                <a:spcPct val="100000"/>
              </a:lnSpc>
              <a:spcBef>
                <a:spcPts val="1500"/>
              </a:spcBef>
              <a:spcAft>
                <a:spcPts val="0"/>
              </a:spcAft>
              <a:buSzPts val="1800"/>
              <a:buChar char="•"/>
              <a:defRPr/>
            </a:lvl3pPr>
            <a:lvl4pPr marL="2743200" lvl="3" indent="-514350" algn="l">
              <a:lnSpc>
                <a:spcPct val="100000"/>
              </a:lnSpc>
              <a:spcBef>
                <a:spcPts val="1500"/>
              </a:spcBef>
              <a:spcAft>
                <a:spcPts val="0"/>
              </a:spcAft>
              <a:buSzPts val="1800"/>
              <a:buChar char="•"/>
              <a:defRPr/>
            </a:lvl4pPr>
            <a:lvl5pPr marL="3429000" lvl="4" indent="-514350" algn="l">
              <a:lnSpc>
                <a:spcPct val="100000"/>
              </a:lnSpc>
              <a:spcBef>
                <a:spcPts val="1500"/>
              </a:spcBef>
              <a:spcAft>
                <a:spcPts val="0"/>
              </a:spcAft>
              <a:buSzPts val="1800"/>
              <a:buChar char="•"/>
              <a:defRPr/>
            </a:lvl5pPr>
            <a:lvl6pPr marL="4114800" lvl="5" indent="-514350" algn="l">
              <a:lnSpc>
                <a:spcPct val="100000"/>
              </a:lnSpc>
              <a:spcBef>
                <a:spcPts val="1500"/>
              </a:spcBef>
              <a:spcAft>
                <a:spcPts val="0"/>
              </a:spcAft>
              <a:buSzPts val="1800"/>
              <a:buChar char="•"/>
              <a:defRPr/>
            </a:lvl6pPr>
            <a:lvl7pPr marL="4800600" lvl="6" indent="-514350" algn="l">
              <a:lnSpc>
                <a:spcPct val="100000"/>
              </a:lnSpc>
              <a:spcBef>
                <a:spcPts val="1500"/>
              </a:spcBef>
              <a:spcAft>
                <a:spcPts val="0"/>
              </a:spcAft>
              <a:buSzPts val="1800"/>
              <a:buChar char="•"/>
              <a:defRPr/>
            </a:lvl7pPr>
            <a:lvl8pPr marL="5486400" lvl="7" indent="-514350" algn="l">
              <a:lnSpc>
                <a:spcPct val="100000"/>
              </a:lnSpc>
              <a:spcBef>
                <a:spcPts val="1500"/>
              </a:spcBef>
              <a:spcAft>
                <a:spcPts val="0"/>
              </a:spcAft>
              <a:buSzPts val="1800"/>
              <a:buChar char="•"/>
              <a:defRPr/>
            </a:lvl8pPr>
            <a:lvl9pPr marL="6172200" lvl="8" indent="-514350" algn="l">
              <a:lnSpc>
                <a:spcPct val="100000"/>
              </a:lnSpc>
              <a:spcBef>
                <a:spcPts val="1500"/>
              </a:spcBef>
              <a:spcAft>
                <a:spcPts val="1500"/>
              </a:spcAft>
              <a:buSzPts val="1800"/>
              <a:buChar char="•"/>
              <a:defRPr/>
            </a:lvl9pPr>
          </a:lstStyle>
          <a:p>
            <a:endParaRPr/>
          </a:p>
        </p:txBody>
      </p:sp>
      <p:sp>
        <p:nvSpPr>
          <p:cNvPr id="78" name="Google Shape;78;p11"/>
          <p:cNvSpPr txBox="1">
            <a:spLocks noGrp="1"/>
          </p:cNvSpPr>
          <p:nvPr>
            <p:ph type="body" idx="2"/>
          </p:nvPr>
        </p:nvSpPr>
        <p:spPr>
          <a:xfrm>
            <a:off x="923436" y="4495801"/>
            <a:ext cx="5725820" cy="2768603"/>
          </a:xfrm>
          <a:prstGeom prst="rect">
            <a:avLst/>
          </a:prstGeom>
          <a:noFill/>
          <a:ln>
            <a:noFill/>
          </a:ln>
        </p:spPr>
        <p:txBody>
          <a:bodyPr spcFirstLastPara="1" wrap="square" lIns="91425" tIns="45700" rIns="91425" bIns="45700" anchor="t" anchorCtr="0">
            <a:normAutofit/>
          </a:bodyPr>
          <a:lstStyle>
            <a:lvl1pPr marL="685800" lvl="0" indent="-342900" algn="l">
              <a:lnSpc>
                <a:spcPct val="100000"/>
              </a:lnSpc>
              <a:spcBef>
                <a:spcPts val="0"/>
              </a:spcBef>
              <a:spcAft>
                <a:spcPts val="0"/>
              </a:spcAft>
              <a:buSzPts val="1400"/>
              <a:buNone/>
              <a:defRPr sz="2100"/>
            </a:lvl1pPr>
            <a:lvl2pPr marL="1371600" lvl="1" indent="-342900" algn="l">
              <a:lnSpc>
                <a:spcPct val="100000"/>
              </a:lnSpc>
              <a:spcBef>
                <a:spcPts val="1500"/>
              </a:spcBef>
              <a:spcAft>
                <a:spcPts val="0"/>
              </a:spcAft>
              <a:buSzPts val="1200"/>
              <a:buNone/>
              <a:defRPr sz="1800"/>
            </a:lvl2pPr>
            <a:lvl3pPr marL="2057400" lvl="2" indent="-342900" algn="l">
              <a:lnSpc>
                <a:spcPct val="100000"/>
              </a:lnSpc>
              <a:spcBef>
                <a:spcPts val="1500"/>
              </a:spcBef>
              <a:spcAft>
                <a:spcPts val="0"/>
              </a:spcAft>
              <a:buSzPts val="1000"/>
              <a:buNone/>
              <a:defRPr sz="1500"/>
            </a:lvl3pPr>
            <a:lvl4pPr marL="2743200" lvl="3" indent="-342900" algn="l">
              <a:lnSpc>
                <a:spcPct val="100000"/>
              </a:lnSpc>
              <a:spcBef>
                <a:spcPts val="1500"/>
              </a:spcBef>
              <a:spcAft>
                <a:spcPts val="0"/>
              </a:spcAft>
              <a:buSzPts val="900"/>
              <a:buNone/>
              <a:defRPr sz="1350"/>
            </a:lvl4pPr>
            <a:lvl5pPr marL="3429000" lvl="4" indent="-342900" algn="l">
              <a:lnSpc>
                <a:spcPct val="100000"/>
              </a:lnSpc>
              <a:spcBef>
                <a:spcPts val="1500"/>
              </a:spcBef>
              <a:spcAft>
                <a:spcPts val="0"/>
              </a:spcAft>
              <a:buSzPts val="900"/>
              <a:buNone/>
              <a:defRPr sz="1350"/>
            </a:lvl5pPr>
            <a:lvl6pPr marL="4114800" lvl="5" indent="-342900" algn="l">
              <a:lnSpc>
                <a:spcPct val="100000"/>
              </a:lnSpc>
              <a:spcBef>
                <a:spcPts val="1500"/>
              </a:spcBef>
              <a:spcAft>
                <a:spcPts val="0"/>
              </a:spcAft>
              <a:buSzPts val="900"/>
              <a:buNone/>
              <a:defRPr sz="1350"/>
            </a:lvl6pPr>
            <a:lvl7pPr marL="4800600" lvl="6" indent="-342900" algn="l">
              <a:lnSpc>
                <a:spcPct val="100000"/>
              </a:lnSpc>
              <a:spcBef>
                <a:spcPts val="1500"/>
              </a:spcBef>
              <a:spcAft>
                <a:spcPts val="0"/>
              </a:spcAft>
              <a:buSzPts val="900"/>
              <a:buNone/>
              <a:defRPr sz="1350"/>
            </a:lvl7pPr>
            <a:lvl8pPr marL="5486400" lvl="7" indent="-342900" algn="l">
              <a:lnSpc>
                <a:spcPct val="100000"/>
              </a:lnSpc>
              <a:spcBef>
                <a:spcPts val="1500"/>
              </a:spcBef>
              <a:spcAft>
                <a:spcPts val="0"/>
              </a:spcAft>
              <a:buSzPts val="900"/>
              <a:buNone/>
              <a:defRPr sz="1350"/>
            </a:lvl8pPr>
            <a:lvl9pPr marL="6172200" lvl="8" indent="-342900" algn="l">
              <a:lnSpc>
                <a:spcPct val="100000"/>
              </a:lnSpc>
              <a:spcBef>
                <a:spcPts val="1500"/>
              </a:spcBef>
              <a:spcAft>
                <a:spcPts val="1500"/>
              </a:spcAft>
              <a:buSzPts val="900"/>
              <a:buNone/>
              <a:defRPr sz="1350"/>
            </a:lvl9pPr>
          </a:lstStyle>
          <a:p>
            <a:endParaRPr/>
          </a:p>
        </p:txBody>
      </p:sp>
      <p:sp>
        <p:nvSpPr>
          <p:cNvPr id="79" name="Google Shape;79;p11"/>
          <p:cNvSpPr txBox="1">
            <a:spLocks noGrp="1"/>
          </p:cNvSpPr>
          <p:nvPr>
            <p:ph type="dt" idx="10"/>
          </p:nvPr>
        </p:nvSpPr>
        <p:spPr>
          <a:xfrm>
            <a:off x="13047425" y="8805865"/>
            <a:ext cx="2424346" cy="5667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1"/>
          <p:cNvSpPr txBox="1">
            <a:spLocks noGrp="1"/>
          </p:cNvSpPr>
          <p:nvPr>
            <p:ph type="ftr" idx="11"/>
          </p:nvPr>
        </p:nvSpPr>
        <p:spPr>
          <a:xfrm>
            <a:off x="914401" y="8805865"/>
            <a:ext cx="11980622" cy="56673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1"/>
          <p:cNvSpPr txBox="1">
            <a:spLocks noGrp="1"/>
          </p:cNvSpPr>
          <p:nvPr>
            <p:ph type="sldNum" idx="12"/>
          </p:nvPr>
        </p:nvSpPr>
        <p:spPr>
          <a:xfrm>
            <a:off x="15624170" y="8805865"/>
            <a:ext cx="835032" cy="5667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21357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1" name="Body Level One…"/>
          <p:cNvSpPr txBox="1">
            <a:spLocks noGrp="1"/>
          </p:cNvSpPr>
          <p:nvPr>
            <p:ph type="body" sz="quarter" idx="1"/>
          </p:nvPr>
        </p:nvSpPr>
        <p:spPr>
          <a:xfrm>
            <a:off x="457200" y="1600200"/>
            <a:ext cx="8229600" cy="45259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2"/>
        <p:cNvGrpSpPr/>
        <p:nvPr/>
      </p:nvGrpSpPr>
      <p:grpSpPr>
        <a:xfrm>
          <a:off x="0" y="0"/>
          <a:ext cx="0" cy="0"/>
          <a:chOff x="0" y="0"/>
          <a:chExt cx="0" cy="0"/>
        </a:xfrm>
      </p:grpSpPr>
      <p:pic>
        <p:nvPicPr>
          <p:cNvPr id="83" name="Google Shape;83;p12" descr="Celestia-R1---OverlayContentSD.png"/>
          <p:cNvPicPr preferRelativeResize="0"/>
          <p:nvPr/>
        </p:nvPicPr>
        <p:blipFill rotWithShape="1">
          <a:blip r:embed="rId2">
            <a:alphaModFix/>
          </a:blip>
          <a:srcRect/>
          <a:stretch/>
        </p:blipFill>
        <p:spPr>
          <a:xfrm>
            <a:off x="27912" y="0"/>
            <a:ext cx="18237200" cy="10287000"/>
          </a:xfrm>
          <a:prstGeom prst="rect">
            <a:avLst/>
          </a:prstGeom>
          <a:noFill/>
          <a:ln>
            <a:noFill/>
          </a:ln>
        </p:spPr>
      </p:pic>
      <p:sp>
        <p:nvSpPr>
          <p:cNvPr id="84" name="Google Shape;84;p12"/>
          <p:cNvSpPr txBox="1">
            <a:spLocks noGrp="1"/>
          </p:cNvSpPr>
          <p:nvPr>
            <p:ph type="title"/>
          </p:nvPr>
        </p:nvSpPr>
        <p:spPr>
          <a:xfrm>
            <a:off x="924256" y="2603508"/>
            <a:ext cx="8194408" cy="20574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400"/>
              <a:buFont typeface="Calibri"/>
              <a:buNone/>
              <a:defRPr sz="3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2"/>
          <p:cNvSpPr>
            <a:spLocks noGrp="1"/>
          </p:cNvSpPr>
          <p:nvPr>
            <p:ph type="pic" idx="2"/>
          </p:nvPr>
        </p:nvSpPr>
        <p:spPr>
          <a:xfrm>
            <a:off x="10058400" y="1371600"/>
            <a:ext cx="6400800" cy="6858000"/>
          </a:xfrm>
          <a:prstGeom prst="roundRect">
            <a:avLst>
              <a:gd name="adj" fmla="val 4280"/>
            </a:avLst>
          </a:prstGeom>
          <a:noFill/>
          <a:ln w="50800" cap="sq" cmpd="dbl">
            <a:solidFill>
              <a:srgbClr val="FFFFFF"/>
            </a:solidFill>
            <a:prstDash val="solid"/>
            <a:miter lim="800000"/>
            <a:headEnd type="none" w="sm" len="sm"/>
            <a:tailEnd type="none" w="sm" len="sm"/>
          </a:ln>
          <a:effectLst>
            <a:outerShdw blurRad="254000" algn="tl" rotWithShape="0">
              <a:srgbClr val="000000">
                <a:alpha val="42352"/>
              </a:srgbClr>
            </a:outerShdw>
          </a:effectLst>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lt1"/>
              </a:buClr>
              <a:buSzPts val="1600"/>
              <a:buFont typeface="Arial"/>
              <a:buChar char="•"/>
              <a:defRPr sz="2400" b="0" i="0" u="none" strike="noStrike" cap="none">
                <a:solidFill>
                  <a:schemeClr val="lt1"/>
                </a:solidFill>
                <a:latin typeface="Calibri"/>
                <a:ea typeface="Calibri"/>
                <a:cs typeface="Calibri"/>
                <a:sym typeface="Calibri"/>
              </a:defRPr>
            </a:lvl1pPr>
            <a:lvl2pPr marR="0" lvl="1" algn="l" rtl="0">
              <a:lnSpc>
                <a:spcPct val="100000"/>
              </a:lnSpc>
              <a:spcBef>
                <a:spcPts val="1500"/>
              </a:spcBef>
              <a:spcAft>
                <a:spcPts val="0"/>
              </a:spcAft>
              <a:buClr>
                <a:schemeClr val="lt1"/>
              </a:buClr>
              <a:buSzPts val="1800"/>
              <a:buFont typeface="Arial"/>
              <a:buChar char="•"/>
              <a:defRPr sz="2700" b="0" i="0" u="none" strike="noStrike" cap="none">
                <a:solidFill>
                  <a:schemeClr val="lt1"/>
                </a:solidFill>
                <a:latin typeface="Calibri"/>
                <a:ea typeface="Calibri"/>
                <a:cs typeface="Calibri"/>
                <a:sym typeface="Calibri"/>
              </a:defRPr>
            </a:lvl2pPr>
            <a:lvl3pPr marR="0" lvl="2" algn="l" rtl="0">
              <a:lnSpc>
                <a:spcPct val="100000"/>
              </a:lnSpc>
              <a:spcBef>
                <a:spcPts val="1500"/>
              </a:spcBef>
              <a:spcAft>
                <a:spcPts val="0"/>
              </a:spcAft>
              <a:buClr>
                <a:schemeClr val="lt1"/>
              </a:buClr>
              <a:buSzPts val="1600"/>
              <a:buFont typeface="Arial"/>
              <a:buChar char="•"/>
              <a:defRPr sz="2400" b="0" i="0" u="none" strike="noStrike" cap="none">
                <a:solidFill>
                  <a:schemeClr val="lt1"/>
                </a:solidFill>
                <a:latin typeface="Calibri"/>
                <a:ea typeface="Calibri"/>
                <a:cs typeface="Calibri"/>
                <a:sym typeface="Calibri"/>
              </a:defRPr>
            </a:lvl3pPr>
            <a:lvl4pPr marR="0" lvl="3" algn="l" rtl="0">
              <a:lnSpc>
                <a:spcPct val="100000"/>
              </a:lnSpc>
              <a:spcBef>
                <a:spcPts val="1500"/>
              </a:spcBef>
              <a:spcAft>
                <a:spcPts val="0"/>
              </a:spcAft>
              <a:buClr>
                <a:schemeClr val="lt1"/>
              </a:buClr>
              <a:buSzPts val="1400"/>
              <a:buFont typeface="Arial"/>
              <a:buChar char="•"/>
              <a:defRPr sz="2100" b="0" i="0" u="none" strike="noStrike" cap="none">
                <a:solidFill>
                  <a:schemeClr val="lt1"/>
                </a:solidFill>
                <a:latin typeface="Calibri"/>
                <a:ea typeface="Calibri"/>
                <a:cs typeface="Calibri"/>
                <a:sym typeface="Calibri"/>
              </a:defRPr>
            </a:lvl4pPr>
            <a:lvl5pPr marR="0" lvl="4" algn="l" rtl="0">
              <a:lnSpc>
                <a:spcPct val="100000"/>
              </a:lnSpc>
              <a:spcBef>
                <a:spcPts val="1500"/>
              </a:spcBef>
              <a:spcAft>
                <a:spcPts val="0"/>
              </a:spcAft>
              <a:buClr>
                <a:schemeClr val="lt1"/>
              </a:buClr>
              <a:buSzPts val="1200"/>
              <a:buFont typeface="Arial"/>
              <a:buChar char="•"/>
              <a:defRPr sz="1800" b="0" i="0" u="none" strike="noStrike" cap="none">
                <a:solidFill>
                  <a:schemeClr val="lt1"/>
                </a:solidFill>
                <a:latin typeface="Calibri"/>
                <a:ea typeface="Calibri"/>
                <a:cs typeface="Calibri"/>
                <a:sym typeface="Calibri"/>
              </a:defRPr>
            </a:lvl5pPr>
            <a:lvl6pPr marR="0" lvl="5" algn="l" rtl="0">
              <a:lnSpc>
                <a:spcPct val="100000"/>
              </a:lnSpc>
              <a:spcBef>
                <a:spcPts val="1500"/>
              </a:spcBef>
              <a:spcAft>
                <a:spcPts val="0"/>
              </a:spcAft>
              <a:buClr>
                <a:schemeClr val="lt1"/>
              </a:buClr>
              <a:buSzPts val="1200"/>
              <a:buFont typeface="Arial"/>
              <a:buChar char="•"/>
              <a:defRPr sz="1800" b="0" i="0" u="none" strike="noStrike" cap="none">
                <a:solidFill>
                  <a:schemeClr val="lt1"/>
                </a:solidFill>
                <a:latin typeface="Calibri"/>
                <a:ea typeface="Calibri"/>
                <a:cs typeface="Calibri"/>
                <a:sym typeface="Calibri"/>
              </a:defRPr>
            </a:lvl6pPr>
            <a:lvl7pPr marR="0" lvl="6" algn="l" rtl="0">
              <a:lnSpc>
                <a:spcPct val="100000"/>
              </a:lnSpc>
              <a:spcBef>
                <a:spcPts val="1500"/>
              </a:spcBef>
              <a:spcAft>
                <a:spcPts val="0"/>
              </a:spcAft>
              <a:buClr>
                <a:schemeClr val="lt1"/>
              </a:buClr>
              <a:buSzPts val="1200"/>
              <a:buFont typeface="Arial"/>
              <a:buChar char="•"/>
              <a:defRPr sz="1800" b="0" i="0" u="none" strike="noStrike" cap="none">
                <a:solidFill>
                  <a:schemeClr val="lt1"/>
                </a:solidFill>
                <a:latin typeface="Calibri"/>
                <a:ea typeface="Calibri"/>
                <a:cs typeface="Calibri"/>
                <a:sym typeface="Calibri"/>
              </a:defRPr>
            </a:lvl7pPr>
            <a:lvl8pPr marR="0" lvl="7" algn="l" rtl="0">
              <a:lnSpc>
                <a:spcPct val="100000"/>
              </a:lnSpc>
              <a:spcBef>
                <a:spcPts val="1500"/>
              </a:spcBef>
              <a:spcAft>
                <a:spcPts val="0"/>
              </a:spcAft>
              <a:buClr>
                <a:schemeClr val="lt1"/>
              </a:buClr>
              <a:buSzPts val="1200"/>
              <a:buFont typeface="Arial"/>
              <a:buChar char="•"/>
              <a:defRPr sz="1800" b="0" i="0" u="none" strike="noStrike" cap="none">
                <a:solidFill>
                  <a:schemeClr val="lt1"/>
                </a:solidFill>
                <a:latin typeface="Calibri"/>
                <a:ea typeface="Calibri"/>
                <a:cs typeface="Calibri"/>
                <a:sym typeface="Calibri"/>
              </a:defRPr>
            </a:lvl8pPr>
            <a:lvl9pPr marR="0" lvl="8" algn="l" rtl="0">
              <a:lnSpc>
                <a:spcPct val="100000"/>
              </a:lnSpc>
              <a:spcBef>
                <a:spcPts val="1500"/>
              </a:spcBef>
              <a:spcAft>
                <a:spcPts val="1500"/>
              </a:spcAft>
              <a:buClr>
                <a:schemeClr val="lt1"/>
              </a:buClr>
              <a:buSzPts val="12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86" name="Google Shape;86;p12"/>
          <p:cNvSpPr txBox="1">
            <a:spLocks noGrp="1"/>
          </p:cNvSpPr>
          <p:nvPr>
            <p:ph type="body" idx="1"/>
          </p:nvPr>
        </p:nvSpPr>
        <p:spPr>
          <a:xfrm>
            <a:off x="924256" y="4660908"/>
            <a:ext cx="8194408" cy="2743200"/>
          </a:xfrm>
          <a:prstGeom prst="rect">
            <a:avLst/>
          </a:prstGeom>
          <a:noFill/>
          <a:ln>
            <a:noFill/>
          </a:ln>
        </p:spPr>
        <p:txBody>
          <a:bodyPr spcFirstLastPara="1" wrap="square" lIns="91425" tIns="45700" rIns="91425" bIns="45700" anchor="t" anchorCtr="0">
            <a:normAutofit/>
          </a:bodyPr>
          <a:lstStyle>
            <a:lvl1pPr marL="685800" lvl="0" indent="-342900" algn="l">
              <a:lnSpc>
                <a:spcPct val="100000"/>
              </a:lnSpc>
              <a:spcBef>
                <a:spcPts val="0"/>
              </a:spcBef>
              <a:spcAft>
                <a:spcPts val="0"/>
              </a:spcAft>
              <a:buSzPts val="1600"/>
              <a:buNone/>
              <a:defRPr sz="2400"/>
            </a:lvl1pPr>
            <a:lvl2pPr marL="1371600" lvl="1" indent="-342900" algn="l">
              <a:lnSpc>
                <a:spcPct val="100000"/>
              </a:lnSpc>
              <a:spcBef>
                <a:spcPts val="1500"/>
              </a:spcBef>
              <a:spcAft>
                <a:spcPts val="0"/>
              </a:spcAft>
              <a:buSzPts val="1200"/>
              <a:buNone/>
              <a:defRPr sz="1800"/>
            </a:lvl2pPr>
            <a:lvl3pPr marL="2057400" lvl="2" indent="-342900" algn="l">
              <a:lnSpc>
                <a:spcPct val="100000"/>
              </a:lnSpc>
              <a:spcBef>
                <a:spcPts val="1500"/>
              </a:spcBef>
              <a:spcAft>
                <a:spcPts val="0"/>
              </a:spcAft>
              <a:buSzPts val="1000"/>
              <a:buNone/>
              <a:defRPr sz="1500"/>
            </a:lvl3pPr>
            <a:lvl4pPr marL="2743200" lvl="3" indent="-342900" algn="l">
              <a:lnSpc>
                <a:spcPct val="100000"/>
              </a:lnSpc>
              <a:spcBef>
                <a:spcPts val="1500"/>
              </a:spcBef>
              <a:spcAft>
                <a:spcPts val="0"/>
              </a:spcAft>
              <a:buSzPts val="900"/>
              <a:buNone/>
              <a:defRPr sz="1350"/>
            </a:lvl4pPr>
            <a:lvl5pPr marL="3429000" lvl="4" indent="-342900" algn="l">
              <a:lnSpc>
                <a:spcPct val="100000"/>
              </a:lnSpc>
              <a:spcBef>
                <a:spcPts val="1500"/>
              </a:spcBef>
              <a:spcAft>
                <a:spcPts val="0"/>
              </a:spcAft>
              <a:buSzPts val="900"/>
              <a:buNone/>
              <a:defRPr sz="1350"/>
            </a:lvl5pPr>
            <a:lvl6pPr marL="4114800" lvl="5" indent="-342900" algn="l">
              <a:lnSpc>
                <a:spcPct val="100000"/>
              </a:lnSpc>
              <a:spcBef>
                <a:spcPts val="1500"/>
              </a:spcBef>
              <a:spcAft>
                <a:spcPts val="0"/>
              </a:spcAft>
              <a:buSzPts val="900"/>
              <a:buNone/>
              <a:defRPr sz="1350"/>
            </a:lvl6pPr>
            <a:lvl7pPr marL="4800600" lvl="6" indent="-342900" algn="l">
              <a:lnSpc>
                <a:spcPct val="100000"/>
              </a:lnSpc>
              <a:spcBef>
                <a:spcPts val="1500"/>
              </a:spcBef>
              <a:spcAft>
                <a:spcPts val="0"/>
              </a:spcAft>
              <a:buSzPts val="900"/>
              <a:buNone/>
              <a:defRPr sz="1350"/>
            </a:lvl7pPr>
            <a:lvl8pPr marL="5486400" lvl="7" indent="-342900" algn="l">
              <a:lnSpc>
                <a:spcPct val="100000"/>
              </a:lnSpc>
              <a:spcBef>
                <a:spcPts val="1500"/>
              </a:spcBef>
              <a:spcAft>
                <a:spcPts val="0"/>
              </a:spcAft>
              <a:buSzPts val="900"/>
              <a:buNone/>
              <a:defRPr sz="1350"/>
            </a:lvl8pPr>
            <a:lvl9pPr marL="6172200" lvl="8" indent="-342900" algn="l">
              <a:lnSpc>
                <a:spcPct val="100000"/>
              </a:lnSpc>
              <a:spcBef>
                <a:spcPts val="1500"/>
              </a:spcBef>
              <a:spcAft>
                <a:spcPts val="1500"/>
              </a:spcAft>
              <a:buSzPts val="900"/>
              <a:buNone/>
              <a:defRPr sz="1350"/>
            </a:lvl9pPr>
          </a:lstStyle>
          <a:p>
            <a:endParaRPr/>
          </a:p>
        </p:txBody>
      </p:sp>
      <p:sp>
        <p:nvSpPr>
          <p:cNvPr id="87" name="Google Shape;87;p12"/>
          <p:cNvSpPr txBox="1">
            <a:spLocks noGrp="1"/>
          </p:cNvSpPr>
          <p:nvPr>
            <p:ph type="dt" idx="10"/>
          </p:nvPr>
        </p:nvSpPr>
        <p:spPr>
          <a:xfrm>
            <a:off x="13047425" y="8805865"/>
            <a:ext cx="2424346" cy="5667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2"/>
          <p:cNvSpPr txBox="1">
            <a:spLocks noGrp="1"/>
          </p:cNvSpPr>
          <p:nvPr>
            <p:ph type="ftr" idx="11"/>
          </p:nvPr>
        </p:nvSpPr>
        <p:spPr>
          <a:xfrm>
            <a:off x="914401" y="8805865"/>
            <a:ext cx="11980622" cy="56673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2"/>
          <p:cNvSpPr txBox="1">
            <a:spLocks noGrp="1"/>
          </p:cNvSpPr>
          <p:nvPr>
            <p:ph type="sldNum" idx="12"/>
          </p:nvPr>
        </p:nvSpPr>
        <p:spPr>
          <a:xfrm>
            <a:off x="15624170" y="8805865"/>
            <a:ext cx="835032" cy="5667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359160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90"/>
        <p:cNvGrpSpPr/>
        <p:nvPr/>
      </p:nvGrpSpPr>
      <p:grpSpPr>
        <a:xfrm>
          <a:off x="0" y="0"/>
          <a:ext cx="0" cy="0"/>
          <a:chOff x="0" y="0"/>
          <a:chExt cx="0" cy="0"/>
        </a:xfrm>
      </p:grpSpPr>
      <p:pic>
        <p:nvPicPr>
          <p:cNvPr id="91" name="Google Shape;91;p13" descr="Celestia-R1---OverlayContentSD.png"/>
          <p:cNvPicPr preferRelativeResize="0"/>
          <p:nvPr/>
        </p:nvPicPr>
        <p:blipFill rotWithShape="1">
          <a:blip r:embed="rId2">
            <a:alphaModFix/>
          </a:blip>
          <a:srcRect/>
          <a:stretch/>
        </p:blipFill>
        <p:spPr>
          <a:xfrm>
            <a:off x="27912" y="0"/>
            <a:ext cx="18237200" cy="10287000"/>
          </a:xfrm>
          <a:prstGeom prst="rect">
            <a:avLst/>
          </a:prstGeom>
          <a:noFill/>
          <a:ln>
            <a:noFill/>
          </a:ln>
        </p:spPr>
      </p:pic>
      <p:sp>
        <p:nvSpPr>
          <p:cNvPr id="92" name="Google Shape;92;p13"/>
          <p:cNvSpPr txBox="1">
            <a:spLocks noGrp="1"/>
          </p:cNvSpPr>
          <p:nvPr>
            <p:ph type="title"/>
          </p:nvPr>
        </p:nvSpPr>
        <p:spPr>
          <a:xfrm>
            <a:off x="914402" y="7099298"/>
            <a:ext cx="15544800" cy="850107"/>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000"/>
              <a:buFont typeface="Calibri"/>
              <a:buNone/>
              <a:defRPr sz="30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3"/>
          <p:cNvSpPr>
            <a:spLocks noGrp="1"/>
          </p:cNvSpPr>
          <p:nvPr>
            <p:ph type="pic" idx="2"/>
          </p:nvPr>
        </p:nvSpPr>
        <p:spPr>
          <a:xfrm>
            <a:off x="1828802" y="1398168"/>
            <a:ext cx="13716000" cy="4747464"/>
          </a:xfrm>
          <a:prstGeom prst="roundRect">
            <a:avLst>
              <a:gd name="adj" fmla="val 4380"/>
            </a:avLst>
          </a:prstGeom>
          <a:noFill/>
          <a:ln w="50800" cap="sq" cmpd="dbl">
            <a:solidFill>
              <a:srgbClr val="FFFFFF"/>
            </a:solidFill>
            <a:prstDash val="solid"/>
            <a:miter lim="800000"/>
            <a:headEnd type="none" w="sm" len="sm"/>
            <a:tailEnd type="none" w="sm" len="sm"/>
          </a:ln>
          <a:effectLst>
            <a:outerShdw blurRad="254000" algn="tl" rotWithShape="0">
              <a:srgbClr val="000000">
                <a:alpha val="42352"/>
              </a:srgbClr>
            </a:outerShdw>
          </a:effectLst>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lt1"/>
              </a:buClr>
              <a:buSzPts val="1600"/>
              <a:buFont typeface="Arial"/>
              <a:buChar char="•"/>
              <a:defRPr sz="2400" b="0" i="0" u="none" strike="noStrike" cap="none">
                <a:solidFill>
                  <a:schemeClr val="lt1"/>
                </a:solidFill>
                <a:latin typeface="Calibri"/>
                <a:ea typeface="Calibri"/>
                <a:cs typeface="Calibri"/>
                <a:sym typeface="Calibri"/>
              </a:defRPr>
            </a:lvl1pPr>
            <a:lvl2pPr marR="0" lvl="1" algn="l" rtl="0">
              <a:lnSpc>
                <a:spcPct val="100000"/>
              </a:lnSpc>
              <a:spcBef>
                <a:spcPts val="1500"/>
              </a:spcBef>
              <a:spcAft>
                <a:spcPts val="0"/>
              </a:spcAft>
              <a:buClr>
                <a:schemeClr val="lt1"/>
              </a:buClr>
              <a:buSzPts val="1800"/>
              <a:buFont typeface="Arial"/>
              <a:buChar char="•"/>
              <a:defRPr sz="2700" b="0" i="0" u="none" strike="noStrike" cap="none">
                <a:solidFill>
                  <a:schemeClr val="lt1"/>
                </a:solidFill>
                <a:latin typeface="Calibri"/>
                <a:ea typeface="Calibri"/>
                <a:cs typeface="Calibri"/>
                <a:sym typeface="Calibri"/>
              </a:defRPr>
            </a:lvl2pPr>
            <a:lvl3pPr marR="0" lvl="2" algn="l" rtl="0">
              <a:lnSpc>
                <a:spcPct val="100000"/>
              </a:lnSpc>
              <a:spcBef>
                <a:spcPts val="1500"/>
              </a:spcBef>
              <a:spcAft>
                <a:spcPts val="0"/>
              </a:spcAft>
              <a:buClr>
                <a:schemeClr val="lt1"/>
              </a:buClr>
              <a:buSzPts val="1600"/>
              <a:buFont typeface="Arial"/>
              <a:buChar char="•"/>
              <a:defRPr sz="2400" b="0" i="0" u="none" strike="noStrike" cap="none">
                <a:solidFill>
                  <a:schemeClr val="lt1"/>
                </a:solidFill>
                <a:latin typeface="Calibri"/>
                <a:ea typeface="Calibri"/>
                <a:cs typeface="Calibri"/>
                <a:sym typeface="Calibri"/>
              </a:defRPr>
            </a:lvl3pPr>
            <a:lvl4pPr marR="0" lvl="3" algn="l" rtl="0">
              <a:lnSpc>
                <a:spcPct val="100000"/>
              </a:lnSpc>
              <a:spcBef>
                <a:spcPts val="1500"/>
              </a:spcBef>
              <a:spcAft>
                <a:spcPts val="0"/>
              </a:spcAft>
              <a:buClr>
                <a:schemeClr val="lt1"/>
              </a:buClr>
              <a:buSzPts val="1400"/>
              <a:buFont typeface="Arial"/>
              <a:buChar char="•"/>
              <a:defRPr sz="2100" b="0" i="0" u="none" strike="noStrike" cap="none">
                <a:solidFill>
                  <a:schemeClr val="lt1"/>
                </a:solidFill>
                <a:latin typeface="Calibri"/>
                <a:ea typeface="Calibri"/>
                <a:cs typeface="Calibri"/>
                <a:sym typeface="Calibri"/>
              </a:defRPr>
            </a:lvl4pPr>
            <a:lvl5pPr marR="0" lvl="4" algn="l" rtl="0">
              <a:lnSpc>
                <a:spcPct val="100000"/>
              </a:lnSpc>
              <a:spcBef>
                <a:spcPts val="1500"/>
              </a:spcBef>
              <a:spcAft>
                <a:spcPts val="0"/>
              </a:spcAft>
              <a:buClr>
                <a:schemeClr val="lt1"/>
              </a:buClr>
              <a:buSzPts val="1200"/>
              <a:buFont typeface="Arial"/>
              <a:buChar char="•"/>
              <a:defRPr sz="1800" b="0" i="0" u="none" strike="noStrike" cap="none">
                <a:solidFill>
                  <a:schemeClr val="lt1"/>
                </a:solidFill>
                <a:latin typeface="Calibri"/>
                <a:ea typeface="Calibri"/>
                <a:cs typeface="Calibri"/>
                <a:sym typeface="Calibri"/>
              </a:defRPr>
            </a:lvl5pPr>
            <a:lvl6pPr marR="0" lvl="5" algn="l" rtl="0">
              <a:lnSpc>
                <a:spcPct val="100000"/>
              </a:lnSpc>
              <a:spcBef>
                <a:spcPts val="1500"/>
              </a:spcBef>
              <a:spcAft>
                <a:spcPts val="0"/>
              </a:spcAft>
              <a:buClr>
                <a:schemeClr val="lt1"/>
              </a:buClr>
              <a:buSzPts val="1200"/>
              <a:buFont typeface="Arial"/>
              <a:buChar char="•"/>
              <a:defRPr sz="1800" b="0" i="0" u="none" strike="noStrike" cap="none">
                <a:solidFill>
                  <a:schemeClr val="lt1"/>
                </a:solidFill>
                <a:latin typeface="Calibri"/>
                <a:ea typeface="Calibri"/>
                <a:cs typeface="Calibri"/>
                <a:sym typeface="Calibri"/>
              </a:defRPr>
            </a:lvl6pPr>
            <a:lvl7pPr marR="0" lvl="6" algn="l" rtl="0">
              <a:lnSpc>
                <a:spcPct val="100000"/>
              </a:lnSpc>
              <a:spcBef>
                <a:spcPts val="1500"/>
              </a:spcBef>
              <a:spcAft>
                <a:spcPts val="0"/>
              </a:spcAft>
              <a:buClr>
                <a:schemeClr val="lt1"/>
              </a:buClr>
              <a:buSzPts val="1200"/>
              <a:buFont typeface="Arial"/>
              <a:buChar char="•"/>
              <a:defRPr sz="1800" b="0" i="0" u="none" strike="noStrike" cap="none">
                <a:solidFill>
                  <a:schemeClr val="lt1"/>
                </a:solidFill>
                <a:latin typeface="Calibri"/>
                <a:ea typeface="Calibri"/>
                <a:cs typeface="Calibri"/>
                <a:sym typeface="Calibri"/>
              </a:defRPr>
            </a:lvl7pPr>
            <a:lvl8pPr marR="0" lvl="7" algn="l" rtl="0">
              <a:lnSpc>
                <a:spcPct val="100000"/>
              </a:lnSpc>
              <a:spcBef>
                <a:spcPts val="1500"/>
              </a:spcBef>
              <a:spcAft>
                <a:spcPts val="0"/>
              </a:spcAft>
              <a:buClr>
                <a:schemeClr val="lt1"/>
              </a:buClr>
              <a:buSzPts val="1200"/>
              <a:buFont typeface="Arial"/>
              <a:buChar char="•"/>
              <a:defRPr sz="1800" b="0" i="0" u="none" strike="noStrike" cap="none">
                <a:solidFill>
                  <a:schemeClr val="lt1"/>
                </a:solidFill>
                <a:latin typeface="Calibri"/>
                <a:ea typeface="Calibri"/>
                <a:cs typeface="Calibri"/>
                <a:sym typeface="Calibri"/>
              </a:defRPr>
            </a:lvl8pPr>
            <a:lvl9pPr marR="0" lvl="8" algn="l" rtl="0">
              <a:lnSpc>
                <a:spcPct val="100000"/>
              </a:lnSpc>
              <a:spcBef>
                <a:spcPts val="1500"/>
              </a:spcBef>
              <a:spcAft>
                <a:spcPts val="1500"/>
              </a:spcAft>
              <a:buClr>
                <a:schemeClr val="lt1"/>
              </a:buClr>
              <a:buSzPts val="12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94" name="Google Shape;94;p13"/>
          <p:cNvSpPr txBox="1">
            <a:spLocks noGrp="1"/>
          </p:cNvSpPr>
          <p:nvPr>
            <p:ph type="body" idx="1"/>
          </p:nvPr>
        </p:nvSpPr>
        <p:spPr>
          <a:xfrm>
            <a:off x="914402" y="7949405"/>
            <a:ext cx="15544800" cy="740568"/>
          </a:xfrm>
          <a:prstGeom prst="rect">
            <a:avLst/>
          </a:prstGeom>
          <a:noFill/>
          <a:ln>
            <a:noFill/>
          </a:ln>
        </p:spPr>
        <p:txBody>
          <a:bodyPr spcFirstLastPara="1" wrap="square" lIns="91425" tIns="45700" rIns="91425" bIns="45700" anchor="ctr" anchorCtr="0">
            <a:normAutofit/>
          </a:bodyPr>
          <a:lstStyle>
            <a:lvl1pPr marL="685800" lvl="0" indent="-342900" algn="l">
              <a:lnSpc>
                <a:spcPct val="100000"/>
              </a:lnSpc>
              <a:spcBef>
                <a:spcPts val="0"/>
              </a:spcBef>
              <a:spcAft>
                <a:spcPts val="0"/>
              </a:spcAft>
              <a:buSzPts val="1400"/>
              <a:buNone/>
              <a:defRPr sz="2100"/>
            </a:lvl1pPr>
            <a:lvl2pPr marL="1371600" lvl="1" indent="-342900" algn="l">
              <a:lnSpc>
                <a:spcPct val="100000"/>
              </a:lnSpc>
              <a:spcBef>
                <a:spcPts val="1500"/>
              </a:spcBef>
              <a:spcAft>
                <a:spcPts val="0"/>
              </a:spcAft>
              <a:buSzPts val="1200"/>
              <a:buNone/>
              <a:defRPr sz="1800"/>
            </a:lvl2pPr>
            <a:lvl3pPr marL="2057400" lvl="2" indent="-342900" algn="l">
              <a:lnSpc>
                <a:spcPct val="100000"/>
              </a:lnSpc>
              <a:spcBef>
                <a:spcPts val="1500"/>
              </a:spcBef>
              <a:spcAft>
                <a:spcPts val="0"/>
              </a:spcAft>
              <a:buSzPts val="1000"/>
              <a:buNone/>
              <a:defRPr sz="1500"/>
            </a:lvl3pPr>
            <a:lvl4pPr marL="2743200" lvl="3" indent="-342900" algn="l">
              <a:lnSpc>
                <a:spcPct val="100000"/>
              </a:lnSpc>
              <a:spcBef>
                <a:spcPts val="1500"/>
              </a:spcBef>
              <a:spcAft>
                <a:spcPts val="0"/>
              </a:spcAft>
              <a:buSzPts val="900"/>
              <a:buNone/>
              <a:defRPr sz="1350"/>
            </a:lvl4pPr>
            <a:lvl5pPr marL="3429000" lvl="4" indent="-342900" algn="l">
              <a:lnSpc>
                <a:spcPct val="100000"/>
              </a:lnSpc>
              <a:spcBef>
                <a:spcPts val="1500"/>
              </a:spcBef>
              <a:spcAft>
                <a:spcPts val="0"/>
              </a:spcAft>
              <a:buSzPts val="900"/>
              <a:buNone/>
              <a:defRPr sz="1350"/>
            </a:lvl5pPr>
            <a:lvl6pPr marL="4114800" lvl="5" indent="-342900" algn="l">
              <a:lnSpc>
                <a:spcPct val="100000"/>
              </a:lnSpc>
              <a:spcBef>
                <a:spcPts val="1500"/>
              </a:spcBef>
              <a:spcAft>
                <a:spcPts val="0"/>
              </a:spcAft>
              <a:buSzPts val="900"/>
              <a:buNone/>
              <a:defRPr sz="1350"/>
            </a:lvl6pPr>
            <a:lvl7pPr marL="4800600" lvl="6" indent="-342900" algn="l">
              <a:lnSpc>
                <a:spcPct val="100000"/>
              </a:lnSpc>
              <a:spcBef>
                <a:spcPts val="1500"/>
              </a:spcBef>
              <a:spcAft>
                <a:spcPts val="0"/>
              </a:spcAft>
              <a:buSzPts val="900"/>
              <a:buNone/>
              <a:defRPr sz="1350"/>
            </a:lvl7pPr>
            <a:lvl8pPr marL="5486400" lvl="7" indent="-342900" algn="l">
              <a:lnSpc>
                <a:spcPct val="100000"/>
              </a:lnSpc>
              <a:spcBef>
                <a:spcPts val="1500"/>
              </a:spcBef>
              <a:spcAft>
                <a:spcPts val="0"/>
              </a:spcAft>
              <a:buSzPts val="900"/>
              <a:buNone/>
              <a:defRPr sz="1350"/>
            </a:lvl8pPr>
            <a:lvl9pPr marL="6172200" lvl="8" indent="-342900" algn="l">
              <a:lnSpc>
                <a:spcPct val="100000"/>
              </a:lnSpc>
              <a:spcBef>
                <a:spcPts val="1500"/>
              </a:spcBef>
              <a:spcAft>
                <a:spcPts val="1500"/>
              </a:spcAft>
              <a:buSzPts val="900"/>
              <a:buNone/>
              <a:defRPr sz="1350"/>
            </a:lvl9pPr>
          </a:lstStyle>
          <a:p>
            <a:endParaRPr/>
          </a:p>
        </p:txBody>
      </p:sp>
      <p:sp>
        <p:nvSpPr>
          <p:cNvPr id="95" name="Google Shape;95;p13"/>
          <p:cNvSpPr txBox="1">
            <a:spLocks noGrp="1"/>
          </p:cNvSpPr>
          <p:nvPr>
            <p:ph type="dt" idx="10"/>
          </p:nvPr>
        </p:nvSpPr>
        <p:spPr>
          <a:xfrm>
            <a:off x="13047425" y="8805865"/>
            <a:ext cx="2424346" cy="5667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3"/>
          <p:cNvSpPr txBox="1">
            <a:spLocks noGrp="1"/>
          </p:cNvSpPr>
          <p:nvPr>
            <p:ph type="ftr" idx="11"/>
          </p:nvPr>
        </p:nvSpPr>
        <p:spPr>
          <a:xfrm>
            <a:off x="914401" y="8805865"/>
            <a:ext cx="11980622" cy="56673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3"/>
          <p:cNvSpPr txBox="1">
            <a:spLocks noGrp="1"/>
          </p:cNvSpPr>
          <p:nvPr>
            <p:ph type="sldNum" idx="12"/>
          </p:nvPr>
        </p:nvSpPr>
        <p:spPr>
          <a:xfrm>
            <a:off x="15624170" y="8805865"/>
            <a:ext cx="835032" cy="5667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360239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8"/>
        <p:cNvGrpSpPr/>
        <p:nvPr/>
      </p:nvGrpSpPr>
      <p:grpSpPr>
        <a:xfrm>
          <a:off x="0" y="0"/>
          <a:ext cx="0" cy="0"/>
          <a:chOff x="0" y="0"/>
          <a:chExt cx="0" cy="0"/>
        </a:xfrm>
      </p:grpSpPr>
      <p:pic>
        <p:nvPicPr>
          <p:cNvPr id="99" name="Google Shape;99;p14" descr="Celestia-R1---OverlayContentSD.png"/>
          <p:cNvPicPr preferRelativeResize="0"/>
          <p:nvPr/>
        </p:nvPicPr>
        <p:blipFill rotWithShape="1">
          <a:blip r:embed="rId2">
            <a:alphaModFix/>
          </a:blip>
          <a:srcRect/>
          <a:stretch/>
        </p:blipFill>
        <p:spPr>
          <a:xfrm>
            <a:off x="27912" y="0"/>
            <a:ext cx="18237200" cy="10287000"/>
          </a:xfrm>
          <a:prstGeom prst="rect">
            <a:avLst/>
          </a:prstGeom>
          <a:noFill/>
          <a:ln>
            <a:noFill/>
          </a:ln>
        </p:spPr>
      </p:pic>
      <p:sp>
        <p:nvSpPr>
          <p:cNvPr id="100" name="Google Shape;100;p14"/>
          <p:cNvSpPr txBox="1">
            <a:spLocks noGrp="1"/>
          </p:cNvSpPr>
          <p:nvPr>
            <p:ph type="title"/>
          </p:nvPr>
        </p:nvSpPr>
        <p:spPr>
          <a:xfrm>
            <a:off x="914407" y="914404"/>
            <a:ext cx="15544798" cy="468629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200"/>
              <a:buFont typeface="Calibri"/>
              <a:buNone/>
              <a:defRPr sz="48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4"/>
          <p:cNvSpPr txBox="1">
            <a:spLocks noGrp="1"/>
          </p:cNvSpPr>
          <p:nvPr>
            <p:ph type="body" idx="1"/>
          </p:nvPr>
        </p:nvSpPr>
        <p:spPr>
          <a:xfrm>
            <a:off x="914405" y="6515100"/>
            <a:ext cx="15544798" cy="2171700"/>
          </a:xfrm>
          <a:prstGeom prst="rect">
            <a:avLst/>
          </a:prstGeom>
          <a:noFill/>
          <a:ln>
            <a:noFill/>
          </a:ln>
        </p:spPr>
        <p:txBody>
          <a:bodyPr spcFirstLastPara="1" wrap="square" lIns="91425" tIns="45700" rIns="91425" bIns="45700" anchor="ctr" anchorCtr="0">
            <a:normAutofit/>
          </a:bodyPr>
          <a:lstStyle>
            <a:lvl1pPr marL="685800" lvl="0" indent="-342900" algn="l">
              <a:lnSpc>
                <a:spcPct val="100000"/>
              </a:lnSpc>
              <a:spcBef>
                <a:spcPts val="0"/>
              </a:spcBef>
              <a:spcAft>
                <a:spcPts val="0"/>
              </a:spcAft>
              <a:buSzPts val="2000"/>
              <a:buNone/>
              <a:defRPr sz="3000">
                <a:solidFill>
                  <a:schemeClr val="lt1"/>
                </a:solidFill>
              </a:defRPr>
            </a:lvl1pPr>
            <a:lvl2pPr marL="1371600" lvl="1" indent="-342900" algn="l">
              <a:lnSpc>
                <a:spcPct val="100000"/>
              </a:lnSpc>
              <a:spcBef>
                <a:spcPts val="1500"/>
              </a:spcBef>
              <a:spcAft>
                <a:spcPts val="0"/>
              </a:spcAft>
              <a:buSzPts val="1800"/>
              <a:buNone/>
              <a:defRPr sz="2700">
                <a:solidFill>
                  <a:schemeClr val="lt1"/>
                </a:solidFill>
              </a:defRPr>
            </a:lvl2pPr>
            <a:lvl3pPr marL="2057400" lvl="2" indent="-342900" algn="l">
              <a:lnSpc>
                <a:spcPct val="100000"/>
              </a:lnSpc>
              <a:spcBef>
                <a:spcPts val="1500"/>
              </a:spcBef>
              <a:spcAft>
                <a:spcPts val="0"/>
              </a:spcAft>
              <a:buSzPts val="1600"/>
              <a:buNone/>
              <a:defRPr sz="2400">
                <a:solidFill>
                  <a:schemeClr val="lt1"/>
                </a:solidFill>
              </a:defRPr>
            </a:lvl3pPr>
            <a:lvl4pPr marL="2743200" lvl="3" indent="-342900" algn="l">
              <a:lnSpc>
                <a:spcPct val="100000"/>
              </a:lnSpc>
              <a:spcBef>
                <a:spcPts val="1500"/>
              </a:spcBef>
              <a:spcAft>
                <a:spcPts val="0"/>
              </a:spcAft>
              <a:buSzPts val="1400"/>
              <a:buNone/>
              <a:defRPr sz="2100">
                <a:solidFill>
                  <a:schemeClr val="lt1"/>
                </a:solidFill>
              </a:defRPr>
            </a:lvl4pPr>
            <a:lvl5pPr marL="3429000" lvl="4" indent="-342900" algn="l">
              <a:lnSpc>
                <a:spcPct val="100000"/>
              </a:lnSpc>
              <a:spcBef>
                <a:spcPts val="1500"/>
              </a:spcBef>
              <a:spcAft>
                <a:spcPts val="0"/>
              </a:spcAft>
              <a:buSzPts val="1400"/>
              <a:buNone/>
              <a:defRPr sz="2100">
                <a:solidFill>
                  <a:schemeClr val="lt1"/>
                </a:solidFill>
              </a:defRPr>
            </a:lvl5pPr>
            <a:lvl6pPr marL="4114800" lvl="5" indent="-342900" algn="l">
              <a:lnSpc>
                <a:spcPct val="100000"/>
              </a:lnSpc>
              <a:spcBef>
                <a:spcPts val="1500"/>
              </a:spcBef>
              <a:spcAft>
                <a:spcPts val="0"/>
              </a:spcAft>
              <a:buSzPts val="1400"/>
              <a:buNone/>
              <a:defRPr sz="2100">
                <a:solidFill>
                  <a:schemeClr val="lt1"/>
                </a:solidFill>
              </a:defRPr>
            </a:lvl6pPr>
            <a:lvl7pPr marL="4800600" lvl="6" indent="-342900" algn="l">
              <a:lnSpc>
                <a:spcPct val="100000"/>
              </a:lnSpc>
              <a:spcBef>
                <a:spcPts val="1500"/>
              </a:spcBef>
              <a:spcAft>
                <a:spcPts val="0"/>
              </a:spcAft>
              <a:buSzPts val="1400"/>
              <a:buNone/>
              <a:defRPr sz="2100">
                <a:solidFill>
                  <a:schemeClr val="lt1"/>
                </a:solidFill>
              </a:defRPr>
            </a:lvl7pPr>
            <a:lvl8pPr marL="5486400" lvl="7" indent="-342900" algn="l">
              <a:lnSpc>
                <a:spcPct val="100000"/>
              </a:lnSpc>
              <a:spcBef>
                <a:spcPts val="1500"/>
              </a:spcBef>
              <a:spcAft>
                <a:spcPts val="0"/>
              </a:spcAft>
              <a:buSzPts val="1400"/>
              <a:buNone/>
              <a:defRPr sz="2100">
                <a:solidFill>
                  <a:schemeClr val="lt1"/>
                </a:solidFill>
              </a:defRPr>
            </a:lvl8pPr>
            <a:lvl9pPr marL="6172200" lvl="8" indent="-342900" algn="l">
              <a:lnSpc>
                <a:spcPct val="100000"/>
              </a:lnSpc>
              <a:spcBef>
                <a:spcPts val="1500"/>
              </a:spcBef>
              <a:spcAft>
                <a:spcPts val="1500"/>
              </a:spcAft>
              <a:buSzPts val="1400"/>
              <a:buNone/>
              <a:defRPr sz="2100">
                <a:solidFill>
                  <a:schemeClr val="lt1"/>
                </a:solidFill>
              </a:defRPr>
            </a:lvl9pPr>
          </a:lstStyle>
          <a:p>
            <a:endParaRPr/>
          </a:p>
        </p:txBody>
      </p:sp>
      <p:sp>
        <p:nvSpPr>
          <p:cNvPr id="102" name="Google Shape;102;p14"/>
          <p:cNvSpPr txBox="1">
            <a:spLocks noGrp="1"/>
          </p:cNvSpPr>
          <p:nvPr>
            <p:ph type="dt" idx="10"/>
          </p:nvPr>
        </p:nvSpPr>
        <p:spPr>
          <a:xfrm>
            <a:off x="13047425" y="8805865"/>
            <a:ext cx="2424346" cy="5667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14"/>
          <p:cNvSpPr txBox="1">
            <a:spLocks noGrp="1"/>
          </p:cNvSpPr>
          <p:nvPr>
            <p:ph type="ftr" idx="11"/>
          </p:nvPr>
        </p:nvSpPr>
        <p:spPr>
          <a:xfrm>
            <a:off x="914401" y="8805865"/>
            <a:ext cx="11980622" cy="56673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14"/>
          <p:cNvSpPr txBox="1">
            <a:spLocks noGrp="1"/>
          </p:cNvSpPr>
          <p:nvPr>
            <p:ph type="sldNum" idx="12"/>
          </p:nvPr>
        </p:nvSpPr>
        <p:spPr>
          <a:xfrm>
            <a:off x="15624170" y="8805865"/>
            <a:ext cx="835032" cy="5667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88096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05"/>
        <p:cNvGrpSpPr/>
        <p:nvPr/>
      </p:nvGrpSpPr>
      <p:grpSpPr>
        <a:xfrm>
          <a:off x="0" y="0"/>
          <a:ext cx="0" cy="0"/>
          <a:chOff x="0" y="0"/>
          <a:chExt cx="0" cy="0"/>
        </a:xfrm>
      </p:grpSpPr>
      <p:pic>
        <p:nvPicPr>
          <p:cNvPr id="106" name="Google Shape;106;p15" descr="Celestia-R1---OverlayContentSD.png"/>
          <p:cNvPicPr preferRelativeResize="0"/>
          <p:nvPr/>
        </p:nvPicPr>
        <p:blipFill rotWithShape="1">
          <a:blip r:embed="rId2">
            <a:alphaModFix/>
          </a:blip>
          <a:srcRect/>
          <a:stretch/>
        </p:blipFill>
        <p:spPr>
          <a:xfrm>
            <a:off x="27912" y="0"/>
            <a:ext cx="18237200" cy="10287000"/>
          </a:xfrm>
          <a:prstGeom prst="rect">
            <a:avLst/>
          </a:prstGeom>
          <a:noFill/>
          <a:ln>
            <a:noFill/>
          </a:ln>
        </p:spPr>
      </p:pic>
      <p:sp>
        <p:nvSpPr>
          <p:cNvPr id="107" name="Google Shape;107;p15"/>
          <p:cNvSpPr txBox="1"/>
          <p:nvPr/>
        </p:nvSpPr>
        <p:spPr>
          <a:xfrm>
            <a:off x="15471601" y="4127507"/>
            <a:ext cx="914638" cy="877164"/>
          </a:xfrm>
          <a:prstGeom prst="rect">
            <a:avLst/>
          </a:prstGeom>
          <a:noFill/>
          <a:ln>
            <a:noFill/>
          </a:ln>
        </p:spPr>
        <p:txBody>
          <a:bodyPr spcFirstLastPara="1" wrap="square" lIns="137138" tIns="68550" rIns="137138" bIns="68550" anchor="ctr" anchorCtr="0">
            <a:noAutofit/>
          </a:bodyPr>
          <a:lstStyle/>
          <a:p>
            <a:pPr marL="0" marR="0" lvl="0" indent="0" algn="r" rtl="0">
              <a:lnSpc>
                <a:spcPct val="100000"/>
              </a:lnSpc>
              <a:spcBef>
                <a:spcPts val="0"/>
              </a:spcBef>
              <a:spcAft>
                <a:spcPts val="0"/>
              </a:spcAft>
              <a:buClr>
                <a:schemeClr val="lt1"/>
              </a:buClr>
              <a:buSzPts val="8000"/>
              <a:buFont typeface="Calibri"/>
              <a:buNone/>
            </a:pPr>
            <a:r>
              <a:rPr lang="en-US" sz="12000" b="0" i="0" u="none" strike="noStrike" cap="none">
                <a:solidFill>
                  <a:schemeClr val="lt1"/>
                </a:solidFill>
                <a:latin typeface="Calibri"/>
                <a:ea typeface="Calibri"/>
                <a:cs typeface="Calibri"/>
                <a:sym typeface="Calibri"/>
              </a:rPr>
              <a:t>”</a:t>
            </a:r>
            <a:endParaRPr sz="2100" b="0" i="0" u="none" strike="noStrike" cap="none">
              <a:solidFill>
                <a:srgbClr val="000000"/>
              </a:solidFill>
              <a:latin typeface="Arial"/>
              <a:ea typeface="Arial"/>
              <a:cs typeface="Arial"/>
              <a:sym typeface="Arial"/>
            </a:endParaRPr>
          </a:p>
        </p:txBody>
      </p:sp>
      <p:sp>
        <p:nvSpPr>
          <p:cNvPr id="108" name="Google Shape;108;p15"/>
          <p:cNvSpPr txBox="1"/>
          <p:nvPr/>
        </p:nvSpPr>
        <p:spPr>
          <a:xfrm>
            <a:off x="843593" y="1077171"/>
            <a:ext cx="914638" cy="877164"/>
          </a:xfrm>
          <a:prstGeom prst="rect">
            <a:avLst/>
          </a:prstGeom>
          <a:noFill/>
          <a:ln>
            <a:noFill/>
          </a:ln>
        </p:spPr>
        <p:txBody>
          <a:bodyPr spcFirstLastPara="1" wrap="square" lIns="137138" tIns="68550" rIns="137138" bIns="68550" anchor="ctr" anchorCtr="0">
            <a:noAutofit/>
          </a:bodyPr>
          <a:lstStyle/>
          <a:p>
            <a:pPr marL="0" marR="0" lvl="0" indent="0" algn="l" rtl="0">
              <a:lnSpc>
                <a:spcPct val="100000"/>
              </a:lnSpc>
              <a:spcBef>
                <a:spcPts val="0"/>
              </a:spcBef>
              <a:spcAft>
                <a:spcPts val="0"/>
              </a:spcAft>
              <a:buClr>
                <a:schemeClr val="lt1"/>
              </a:buClr>
              <a:buSzPts val="8000"/>
              <a:buFont typeface="Calibri"/>
              <a:buNone/>
            </a:pPr>
            <a:r>
              <a:rPr lang="en-US" sz="12000" b="0" i="0" u="none" strike="noStrike" cap="none">
                <a:solidFill>
                  <a:schemeClr val="lt1"/>
                </a:solidFill>
                <a:latin typeface="Calibri"/>
                <a:ea typeface="Calibri"/>
                <a:cs typeface="Calibri"/>
                <a:sym typeface="Calibri"/>
              </a:rPr>
              <a:t>“</a:t>
            </a:r>
            <a:endParaRPr sz="2100" b="0" i="0" u="none" strike="noStrike" cap="none">
              <a:solidFill>
                <a:srgbClr val="000000"/>
              </a:solidFill>
              <a:latin typeface="Arial"/>
              <a:ea typeface="Arial"/>
              <a:cs typeface="Arial"/>
              <a:sym typeface="Arial"/>
            </a:endParaRPr>
          </a:p>
        </p:txBody>
      </p:sp>
      <p:sp>
        <p:nvSpPr>
          <p:cNvPr id="109" name="Google Shape;109;p15"/>
          <p:cNvSpPr txBox="1">
            <a:spLocks noGrp="1"/>
          </p:cNvSpPr>
          <p:nvPr>
            <p:ph type="title"/>
          </p:nvPr>
        </p:nvSpPr>
        <p:spPr>
          <a:xfrm>
            <a:off x="1758231" y="914404"/>
            <a:ext cx="14182594" cy="411479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200"/>
              <a:buFont typeface="Calibri"/>
              <a:buNone/>
              <a:defRPr sz="4800" b="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15"/>
          <p:cNvSpPr txBox="1">
            <a:spLocks noGrp="1"/>
          </p:cNvSpPr>
          <p:nvPr>
            <p:ph type="body" idx="1"/>
          </p:nvPr>
        </p:nvSpPr>
        <p:spPr>
          <a:xfrm>
            <a:off x="1977343" y="5029200"/>
            <a:ext cx="13752266" cy="571500"/>
          </a:xfrm>
          <a:prstGeom prst="rect">
            <a:avLst/>
          </a:prstGeom>
          <a:noFill/>
          <a:ln>
            <a:noFill/>
          </a:ln>
        </p:spPr>
        <p:txBody>
          <a:bodyPr spcFirstLastPara="1" wrap="square" lIns="91425" tIns="45700" rIns="91425" bIns="45700" anchor="ctr" anchorCtr="0">
            <a:normAutofit/>
          </a:bodyPr>
          <a:lstStyle>
            <a:lvl1pPr marL="685800" lvl="0" indent="-342900" algn="l">
              <a:lnSpc>
                <a:spcPct val="100000"/>
              </a:lnSpc>
              <a:spcBef>
                <a:spcPts val="0"/>
              </a:spcBef>
              <a:spcAft>
                <a:spcPts val="0"/>
              </a:spcAft>
              <a:buSzPts val="1600"/>
              <a:buFont typeface="Calibri"/>
              <a:buNone/>
              <a:defRPr sz="2400"/>
            </a:lvl1pPr>
            <a:lvl2pPr marL="1371600" lvl="1" indent="-342900" algn="l">
              <a:lnSpc>
                <a:spcPct val="100000"/>
              </a:lnSpc>
              <a:spcBef>
                <a:spcPts val="1500"/>
              </a:spcBef>
              <a:spcAft>
                <a:spcPts val="0"/>
              </a:spcAft>
              <a:buSzPts val="1800"/>
              <a:buFont typeface="Calibri"/>
              <a:buNone/>
              <a:defRPr/>
            </a:lvl2pPr>
            <a:lvl3pPr marL="2057400" lvl="2" indent="-342900" algn="l">
              <a:lnSpc>
                <a:spcPct val="100000"/>
              </a:lnSpc>
              <a:spcBef>
                <a:spcPts val="1500"/>
              </a:spcBef>
              <a:spcAft>
                <a:spcPts val="0"/>
              </a:spcAft>
              <a:buSzPts val="1600"/>
              <a:buFont typeface="Calibri"/>
              <a:buNone/>
              <a:defRPr/>
            </a:lvl3pPr>
            <a:lvl4pPr marL="2743200" lvl="3" indent="-342900" algn="l">
              <a:lnSpc>
                <a:spcPct val="100000"/>
              </a:lnSpc>
              <a:spcBef>
                <a:spcPts val="1500"/>
              </a:spcBef>
              <a:spcAft>
                <a:spcPts val="0"/>
              </a:spcAft>
              <a:buSzPts val="1400"/>
              <a:buFont typeface="Calibri"/>
              <a:buNone/>
              <a:defRPr/>
            </a:lvl4pPr>
            <a:lvl5pPr marL="3429000" lvl="4" indent="-342900" algn="l">
              <a:lnSpc>
                <a:spcPct val="100000"/>
              </a:lnSpc>
              <a:spcBef>
                <a:spcPts val="1500"/>
              </a:spcBef>
              <a:spcAft>
                <a:spcPts val="0"/>
              </a:spcAft>
              <a:buSzPts val="1200"/>
              <a:buFont typeface="Calibri"/>
              <a:buNone/>
              <a:defRPr/>
            </a:lvl5pPr>
            <a:lvl6pPr marL="4114800" lvl="5" indent="-514350" algn="l">
              <a:lnSpc>
                <a:spcPct val="100000"/>
              </a:lnSpc>
              <a:spcBef>
                <a:spcPts val="1500"/>
              </a:spcBef>
              <a:spcAft>
                <a:spcPts val="0"/>
              </a:spcAft>
              <a:buSzPts val="1800"/>
              <a:buChar char="•"/>
              <a:defRPr/>
            </a:lvl6pPr>
            <a:lvl7pPr marL="4800600" lvl="6" indent="-514350" algn="l">
              <a:lnSpc>
                <a:spcPct val="100000"/>
              </a:lnSpc>
              <a:spcBef>
                <a:spcPts val="1500"/>
              </a:spcBef>
              <a:spcAft>
                <a:spcPts val="0"/>
              </a:spcAft>
              <a:buSzPts val="1800"/>
              <a:buChar char="•"/>
              <a:defRPr/>
            </a:lvl7pPr>
            <a:lvl8pPr marL="5486400" lvl="7" indent="-514350" algn="l">
              <a:lnSpc>
                <a:spcPct val="100000"/>
              </a:lnSpc>
              <a:spcBef>
                <a:spcPts val="1500"/>
              </a:spcBef>
              <a:spcAft>
                <a:spcPts val="0"/>
              </a:spcAft>
              <a:buSzPts val="1800"/>
              <a:buChar char="•"/>
              <a:defRPr/>
            </a:lvl8pPr>
            <a:lvl9pPr marL="6172200" lvl="8" indent="-514350" algn="l">
              <a:lnSpc>
                <a:spcPct val="100000"/>
              </a:lnSpc>
              <a:spcBef>
                <a:spcPts val="1500"/>
              </a:spcBef>
              <a:spcAft>
                <a:spcPts val="1500"/>
              </a:spcAft>
              <a:buSzPts val="1800"/>
              <a:buChar char="•"/>
              <a:defRPr/>
            </a:lvl9pPr>
          </a:lstStyle>
          <a:p>
            <a:endParaRPr/>
          </a:p>
        </p:txBody>
      </p:sp>
      <p:sp>
        <p:nvSpPr>
          <p:cNvPr id="111" name="Google Shape;111;p15"/>
          <p:cNvSpPr txBox="1">
            <a:spLocks noGrp="1"/>
          </p:cNvSpPr>
          <p:nvPr>
            <p:ph type="body" idx="2"/>
          </p:nvPr>
        </p:nvSpPr>
        <p:spPr>
          <a:xfrm>
            <a:off x="924532" y="6515100"/>
            <a:ext cx="15544800" cy="2171700"/>
          </a:xfrm>
          <a:prstGeom prst="rect">
            <a:avLst/>
          </a:prstGeom>
          <a:noFill/>
          <a:ln>
            <a:noFill/>
          </a:ln>
        </p:spPr>
        <p:txBody>
          <a:bodyPr spcFirstLastPara="1" wrap="square" lIns="91425" tIns="45700" rIns="91425" bIns="45700" anchor="ctr" anchorCtr="0">
            <a:normAutofit/>
          </a:bodyPr>
          <a:lstStyle>
            <a:lvl1pPr marL="685800" lvl="0" indent="-342900" algn="l">
              <a:lnSpc>
                <a:spcPct val="100000"/>
              </a:lnSpc>
              <a:spcBef>
                <a:spcPts val="0"/>
              </a:spcBef>
              <a:spcAft>
                <a:spcPts val="0"/>
              </a:spcAft>
              <a:buSzPts val="2000"/>
              <a:buNone/>
              <a:defRPr sz="3000">
                <a:solidFill>
                  <a:schemeClr val="lt1"/>
                </a:solidFill>
              </a:defRPr>
            </a:lvl1pPr>
            <a:lvl2pPr marL="1371600" lvl="1" indent="-342900" algn="l">
              <a:lnSpc>
                <a:spcPct val="100000"/>
              </a:lnSpc>
              <a:spcBef>
                <a:spcPts val="1500"/>
              </a:spcBef>
              <a:spcAft>
                <a:spcPts val="0"/>
              </a:spcAft>
              <a:buSzPts val="1800"/>
              <a:buNone/>
              <a:defRPr sz="2700">
                <a:solidFill>
                  <a:schemeClr val="lt1"/>
                </a:solidFill>
              </a:defRPr>
            </a:lvl2pPr>
            <a:lvl3pPr marL="2057400" lvl="2" indent="-342900" algn="l">
              <a:lnSpc>
                <a:spcPct val="100000"/>
              </a:lnSpc>
              <a:spcBef>
                <a:spcPts val="1500"/>
              </a:spcBef>
              <a:spcAft>
                <a:spcPts val="0"/>
              </a:spcAft>
              <a:buSzPts val="1600"/>
              <a:buNone/>
              <a:defRPr sz="2400">
                <a:solidFill>
                  <a:schemeClr val="lt1"/>
                </a:solidFill>
              </a:defRPr>
            </a:lvl3pPr>
            <a:lvl4pPr marL="2743200" lvl="3" indent="-342900" algn="l">
              <a:lnSpc>
                <a:spcPct val="100000"/>
              </a:lnSpc>
              <a:spcBef>
                <a:spcPts val="1500"/>
              </a:spcBef>
              <a:spcAft>
                <a:spcPts val="0"/>
              </a:spcAft>
              <a:buSzPts val="1400"/>
              <a:buNone/>
              <a:defRPr sz="2100">
                <a:solidFill>
                  <a:schemeClr val="lt1"/>
                </a:solidFill>
              </a:defRPr>
            </a:lvl4pPr>
            <a:lvl5pPr marL="3429000" lvl="4" indent="-342900" algn="l">
              <a:lnSpc>
                <a:spcPct val="100000"/>
              </a:lnSpc>
              <a:spcBef>
                <a:spcPts val="1500"/>
              </a:spcBef>
              <a:spcAft>
                <a:spcPts val="0"/>
              </a:spcAft>
              <a:buSzPts val="1400"/>
              <a:buNone/>
              <a:defRPr sz="2100">
                <a:solidFill>
                  <a:schemeClr val="lt1"/>
                </a:solidFill>
              </a:defRPr>
            </a:lvl5pPr>
            <a:lvl6pPr marL="4114800" lvl="5" indent="-342900" algn="l">
              <a:lnSpc>
                <a:spcPct val="100000"/>
              </a:lnSpc>
              <a:spcBef>
                <a:spcPts val="1500"/>
              </a:spcBef>
              <a:spcAft>
                <a:spcPts val="0"/>
              </a:spcAft>
              <a:buSzPts val="1400"/>
              <a:buNone/>
              <a:defRPr sz="2100">
                <a:solidFill>
                  <a:schemeClr val="lt1"/>
                </a:solidFill>
              </a:defRPr>
            </a:lvl6pPr>
            <a:lvl7pPr marL="4800600" lvl="6" indent="-342900" algn="l">
              <a:lnSpc>
                <a:spcPct val="100000"/>
              </a:lnSpc>
              <a:spcBef>
                <a:spcPts val="1500"/>
              </a:spcBef>
              <a:spcAft>
                <a:spcPts val="0"/>
              </a:spcAft>
              <a:buSzPts val="1400"/>
              <a:buNone/>
              <a:defRPr sz="2100">
                <a:solidFill>
                  <a:schemeClr val="lt1"/>
                </a:solidFill>
              </a:defRPr>
            </a:lvl7pPr>
            <a:lvl8pPr marL="5486400" lvl="7" indent="-342900" algn="l">
              <a:lnSpc>
                <a:spcPct val="100000"/>
              </a:lnSpc>
              <a:spcBef>
                <a:spcPts val="1500"/>
              </a:spcBef>
              <a:spcAft>
                <a:spcPts val="0"/>
              </a:spcAft>
              <a:buSzPts val="1400"/>
              <a:buNone/>
              <a:defRPr sz="2100">
                <a:solidFill>
                  <a:schemeClr val="lt1"/>
                </a:solidFill>
              </a:defRPr>
            </a:lvl8pPr>
            <a:lvl9pPr marL="6172200" lvl="8" indent="-342900" algn="l">
              <a:lnSpc>
                <a:spcPct val="100000"/>
              </a:lnSpc>
              <a:spcBef>
                <a:spcPts val="1500"/>
              </a:spcBef>
              <a:spcAft>
                <a:spcPts val="1500"/>
              </a:spcAft>
              <a:buSzPts val="1400"/>
              <a:buNone/>
              <a:defRPr sz="2100">
                <a:solidFill>
                  <a:schemeClr val="lt1"/>
                </a:solidFill>
              </a:defRPr>
            </a:lvl9pPr>
          </a:lstStyle>
          <a:p>
            <a:endParaRPr/>
          </a:p>
        </p:txBody>
      </p:sp>
      <p:sp>
        <p:nvSpPr>
          <p:cNvPr id="112" name="Google Shape;112;p15"/>
          <p:cNvSpPr txBox="1">
            <a:spLocks noGrp="1"/>
          </p:cNvSpPr>
          <p:nvPr>
            <p:ph type="dt" idx="10"/>
          </p:nvPr>
        </p:nvSpPr>
        <p:spPr>
          <a:xfrm>
            <a:off x="13047425" y="8805865"/>
            <a:ext cx="2424346" cy="5667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15"/>
          <p:cNvSpPr txBox="1">
            <a:spLocks noGrp="1"/>
          </p:cNvSpPr>
          <p:nvPr>
            <p:ph type="ftr" idx="11"/>
          </p:nvPr>
        </p:nvSpPr>
        <p:spPr>
          <a:xfrm>
            <a:off x="914401" y="8805865"/>
            <a:ext cx="11980622" cy="56673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15"/>
          <p:cNvSpPr txBox="1">
            <a:spLocks noGrp="1"/>
          </p:cNvSpPr>
          <p:nvPr>
            <p:ph type="sldNum" idx="12"/>
          </p:nvPr>
        </p:nvSpPr>
        <p:spPr>
          <a:xfrm>
            <a:off x="15624170" y="8805865"/>
            <a:ext cx="835032" cy="5667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35477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15"/>
        <p:cNvGrpSpPr/>
        <p:nvPr/>
      </p:nvGrpSpPr>
      <p:grpSpPr>
        <a:xfrm>
          <a:off x="0" y="0"/>
          <a:ext cx="0" cy="0"/>
          <a:chOff x="0" y="0"/>
          <a:chExt cx="0" cy="0"/>
        </a:xfrm>
      </p:grpSpPr>
      <p:pic>
        <p:nvPicPr>
          <p:cNvPr id="116" name="Google Shape;116;p16" descr="Celestia-R1---OverlayContentSD.png"/>
          <p:cNvPicPr preferRelativeResize="0"/>
          <p:nvPr/>
        </p:nvPicPr>
        <p:blipFill rotWithShape="1">
          <a:blip r:embed="rId2">
            <a:alphaModFix/>
          </a:blip>
          <a:srcRect/>
          <a:stretch/>
        </p:blipFill>
        <p:spPr>
          <a:xfrm>
            <a:off x="27912" y="0"/>
            <a:ext cx="18237200" cy="10287000"/>
          </a:xfrm>
          <a:prstGeom prst="rect">
            <a:avLst/>
          </a:prstGeom>
          <a:noFill/>
          <a:ln>
            <a:noFill/>
          </a:ln>
        </p:spPr>
      </p:pic>
      <p:sp>
        <p:nvSpPr>
          <p:cNvPr id="117" name="Google Shape;117;p16"/>
          <p:cNvSpPr txBox="1">
            <a:spLocks noGrp="1"/>
          </p:cNvSpPr>
          <p:nvPr>
            <p:ph type="title"/>
          </p:nvPr>
        </p:nvSpPr>
        <p:spPr>
          <a:xfrm>
            <a:off x="914403" y="4937472"/>
            <a:ext cx="15544802" cy="2203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800"/>
              <a:buFont typeface="Calibri"/>
              <a:buNone/>
              <a:defRPr sz="42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16"/>
          <p:cNvSpPr txBox="1">
            <a:spLocks noGrp="1"/>
          </p:cNvSpPr>
          <p:nvPr>
            <p:ph type="body" idx="1"/>
          </p:nvPr>
        </p:nvSpPr>
        <p:spPr>
          <a:xfrm>
            <a:off x="914400" y="7140672"/>
            <a:ext cx="15544804" cy="1290600"/>
          </a:xfrm>
          <a:prstGeom prst="rect">
            <a:avLst/>
          </a:prstGeom>
          <a:noFill/>
          <a:ln>
            <a:noFill/>
          </a:ln>
        </p:spPr>
        <p:txBody>
          <a:bodyPr spcFirstLastPara="1" wrap="square" lIns="91425" tIns="45700" rIns="91425" bIns="45700" anchor="t" anchorCtr="0">
            <a:normAutofit/>
          </a:bodyPr>
          <a:lstStyle>
            <a:lvl1pPr marL="685800" lvl="0" indent="-342900" algn="l">
              <a:lnSpc>
                <a:spcPct val="100000"/>
              </a:lnSpc>
              <a:spcBef>
                <a:spcPts val="0"/>
              </a:spcBef>
              <a:spcAft>
                <a:spcPts val="0"/>
              </a:spcAft>
              <a:buSzPts val="1800"/>
              <a:buNone/>
              <a:defRPr sz="2700">
                <a:solidFill>
                  <a:schemeClr val="lt1"/>
                </a:solidFill>
              </a:defRPr>
            </a:lvl1pPr>
            <a:lvl2pPr marL="1371600" lvl="1" indent="-342900" algn="l">
              <a:lnSpc>
                <a:spcPct val="100000"/>
              </a:lnSpc>
              <a:spcBef>
                <a:spcPts val="1500"/>
              </a:spcBef>
              <a:spcAft>
                <a:spcPts val="0"/>
              </a:spcAft>
              <a:buSzPts val="1800"/>
              <a:buNone/>
              <a:defRPr sz="2700">
                <a:solidFill>
                  <a:schemeClr val="lt1"/>
                </a:solidFill>
              </a:defRPr>
            </a:lvl2pPr>
            <a:lvl3pPr marL="2057400" lvl="2" indent="-342900" algn="l">
              <a:lnSpc>
                <a:spcPct val="100000"/>
              </a:lnSpc>
              <a:spcBef>
                <a:spcPts val="1500"/>
              </a:spcBef>
              <a:spcAft>
                <a:spcPts val="0"/>
              </a:spcAft>
              <a:buSzPts val="1600"/>
              <a:buNone/>
              <a:defRPr sz="2400">
                <a:solidFill>
                  <a:schemeClr val="lt1"/>
                </a:solidFill>
              </a:defRPr>
            </a:lvl3pPr>
            <a:lvl4pPr marL="2743200" lvl="3" indent="-342900" algn="l">
              <a:lnSpc>
                <a:spcPct val="100000"/>
              </a:lnSpc>
              <a:spcBef>
                <a:spcPts val="1500"/>
              </a:spcBef>
              <a:spcAft>
                <a:spcPts val="0"/>
              </a:spcAft>
              <a:buSzPts val="1400"/>
              <a:buNone/>
              <a:defRPr sz="2100">
                <a:solidFill>
                  <a:schemeClr val="lt1"/>
                </a:solidFill>
              </a:defRPr>
            </a:lvl4pPr>
            <a:lvl5pPr marL="3429000" lvl="4" indent="-342900" algn="l">
              <a:lnSpc>
                <a:spcPct val="100000"/>
              </a:lnSpc>
              <a:spcBef>
                <a:spcPts val="1500"/>
              </a:spcBef>
              <a:spcAft>
                <a:spcPts val="0"/>
              </a:spcAft>
              <a:buSzPts val="1400"/>
              <a:buNone/>
              <a:defRPr sz="2100">
                <a:solidFill>
                  <a:schemeClr val="lt1"/>
                </a:solidFill>
              </a:defRPr>
            </a:lvl5pPr>
            <a:lvl6pPr marL="4114800" lvl="5" indent="-342900" algn="l">
              <a:lnSpc>
                <a:spcPct val="100000"/>
              </a:lnSpc>
              <a:spcBef>
                <a:spcPts val="1500"/>
              </a:spcBef>
              <a:spcAft>
                <a:spcPts val="0"/>
              </a:spcAft>
              <a:buSzPts val="1400"/>
              <a:buNone/>
              <a:defRPr sz="2100">
                <a:solidFill>
                  <a:schemeClr val="lt1"/>
                </a:solidFill>
              </a:defRPr>
            </a:lvl6pPr>
            <a:lvl7pPr marL="4800600" lvl="6" indent="-342900" algn="l">
              <a:lnSpc>
                <a:spcPct val="100000"/>
              </a:lnSpc>
              <a:spcBef>
                <a:spcPts val="1500"/>
              </a:spcBef>
              <a:spcAft>
                <a:spcPts val="0"/>
              </a:spcAft>
              <a:buSzPts val="1400"/>
              <a:buNone/>
              <a:defRPr sz="2100">
                <a:solidFill>
                  <a:schemeClr val="lt1"/>
                </a:solidFill>
              </a:defRPr>
            </a:lvl7pPr>
            <a:lvl8pPr marL="5486400" lvl="7" indent="-342900" algn="l">
              <a:lnSpc>
                <a:spcPct val="100000"/>
              </a:lnSpc>
              <a:spcBef>
                <a:spcPts val="1500"/>
              </a:spcBef>
              <a:spcAft>
                <a:spcPts val="0"/>
              </a:spcAft>
              <a:buSzPts val="1400"/>
              <a:buNone/>
              <a:defRPr sz="2100">
                <a:solidFill>
                  <a:schemeClr val="lt1"/>
                </a:solidFill>
              </a:defRPr>
            </a:lvl8pPr>
            <a:lvl9pPr marL="6172200" lvl="8" indent="-342900" algn="l">
              <a:lnSpc>
                <a:spcPct val="100000"/>
              </a:lnSpc>
              <a:spcBef>
                <a:spcPts val="1500"/>
              </a:spcBef>
              <a:spcAft>
                <a:spcPts val="1500"/>
              </a:spcAft>
              <a:buSzPts val="1400"/>
              <a:buNone/>
              <a:defRPr sz="2100">
                <a:solidFill>
                  <a:schemeClr val="lt1"/>
                </a:solidFill>
              </a:defRPr>
            </a:lvl9pPr>
          </a:lstStyle>
          <a:p>
            <a:endParaRPr/>
          </a:p>
        </p:txBody>
      </p:sp>
      <p:sp>
        <p:nvSpPr>
          <p:cNvPr id="119" name="Google Shape;119;p16"/>
          <p:cNvSpPr txBox="1">
            <a:spLocks noGrp="1"/>
          </p:cNvSpPr>
          <p:nvPr>
            <p:ph type="dt" idx="10"/>
          </p:nvPr>
        </p:nvSpPr>
        <p:spPr>
          <a:xfrm>
            <a:off x="13047425" y="8805865"/>
            <a:ext cx="2424346" cy="5667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16"/>
          <p:cNvSpPr txBox="1">
            <a:spLocks noGrp="1"/>
          </p:cNvSpPr>
          <p:nvPr>
            <p:ph type="ftr" idx="11"/>
          </p:nvPr>
        </p:nvSpPr>
        <p:spPr>
          <a:xfrm>
            <a:off x="914401" y="8805865"/>
            <a:ext cx="11980622" cy="56673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16"/>
          <p:cNvSpPr txBox="1">
            <a:spLocks noGrp="1"/>
          </p:cNvSpPr>
          <p:nvPr>
            <p:ph type="sldNum" idx="12"/>
          </p:nvPr>
        </p:nvSpPr>
        <p:spPr>
          <a:xfrm>
            <a:off x="15624170" y="8805865"/>
            <a:ext cx="835032" cy="5667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155881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22"/>
        <p:cNvGrpSpPr/>
        <p:nvPr/>
      </p:nvGrpSpPr>
      <p:grpSpPr>
        <a:xfrm>
          <a:off x="0" y="0"/>
          <a:ext cx="0" cy="0"/>
          <a:chOff x="0" y="0"/>
          <a:chExt cx="0" cy="0"/>
        </a:xfrm>
      </p:grpSpPr>
      <p:pic>
        <p:nvPicPr>
          <p:cNvPr id="123" name="Google Shape;123;p17" descr="Celestia-R1---OverlayContentSD.png"/>
          <p:cNvPicPr preferRelativeResize="0"/>
          <p:nvPr/>
        </p:nvPicPr>
        <p:blipFill rotWithShape="1">
          <a:blip r:embed="rId2">
            <a:alphaModFix/>
          </a:blip>
          <a:srcRect/>
          <a:stretch/>
        </p:blipFill>
        <p:spPr>
          <a:xfrm>
            <a:off x="27912" y="0"/>
            <a:ext cx="18237200" cy="10287000"/>
          </a:xfrm>
          <a:prstGeom prst="rect">
            <a:avLst/>
          </a:prstGeom>
          <a:noFill/>
          <a:ln>
            <a:noFill/>
          </a:ln>
        </p:spPr>
      </p:pic>
      <p:sp>
        <p:nvSpPr>
          <p:cNvPr id="124" name="Google Shape;124;p17"/>
          <p:cNvSpPr txBox="1"/>
          <p:nvPr/>
        </p:nvSpPr>
        <p:spPr>
          <a:xfrm>
            <a:off x="15471601" y="4127507"/>
            <a:ext cx="914638" cy="877164"/>
          </a:xfrm>
          <a:prstGeom prst="rect">
            <a:avLst/>
          </a:prstGeom>
          <a:noFill/>
          <a:ln>
            <a:noFill/>
          </a:ln>
        </p:spPr>
        <p:txBody>
          <a:bodyPr spcFirstLastPara="1" wrap="square" lIns="137138" tIns="68550" rIns="137138" bIns="68550" anchor="ctr" anchorCtr="0">
            <a:noAutofit/>
          </a:bodyPr>
          <a:lstStyle/>
          <a:p>
            <a:pPr marL="0" marR="0" lvl="0" indent="0" algn="r" rtl="0">
              <a:lnSpc>
                <a:spcPct val="100000"/>
              </a:lnSpc>
              <a:spcBef>
                <a:spcPts val="0"/>
              </a:spcBef>
              <a:spcAft>
                <a:spcPts val="0"/>
              </a:spcAft>
              <a:buClr>
                <a:schemeClr val="lt1"/>
              </a:buClr>
              <a:buSzPts val="8000"/>
              <a:buFont typeface="Calibri"/>
              <a:buNone/>
            </a:pPr>
            <a:r>
              <a:rPr lang="en-US" sz="12000" b="0" i="0" u="none" strike="noStrike" cap="none">
                <a:solidFill>
                  <a:schemeClr val="lt1"/>
                </a:solidFill>
                <a:latin typeface="Calibri"/>
                <a:ea typeface="Calibri"/>
                <a:cs typeface="Calibri"/>
                <a:sym typeface="Calibri"/>
              </a:rPr>
              <a:t>”</a:t>
            </a:r>
            <a:endParaRPr sz="2100" b="0" i="0" u="none" strike="noStrike" cap="none">
              <a:solidFill>
                <a:srgbClr val="000000"/>
              </a:solidFill>
              <a:latin typeface="Arial"/>
              <a:ea typeface="Arial"/>
              <a:cs typeface="Arial"/>
              <a:sym typeface="Arial"/>
            </a:endParaRPr>
          </a:p>
        </p:txBody>
      </p:sp>
      <p:sp>
        <p:nvSpPr>
          <p:cNvPr id="125" name="Google Shape;125;p17"/>
          <p:cNvSpPr txBox="1"/>
          <p:nvPr/>
        </p:nvSpPr>
        <p:spPr>
          <a:xfrm>
            <a:off x="843593" y="1077171"/>
            <a:ext cx="914638" cy="877164"/>
          </a:xfrm>
          <a:prstGeom prst="rect">
            <a:avLst/>
          </a:prstGeom>
          <a:noFill/>
          <a:ln>
            <a:noFill/>
          </a:ln>
        </p:spPr>
        <p:txBody>
          <a:bodyPr spcFirstLastPara="1" wrap="square" lIns="137138" tIns="68550" rIns="137138" bIns="68550" anchor="ctr" anchorCtr="0">
            <a:noAutofit/>
          </a:bodyPr>
          <a:lstStyle/>
          <a:p>
            <a:pPr marL="0" marR="0" lvl="0" indent="0" algn="l" rtl="0">
              <a:lnSpc>
                <a:spcPct val="100000"/>
              </a:lnSpc>
              <a:spcBef>
                <a:spcPts val="0"/>
              </a:spcBef>
              <a:spcAft>
                <a:spcPts val="0"/>
              </a:spcAft>
              <a:buClr>
                <a:schemeClr val="lt1"/>
              </a:buClr>
              <a:buSzPts val="8000"/>
              <a:buFont typeface="Calibri"/>
              <a:buNone/>
            </a:pPr>
            <a:r>
              <a:rPr lang="en-US" sz="12000" b="0" i="0" u="none" strike="noStrike" cap="none">
                <a:solidFill>
                  <a:schemeClr val="lt1"/>
                </a:solidFill>
                <a:latin typeface="Calibri"/>
                <a:ea typeface="Calibri"/>
                <a:cs typeface="Calibri"/>
                <a:sym typeface="Calibri"/>
              </a:rPr>
              <a:t>“</a:t>
            </a:r>
            <a:endParaRPr sz="2100" b="0" i="0" u="none" strike="noStrike" cap="none">
              <a:solidFill>
                <a:srgbClr val="000000"/>
              </a:solidFill>
              <a:latin typeface="Arial"/>
              <a:ea typeface="Arial"/>
              <a:cs typeface="Arial"/>
              <a:sym typeface="Arial"/>
            </a:endParaRPr>
          </a:p>
        </p:txBody>
      </p:sp>
      <p:sp>
        <p:nvSpPr>
          <p:cNvPr id="126" name="Google Shape;126;p17"/>
          <p:cNvSpPr txBox="1">
            <a:spLocks noGrp="1"/>
          </p:cNvSpPr>
          <p:nvPr>
            <p:ph type="title"/>
          </p:nvPr>
        </p:nvSpPr>
        <p:spPr>
          <a:xfrm>
            <a:off x="1758231" y="914404"/>
            <a:ext cx="14182594" cy="411479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200"/>
              <a:buFont typeface="Calibri"/>
              <a:buNone/>
              <a:defRPr sz="4800" b="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17"/>
          <p:cNvSpPr txBox="1">
            <a:spLocks noGrp="1"/>
          </p:cNvSpPr>
          <p:nvPr>
            <p:ph type="body" idx="1"/>
          </p:nvPr>
        </p:nvSpPr>
        <p:spPr>
          <a:xfrm>
            <a:off x="914401" y="5829300"/>
            <a:ext cx="15544802" cy="1333500"/>
          </a:xfrm>
          <a:prstGeom prst="rect">
            <a:avLst/>
          </a:prstGeom>
          <a:noFill/>
          <a:ln>
            <a:noFill/>
          </a:ln>
        </p:spPr>
        <p:txBody>
          <a:bodyPr spcFirstLastPara="1" wrap="square" lIns="91425" tIns="45700" rIns="91425" bIns="45700" anchor="b" anchorCtr="0">
            <a:normAutofit/>
          </a:bodyPr>
          <a:lstStyle>
            <a:lvl1pPr marL="685800" lvl="0" indent="-342900" algn="l">
              <a:lnSpc>
                <a:spcPct val="100000"/>
              </a:lnSpc>
              <a:spcBef>
                <a:spcPts val="0"/>
              </a:spcBef>
              <a:spcAft>
                <a:spcPts val="0"/>
              </a:spcAft>
              <a:buSzPts val="2000"/>
              <a:buNone/>
              <a:defRPr sz="3000" b="0" cap="none">
                <a:solidFill>
                  <a:schemeClr val="lt1"/>
                </a:solidFill>
              </a:defRPr>
            </a:lvl1pPr>
            <a:lvl2pPr marL="1371600" lvl="1" indent="-514350" algn="l">
              <a:lnSpc>
                <a:spcPct val="100000"/>
              </a:lnSpc>
              <a:spcBef>
                <a:spcPts val="1500"/>
              </a:spcBef>
              <a:spcAft>
                <a:spcPts val="0"/>
              </a:spcAft>
              <a:buSzPts val="1800"/>
              <a:buChar char="•"/>
              <a:defRPr/>
            </a:lvl2pPr>
            <a:lvl3pPr marL="2057400" lvl="2" indent="-514350" algn="l">
              <a:lnSpc>
                <a:spcPct val="100000"/>
              </a:lnSpc>
              <a:spcBef>
                <a:spcPts val="1500"/>
              </a:spcBef>
              <a:spcAft>
                <a:spcPts val="0"/>
              </a:spcAft>
              <a:buSzPts val="1800"/>
              <a:buChar char="•"/>
              <a:defRPr/>
            </a:lvl3pPr>
            <a:lvl4pPr marL="2743200" lvl="3" indent="-514350" algn="l">
              <a:lnSpc>
                <a:spcPct val="100000"/>
              </a:lnSpc>
              <a:spcBef>
                <a:spcPts val="1500"/>
              </a:spcBef>
              <a:spcAft>
                <a:spcPts val="0"/>
              </a:spcAft>
              <a:buSzPts val="1800"/>
              <a:buChar char="•"/>
              <a:defRPr/>
            </a:lvl4pPr>
            <a:lvl5pPr marL="3429000" lvl="4" indent="-514350" algn="l">
              <a:lnSpc>
                <a:spcPct val="100000"/>
              </a:lnSpc>
              <a:spcBef>
                <a:spcPts val="1500"/>
              </a:spcBef>
              <a:spcAft>
                <a:spcPts val="0"/>
              </a:spcAft>
              <a:buSzPts val="1800"/>
              <a:buChar char="•"/>
              <a:defRPr/>
            </a:lvl5pPr>
            <a:lvl6pPr marL="4114800" lvl="5" indent="-514350" algn="l">
              <a:lnSpc>
                <a:spcPct val="100000"/>
              </a:lnSpc>
              <a:spcBef>
                <a:spcPts val="1500"/>
              </a:spcBef>
              <a:spcAft>
                <a:spcPts val="0"/>
              </a:spcAft>
              <a:buSzPts val="1800"/>
              <a:buChar char="•"/>
              <a:defRPr/>
            </a:lvl6pPr>
            <a:lvl7pPr marL="4800600" lvl="6" indent="-514350" algn="l">
              <a:lnSpc>
                <a:spcPct val="100000"/>
              </a:lnSpc>
              <a:spcBef>
                <a:spcPts val="1500"/>
              </a:spcBef>
              <a:spcAft>
                <a:spcPts val="0"/>
              </a:spcAft>
              <a:buSzPts val="1800"/>
              <a:buChar char="•"/>
              <a:defRPr/>
            </a:lvl7pPr>
            <a:lvl8pPr marL="5486400" lvl="7" indent="-514350" algn="l">
              <a:lnSpc>
                <a:spcPct val="100000"/>
              </a:lnSpc>
              <a:spcBef>
                <a:spcPts val="1500"/>
              </a:spcBef>
              <a:spcAft>
                <a:spcPts val="0"/>
              </a:spcAft>
              <a:buSzPts val="1800"/>
              <a:buChar char="•"/>
              <a:defRPr/>
            </a:lvl8pPr>
            <a:lvl9pPr marL="6172200" lvl="8" indent="-514350" algn="l">
              <a:lnSpc>
                <a:spcPct val="100000"/>
              </a:lnSpc>
              <a:spcBef>
                <a:spcPts val="1500"/>
              </a:spcBef>
              <a:spcAft>
                <a:spcPts val="1500"/>
              </a:spcAft>
              <a:buSzPts val="1800"/>
              <a:buChar char="•"/>
              <a:defRPr/>
            </a:lvl9pPr>
          </a:lstStyle>
          <a:p>
            <a:endParaRPr/>
          </a:p>
        </p:txBody>
      </p:sp>
      <p:sp>
        <p:nvSpPr>
          <p:cNvPr id="128" name="Google Shape;128;p17"/>
          <p:cNvSpPr txBox="1">
            <a:spLocks noGrp="1"/>
          </p:cNvSpPr>
          <p:nvPr>
            <p:ph type="body" idx="2"/>
          </p:nvPr>
        </p:nvSpPr>
        <p:spPr>
          <a:xfrm>
            <a:off x="914401" y="7162800"/>
            <a:ext cx="15544802" cy="1524000"/>
          </a:xfrm>
          <a:prstGeom prst="rect">
            <a:avLst/>
          </a:prstGeom>
          <a:noFill/>
          <a:ln>
            <a:noFill/>
          </a:ln>
        </p:spPr>
        <p:txBody>
          <a:bodyPr spcFirstLastPara="1" wrap="square" lIns="91425" tIns="45700" rIns="91425" bIns="45700" anchor="t" anchorCtr="0">
            <a:normAutofit/>
          </a:bodyPr>
          <a:lstStyle>
            <a:lvl1pPr marL="685800" lvl="0" indent="-342900" algn="l">
              <a:lnSpc>
                <a:spcPct val="100000"/>
              </a:lnSpc>
              <a:spcBef>
                <a:spcPts val="0"/>
              </a:spcBef>
              <a:spcAft>
                <a:spcPts val="0"/>
              </a:spcAft>
              <a:buSzPts val="1600"/>
              <a:buNone/>
              <a:defRPr sz="2400">
                <a:solidFill>
                  <a:schemeClr val="lt1"/>
                </a:solidFill>
              </a:defRPr>
            </a:lvl1pPr>
            <a:lvl2pPr marL="1371600" lvl="1" indent="-342900" algn="l">
              <a:lnSpc>
                <a:spcPct val="100000"/>
              </a:lnSpc>
              <a:spcBef>
                <a:spcPts val="1500"/>
              </a:spcBef>
              <a:spcAft>
                <a:spcPts val="0"/>
              </a:spcAft>
              <a:buSzPts val="1600"/>
              <a:buNone/>
              <a:defRPr sz="2400">
                <a:solidFill>
                  <a:schemeClr val="lt1"/>
                </a:solidFill>
              </a:defRPr>
            </a:lvl2pPr>
            <a:lvl3pPr marL="2057400" lvl="2" indent="-342900" algn="l">
              <a:lnSpc>
                <a:spcPct val="100000"/>
              </a:lnSpc>
              <a:spcBef>
                <a:spcPts val="1500"/>
              </a:spcBef>
              <a:spcAft>
                <a:spcPts val="0"/>
              </a:spcAft>
              <a:buSzPts val="1600"/>
              <a:buNone/>
              <a:defRPr sz="2400">
                <a:solidFill>
                  <a:schemeClr val="lt1"/>
                </a:solidFill>
              </a:defRPr>
            </a:lvl3pPr>
            <a:lvl4pPr marL="2743200" lvl="3" indent="-342900" algn="l">
              <a:lnSpc>
                <a:spcPct val="100000"/>
              </a:lnSpc>
              <a:spcBef>
                <a:spcPts val="1500"/>
              </a:spcBef>
              <a:spcAft>
                <a:spcPts val="0"/>
              </a:spcAft>
              <a:buSzPts val="1400"/>
              <a:buNone/>
              <a:defRPr sz="2100">
                <a:solidFill>
                  <a:schemeClr val="lt1"/>
                </a:solidFill>
              </a:defRPr>
            </a:lvl4pPr>
            <a:lvl5pPr marL="3429000" lvl="4" indent="-342900" algn="l">
              <a:lnSpc>
                <a:spcPct val="100000"/>
              </a:lnSpc>
              <a:spcBef>
                <a:spcPts val="1500"/>
              </a:spcBef>
              <a:spcAft>
                <a:spcPts val="0"/>
              </a:spcAft>
              <a:buSzPts val="1400"/>
              <a:buNone/>
              <a:defRPr sz="2100">
                <a:solidFill>
                  <a:schemeClr val="lt1"/>
                </a:solidFill>
              </a:defRPr>
            </a:lvl5pPr>
            <a:lvl6pPr marL="4114800" lvl="5" indent="-342900" algn="l">
              <a:lnSpc>
                <a:spcPct val="100000"/>
              </a:lnSpc>
              <a:spcBef>
                <a:spcPts val="1500"/>
              </a:spcBef>
              <a:spcAft>
                <a:spcPts val="0"/>
              </a:spcAft>
              <a:buSzPts val="1400"/>
              <a:buNone/>
              <a:defRPr sz="2100">
                <a:solidFill>
                  <a:schemeClr val="lt1"/>
                </a:solidFill>
              </a:defRPr>
            </a:lvl6pPr>
            <a:lvl7pPr marL="4800600" lvl="6" indent="-342900" algn="l">
              <a:lnSpc>
                <a:spcPct val="100000"/>
              </a:lnSpc>
              <a:spcBef>
                <a:spcPts val="1500"/>
              </a:spcBef>
              <a:spcAft>
                <a:spcPts val="0"/>
              </a:spcAft>
              <a:buSzPts val="1400"/>
              <a:buNone/>
              <a:defRPr sz="2100">
                <a:solidFill>
                  <a:schemeClr val="lt1"/>
                </a:solidFill>
              </a:defRPr>
            </a:lvl7pPr>
            <a:lvl8pPr marL="5486400" lvl="7" indent="-342900" algn="l">
              <a:lnSpc>
                <a:spcPct val="100000"/>
              </a:lnSpc>
              <a:spcBef>
                <a:spcPts val="1500"/>
              </a:spcBef>
              <a:spcAft>
                <a:spcPts val="0"/>
              </a:spcAft>
              <a:buSzPts val="1400"/>
              <a:buNone/>
              <a:defRPr sz="2100">
                <a:solidFill>
                  <a:schemeClr val="lt1"/>
                </a:solidFill>
              </a:defRPr>
            </a:lvl8pPr>
            <a:lvl9pPr marL="6172200" lvl="8" indent="-342900" algn="l">
              <a:lnSpc>
                <a:spcPct val="100000"/>
              </a:lnSpc>
              <a:spcBef>
                <a:spcPts val="1500"/>
              </a:spcBef>
              <a:spcAft>
                <a:spcPts val="1500"/>
              </a:spcAft>
              <a:buSzPts val="1400"/>
              <a:buNone/>
              <a:defRPr sz="2100">
                <a:solidFill>
                  <a:schemeClr val="lt1"/>
                </a:solidFill>
              </a:defRPr>
            </a:lvl9pPr>
          </a:lstStyle>
          <a:p>
            <a:endParaRPr/>
          </a:p>
        </p:txBody>
      </p:sp>
      <p:sp>
        <p:nvSpPr>
          <p:cNvPr id="129" name="Google Shape;129;p17"/>
          <p:cNvSpPr txBox="1">
            <a:spLocks noGrp="1"/>
          </p:cNvSpPr>
          <p:nvPr>
            <p:ph type="dt" idx="10"/>
          </p:nvPr>
        </p:nvSpPr>
        <p:spPr>
          <a:xfrm>
            <a:off x="13047425" y="8805865"/>
            <a:ext cx="2424346" cy="5667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17"/>
          <p:cNvSpPr txBox="1">
            <a:spLocks noGrp="1"/>
          </p:cNvSpPr>
          <p:nvPr>
            <p:ph type="ftr" idx="11"/>
          </p:nvPr>
        </p:nvSpPr>
        <p:spPr>
          <a:xfrm>
            <a:off x="914401" y="8805865"/>
            <a:ext cx="11980622" cy="56673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17"/>
          <p:cNvSpPr txBox="1">
            <a:spLocks noGrp="1"/>
          </p:cNvSpPr>
          <p:nvPr>
            <p:ph type="sldNum" idx="12"/>
          </p:nvPr>
        </p:nvSpPr>
        <p:spPr>
          <a:xfrm>
            <a:off x="15624170" y="8805865"/>
            <a:ext cx="835032" cy="5667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846312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32"/>
        <p:cNvGrpSpPr/>
        <p:nvPr/>
      </p:nvGrpSpPr>
      <p:grpSpPr>
        <a:xfrm>
          <a:off x="0" y="0"/>
          <a:ext cx="0" cy="0"/>
          <a:chOff x="0" y="0"/>
          <a:chExt cx="0" cy="0"/>
        </a:xfrm>
      </p:grpSpPr>
      <p:pic>
        <p:nvPicPr>
          <p:cNvPr id="133" name="Google Shape;133;p18" descr="Celestia-R1---OverlayContentSD.png"/>
          <p:cNvPicPr preferRelativeResize="0"/>
          <p:nvPr/>
        </p:nvPicPr>
        <p:blipFill rotWithShape="1">
          <a:blip r:embed="rId2">
            <a:alphaModFix/>
          </a:blip>
          <a:srcRect/>
          <a:stretch/>
        </p:blipFill>
        <p:spPr>
          <a:xfrm>
            <a:off x="27912" y="0"/>
            <a:ext cx="18237200" cy="10287000"/>
          </a:xfrm>
          <a:prstGeom prst="rect">
            <a:avLst/>
          </a:prstGeom>
          <a:noFill/>
          <a:ln>
            <a:noFill/>
          </a:ln>
        </p:spPr>
      </p:pic>
      <p:sp>
        <p:nvSpPr>
          <p:cNvPr id="134" name="Google Shape;134;p18"/>
          <p:cNvSpPr txBox="1">
            <a:spLocks noGrp="1"/>
          </p:cNvSpPr>
          <p:nvPr>
            <p:ph type="title"/>
          </p:nvPr>
        </p:nvSpPr>
        <p:spPr>
          <a:xfrm>
            <a:off x="928881" y="914404"/>
            <a:ext cx="15544802" cy="411479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2800"/>
              <a:buFont typeface="Calibri"/>
              <a:buNone/>
              <a:defRPr sz="42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18"/>
          <p:cNvSpPr txBox="1">
            <a:spLocks noGrp="1"/>
          </p:cNvSpPr>
          <p:nvPr>
            <p:ph type="body" idx="1"/>
          </p:nvPr>
        </p:nvSpPr>
        <p:spPr>
          <a:xfrm>
            <a:off x="928881" y="5257800"/>
            <a:ext cx="15544802" cy="1257300"/>
          </a:xfrm>
          <a:prstGeom prst="rect">
            <a:avLst/>
          </a:prstGeom>
          <a:noFill/>
          <a:ln>
            <a:noFill/>
          </a:ln>
        </p:spPr>
        <p:txBody>
          <a:bodyPr spcFirstLastPara="1" wrap="square" lIns="91425" tIns="45700" rIns="91425" bIns="45700" anchor="b" anchorCtr="0">
            <a:normAutofit/>
          </a:bodyPr>
          <a:lstStyle>
            <a:lvl1pPr marL="685800" lvl="0" indent="-342900" algn="l">
              <a:lnSpc>
                <a:spcPct val="100000"/>
              </a:lnSpc>
              <a:spcBef>
                <a:spcPts val="0"/>
              </a:spcBef>
              <a:spcAft>
                <a:spcPts val="0"/>
              </a:spcAft>
              <a:buSzPts val="2000"/>
              <a:buNone/>
              <a:defRPr sz="3000" b="0" cap="none">
                <a:solidFill>
                  <a:schemeClr val="lt1"/>
                </a:solidFill>
              </a:defRPr>
            </a:lvl1pPr>
            <a:lvl2pPr marL="1371600" lvl="1" indent="-514350" algn="l">
              <a:lnSpc>
                <a:spcPct val="100000"/>
              </a:lnSpc>
              <a:spcBef>
                <a:spcPts val="1500"/>
              </a:spcBef>
              <a:spcAft>
                <a:spcPts val="0"/>
              </a:spcAft>
              <a:buSzPts val="1800"/>
              <a:buChar char="•"/>
              <a:defRPr/>
            </a:lvl2pPr>
            <a:lvl3pPr marL="2057400" lvl="2" indent="-514350" algn="l">
              <a:lnSpc>
                <a:spcPct val="100000"/>
              </a:lnSpc>
              <a:spcBef>
                <a:spcPts val="1500"/>
              </a:spcBef>
              <a:spcAft>
                <a:spcPts val="0"/>
              </a:spcAft>
              <a:buSzPts val="1800"/>
              <a:buChar char="•"/>
              <a:defRPr/>
            </a:lvl3pPr>
            <a:lvl4pPr marL="2743200" lvl="3" indent="-514350" algn="l">
              <a:lnSpc>
                <a:spcPct val="100000"/>
              </a:lnSpc>
              <a:spcBef>
                <a:spcPts val="1500"/>
              </a:spcBef>
              <a:spcAft>
                <a:spcPts val="0"/>
              </a:spcAft>
              <a:buSzPts val="1800"/>
              <a:buChar char="•"/>
              <a:defRPr/>
            </a:lvl4pPr>
            <a:lvl5pPr marL="3429000" lvl="4" indent="-514350" algn="l">
              <a:lnSpc>
                <a:spcPct val="100000"/>
              </a:lnSpc>
              <a:spcBef>
                <a:spcPts val="1500"/>
              </a:spcBef>
              <a:spcAft>
                <a:spcPts val="0"/>
              </a:spcAft>
              <a:buSzPts val="1800"/>
              <a:buChar char="•"/>
              <a:defRPr/>
            </a:lvl5pPr>
            <a:lvl6pPr marL="4114800" lvl="5" indent="-514350" algn="l">
              <a:lnSpc>
                <a:spcPct val="100000"/>
              </a:lnSpc>
              <a:spcBef>
                <a:spcPts val="1500"/>
              </a:spcBef>
              <a:spcAft>
                <a:spcPts val="0"/>
              </a:spcAft>
              <a:buSzPts val="1800"/>
              <a:buChar char="•"/>
              <a:defRPr/>
            </a:lvl6pPr>
            <a:lvl7pPr marL="4800600" lvl="6" indent="-514350" algn="l">
              <a:lnSpc>
                <a:spcPct val="100000"/>
              </a:lnSpc>
              <a:spcBef>
                <a:spcPts val="1500"/>
              </a:spcBef>
              <a:spcAft>
                <a:spcPts val="0"/>
              </a:spcAft>
              <a:buSzPts val="1800"/>
              <a:buChar char="•"/>
              <a:defRPr/>
            </a:lvl7pPr>
            <a:lvl8pPr marL="5486400" lvl="7" indent="-514350" algn="l">
              <a:lnSpc>
                <a:spcPct val="100000"/>
              </a:lnSpc>
              <a:spcBef>
                <a:spcPts val="1500"/>
              </a:spcBef>
              <a:spcAft>
                <a:spcPts val="0"/>
              </a:spcAft>
              <a:buSzPts val="1800"/>
              <a:buChar char="•"/>
              <a:defRPr/>
            </a:lvl8pPr>
            <a:lvl9pPr marL="6172200" lvl="8" indent="-514350" algn="l">
              <a:lnSpc>
                <a:spcPct val="100000"/>
              </a:lnSpc>
              <a:spcBef>
                <a:spcPts val="1500"/>
              </a:spcBef>
              <a:spcAft>
                <a:spcPts val="1500"/>
              </a:spcAft>
              <a:buSzPts val="1800"/>
              <a:buChar char="•"/>
              <a:defRPr/>
            </a:lvl9pPr>
          </a:lstStyle>
          <a:p>
            <a:endParaRPr/>
          </a:p>
        </p:txBody>
      </p:sp>
      <p:sp>
        <p:nvSpPr>
          <p:cNvPr id="136" name="Google Shape;136;p18"/>
          <p:cNvSpPr txBox="1">
            <a:spLocks noGrp="1"/>
          </p:cNvSpPr>
          <p:nvPr>
            <p:ph type="body" idx="2"/>
          </p:nvPr>
        </p:nvSpPr>
        <p:spPr>
          <a:xfrm>
            <a:off x="928879" y="6515100"/>
            <a:ext cx="15544802" cy="2171700"/>
          </a:xfrm>
          <a:prstGeom prst="rect">
            <a:avLst/>
          </a:prstGeom>
          <a:noFill/>
          <a:ln>
            <a:noFill/>
          </a:ln>
        </p:spPr>
        <p:txBody>
          <a:bodyPr spcFirstLastPara="1" wrap="square" lIns="91425" tIns="45700" rIns="91425" bIns="45700" anchor="t" anchorCtr="0">
            <a:normAutofit/>
          </a:bodyPr>
          <a:lstStyle>
            <a:lvl1pPr marL="685800" lvl="0" indent="-342900" algn="l">
              <a:lnSpc>
                <a:spcPct val="100000"/>
              </a:lnSpc>
              <a:spcBef>
                <a:spcPts val="0"/>
              </a:spcBef>
              <a:spcAft>
                <a:spcPts val="0"/>
              </a:spcAft>
              <a:buSzPts val="1600"/>
              <a:buNone/>
              <a:defRPr sz="2400">
                <a:solidFill>
                  <a:schemeClr val="lt1"/>
                </a:solidFill>
              </a:defRPr>
            </a:lvl1pPr>
            <a:lvl2pPr marL="1371600" lvl="1" indent="-342900" algn="l">
              <a:lnSpc>
                <a:spcPct val="100000"/>
              </a:lnSpc>
              <a:spcBef>
                <a:spcPts val="1500"/>
              </a:spcBef>
              <a:spcAft>
                <a:spcPts val="0"/>
              </a:spcAft>
              <a:buSzPts val="1600"/>
              <a:buNone/>
              <a:defRPr sz="2400">
                <a:solidFill>
                  <a:schemeClr val="lt1"/>
                </a:solidFill>
              </a:defRPr>
            </a:lvl2pPr>
            <a:lvl3pPr marL="2057400" lvl="2" indent="-342900" algn="l">
              <a:lnSpc>
                <a:spcPct val="100000"/>
              </a:lnSpc>
              <a:spcBef>
                <a:spcPts val="1500"/>
              </a:spcBef>
              <a:spcAft>
                <a:spcPts val="0"/>
              </a:spcAft>
              <a:buSzPts val="1600"/>
              <a:buNone/>
              <a:defRPr sz="2400">
                <a:solidFill>
                  <a:schemeClr val="lt1"/>
                </a:solidFill>
              </a:defRPr>
            </a:lvl3pPr>
            <a:lvl4pPr marL="2743200" lvl="3" indent="-342900" algn="l">
              <a:lnSpc>
                <a:spcPct val="100000"/>
              </a:lnSpc>
              <a:spcBef>
                <a:spcPts val="1500"/>
              </a:spcBef>
              <a:spcAft>
                <a:spcPts val="0"/>
              </a:spcAft>
              <a:buSzPts val="1400"/>
              <a:buNone/>
              <a:defRPr sz="2100">
                <a:solidFill>
                  <a:schemeClr val="lt1"/>
                </a:solidFill>
              </a:defRPr>
            </a:lvl4pPr>
            <a:lvl5pPr marL="3429000" lvl="4" indent="-342900" algn="l">
              <a:lnSpc>
                <a:spcPct val="100000"/>
              </a:lnSpc>
              <a:spcBef>
                <a:spcPts val="1500"/>
              </a:spcBef>
              <a:spcAft>
                <a:spcPts val="0"/>
              </a:spcAft>
              <a:buSzPts val="1400"/>
              <a:buNone/>
              <a:defRPr sz="2100">
                <a:solidFill>
                  <a:schemeClr val="lt1"/>
                </a:solidFill>
              </a:defRPr>
            </a:lvl5pPr>
            <a:lvl6pPr marL="4114800" lvl="5" indent="-342900" algn="l">
              <a:lnSpc>
                <a:spcPct val="100000"/>
              </a:lnSpc>
              <a:spcBef>
                <a:spcPts val="1500"/>
              </a:spcBef>
              <a:spcAft>
                <a:spcPts val="0"/>
              </a:spcAft>
              <a:buSzPts val="1400"/>
              <a:buNone/>
              <a:defRPr sz="2100">
                <a:solidFill>
                  <a:schemeClr val="lt1"/>
                </a:solidFill>
              </a:defRPr>
            </a:lvl6pPr>
            <a:lvl7pPr marL="4800600" lvl="6" indent="-342900" algn="l">
              <a:lnSpc>
                <a:spcPct val="100000"/>
              </a:lnSpc>
              <a:spcBef>
                <a:spcPts val="1500"/>
              </a:spcBef>
              <a:spcAft>
                <a:spcPts val="0"/>
              </a:spcAft>
              <a:buSzPts val="1400"/>
              <a:buNone/>
              <a:defRPr sz="2100">
                <a:solidFill>
                  <a:schemeClr val="lt1"/>
                </a:solidFill>
              </a:defRPr>
            </a:lvl7pPr>
            <a:lvl8pPr marL="5486400" lvl="7" indent="-342900" algn="l">
              <a:lnSpc>
                <a:spcPct val="100000"/>
              </a:lnSpc>
              <a:spcBef>
                <a:spcPts val="1500"/>
              </a:spcBef>
              <a:spcAft>
                <a:spcPts val="0"/>
              </a:spcAft>
              <a:buSzPts val="1400"/>
              <a:buNone/>
              <a:defRPr sz="2100">
                <a:solidFill>
                  <a:schemeClr val="lt1"/>
                </a:solidFill>
              </a:defRPr>
            </a:lvl8pPr>
            <a:lvl9pPr marL="6172200" lvl="8" indent="-342900" algn="l">
              <a:lnSpc>
                <a:spcPct val="100000"/>
              </a:lnSpc>
              <a:spcBef>
                <a:spcPts val="1500"/>
              </a:spcBef>
              <a:spcAft>
                <a:spcPts val="1500"/>
              </a:spcAft>
              <a:buSzPts val="1400"/>
              <a:buNone/>
              <a:defRPr sz="2100">
                <a:solidFill>
                  <a:schemeClr val="lt1"/>
                </a:solidFill>
              </a:defRPr>
            </a:lvl9pPr>
          </a:lstStyle>
          <a:p>
            <a:endParaRPr/>
          </a:p>
        </p:txBody>
      </p:sp>
      <p:sp>
        <p:nvSpPr>
          <p:cNvPr id="137" name="Google Shape;137;p18"/>
          <p:cNvSpPr txBox="1">
            <a:spLocks noGrp="1"/>
          </p:cNvSpPr>
          <p:nvPr>
            <p:ph type="dt" idx="10"/>
          </p:nvPr>
        </p:nvSpPr>
        <p:spPr>
          <a:xfrm>
            <a:off x="13047425" y="8805865"/>
            <a:ext cx="2424346" cy="5667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18"/>
          <p:cNvSpPr txBox="1">
            <a:spLocks noGrp="1"/>
          </p:cNvSpPr>
          <p:nvPr>
            <p:ph type="ftr" idx="11"/>
          </p:nvPr>
        </p:nvSpPr>
        <p:spPr>
          <a:xfrm>
            <a:off x="914401" y="8805865"/>
            <a:ext cx="11980622" cy="56673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18"/>
          <p:cNvSpPr txBox="1">
            <a:spLocks noGrp="1"/>
          </p:cNvSpPr>
          <p:nvPr>
            <p:ph type="sldNum" idx="12"/>
          </p:nvPr>
        </p:nvSpPr>
        <p:spPr>
          <a:xfrm>
            <a:off x="15624170" y="8805865"/>
            <a:ext cx="835032" cy="5667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710802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0"/>
        <p:cNvGrpSpPr/>
        <p:nvPr/>
      </p:nvGrpSpPr>
      <p:grpSpPr>
        <a:xfrm>
          <a:off x="0" y="0"/>
          <a:ext cx="0" cy="0"/>
          <a:chOff x="0" y="0"/>
          <a:chExt cx="0" cy="0"/>
        </a:xfrm>
      </p:grpSpPr>
      <p:pic>
        <p:nvPicPr>
          <p:cNvPr id="141" name="Google Shape;141;p19" descr="Celestia-R1---OverlayContentSD.png"/>
          <p:cNvPicPr preferRelativeResize="0"/>
          <p:nvPr/>
        </p:nvPicPr>
        <p:blipFill rotWithShape="1">
          <a:blip r:embed="rId2">
            <a:alphaModFix/>
          </a:blip>
          <a:srcRect/>
          <a:stretch/>
        </p:blipFill>
        <p:spPr>
          <a:xfrm>
            <a:off x="27912" y="0"/>
            <a:ext cx="18237200" cy="10287000"/>
          </a:xfrm>
          <a:prstGeom prst="rect">
            <a:avLst/>
          </a:prstGeom>
          <a:noFill/>
          <a:ln>
            <a:noFill/>
          </a:ln>
        </p:spPr>
      </p:pic>
      <p:sp>
        <p:nvSpPr>
          <p:cNvPr id="142" name="Google Shape;142;p19"/>
          <p:cNvSpPr txBox="1">
            <a:spLocks noGrp="1"/>
          </p:cNvSpPr>
          <p:nvPr>
            <p:ph type="title"/>
          </p:nvPr>
        </p:nvSpPr>
        <p:spPr>
          <a:xfrm>
            <a:off x="914400" y="914402"/>
            <a:ext cx="15544800" cy="2184401"/>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2800"/>
              <a:buFont typeface="Calibri"/>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19"/>
          <p:cNvSpPr txBox="1">
            <a:spLocks noGrp="1"/>
          </p:cNvSpPr>
          <p:nvPr>
            <p:ph type="body" idx="1"/>
          </p:nvPr>
        </p:nvSpPr>
        <p:spPr>
          <a:xfrm rot="5400000">
            <a:off x="5949952" y="-1822449"/>
            <a:ext cx="5473700" cy="15544800"/>
          </a:xfrm>
          <a:prstGeom prst="rect">
            <a:avLst/>
          </a:prstGeom>
          <a:noFill/>
          <a:ln>
            <a:noFill/>
          </a:ln>
        </p:spPr>
        <p:txBody>
          <a:bodyPr spcFirstLastPara="1" wrap="square" lIns="91425" tIns="45700" rIns="91425" bIns="45700" anchor="t" anchorCtr="0">
            <a:normAutofit/>
          </a:bodyPr>
          <a:lstStyle>
            <a:lvl1pPr marL="685800" lvl="0" indent="-514350" algn="l">
              <a:lnSpc>
                <a:spcPct val="100000"/>
              </a:lnSpc>
              <a:spcBef>
                <a:spcPts val="0"/>
              </a:spcBef>
              <a:spcAft>
                <a:spcPts val="0"/>
              </a:spcAft>
              <a:buSzPts val="1800"/>
              <a:buChar char="•"/>
              <a:defRPr/>
            </a:lvl1pPr>
            <a:lvl2pPr marL="1371600" lvl="1" indent="-514350" algn="l">
              <a:lnSpc>
                <a:spcPct val="100000"/>
              </a:lnSpc>
              <a:spcBef>
                <a:spcPts val="1500"/>
              </a:spcBef>
              <a:spcAft>
                <a:spcPts val="0"/>
              </a:spcAft>
              <a:buSzPts val="1800"/>
              <a:buChar char="•"/>
              <a:defRPr/>
            </a:lvl2pPr>
            <a:lvl3pPr marL="2057400" lvl="2" indent="-514350" algn="l">
              <a:lnSpc>
                <a:spcPct val="100000"/>
              </a:lnSpc>
              <a:spcBef>
                <a:spcPts val="1500"/>
              </a:spcBef>
              <a:spcAft>
                <a:spcPts val="0"/>
              </a:spcAft>
              <a:buSzPts val="1800"/>
              <a:buChar char="•"/>
              <a:defRPr/>
            </a:lvl3pPr>
            <a:lvl4pPr marL="2743200" lvl="3" indent="-514350" algn="l">
              <a:lnSpc>
                <a:spcPct val="100000"/>
              </a:lnSpc>
              <a:spcBef>
                <a:spcPts val="1500"/>
              </a:spcBef>
              <a:spcAft>
                <a:spcPts val="0"/>
              </a:spcAft>
              <a:buSzPts val="1800"/>
              <a:buChar char="•"/>
              <a:defRPr/>
            </a:lvl4pPr>
            <a:lvl5pPr marL="3429000" lvl="4" indent="-514350" algn="l">
              <a:lnSpc>
                <a:spcPct val="100000"/>
              </a:lnSpc>
              <a:spcBef>
                <a:spcPts val="1500"/>
              </a:spcBef>
              <a:spcAft>
                <a:spcPts val="0"/>
              </a:spcAft>
              <a:buSzPts val="1800"/>
              <a:buChar char="•"/>
              <a:defRPr/>
            </a:lvl5pPr>
            <a:lvl6pPr marL="4114800" lvl="5" indent="-514350" algn="l">
              <a:lnSpc>
                <a:spcPct val="100000"/>
              </a:lnSpc>
              <a:spcBef>
                <a:spcPts val="1500"/>
              </a:spcBef>
              <a:spcAft>
                <a:spcPts val="0"/>
              </a:spcAft>
              <a:buSzPts val="1800"/>
              <a:buChar char="•"/>
              <a:defRPr/>
            </a:lvl6pPr>
            <a:lvl7pPr marL="4800600" lvl="6" indent="-514350" algn="l">
              <a:lnSpc>
                <a:spcPct val="100000"/>
              </a:lnSpc>
              <a:spcBef>
                <a:spcPts val="1500"/>
              </a:spcBef>
              <a:spcAft>
                <a:spcPts val="0"/>
              </a:spcAft>
              <a:buSzPts val="1800"/>
              <a:buChar char="•"/>
              <a:defRPr/>
            </a:lvl7pPr>
            <a:lvl8pPr marL="5486400" lvl="7" indent="-514350" algn="l">
              <a:lnSpc>
                <a:spcPct val="100000"/>
              </a:lnSpc>
              <a:spcBef>
                <a:spcPts val="1500"/>
              </a:spcBef>
              <a:spcAft>
                <a:spcPts val="0"/>
              </a:spcAft>
              <a:buSzPts val="1800"/>
              <a:buChar char="•"/>
              <a:defRPr/>
            </a:lvl8pPr>
            <a:lvl9pPr marL="6172200" lvl="8" indent="-514350" algn="l">
              <a:lnSpc>
                <a:spcPct val="100000"/>
              </a:lnSpc>
              <a:spcBef>
                <a:spcPts val="1500"/>
              </a:spcBef>
              <a:spcAft>
                <a:spcPts val="1500"/>
              </a:spcAft>
              <a:buSzPts val="1800"/>
              <a:buChar char="•"/>
              <a:defRPr/>
            </a:lvl9pPr>
          </a:lstStyle>
          <a:p>
            <a:endParaRPr/>
          </a:p>
        </p:txBody>
      </p:sp>
      <p:sp>
        <p:nvSpPr>
          <p:cNvPr id="144" name="Google Shape;144;p19"/>
          <p:cNvSpPr txBox="1">
            <a:spLocks noGrp="1"/>
          </p:cNvSpPr>
          <p:nvPr>
            <p:ph type="dt" idx="10"/>
          </p:nvPr>
        </p:nvSpPr>
        <p:spPr>
          <a:xfrm>
            <a:off x="13047425" y="8805865"/>
            <a:ext cx="2424346" cy="5667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19"/>
          <p:cNvSpPr txBox="1">
            <a:spLocks noGrp="1"/>
          </p:cNvSpPr>
          <p:nvPr>
            <p:ph type="ftr" idx="11"/>
          </p:nvPr>
        </p:nvSpPr>
        <p:spPr>
          <a:xfrm>
            <a:off x="914401" y="8805865"/>
            <a:ext cx="11980622" cy="56673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19"/>
          <p:cNvSpPr txBox="1">
            <a:spLocks noGrp="1"/>
          </p:cNvSpPr>
          <p:nvPr>
            <p:ph type="sldNum" idx="12"/>
          </p:nvPr>
        </p:nvSpPr>
        <p:spPr>
          <a:xfrm>
            <a:off x="15624170" y="8805865"/>
            <a:ext cx="835032" cy="5667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475004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47"/>
        <p:cNvGrpSpPr/>
        <p:nvPr/>
      </p:nvGrpSpPr>
      <p:grpSpPr>
        <a:xfrm>
          <a:off x="0" y="0"/>
          <a:ext cx="0" cy="0"/>
          <a:chOff x="0" y="0"/>
          <a:chExt cx="0" cy="0"/>
        </a:xfrm>
      </p:grpSpPr>
      <p:pic>
        <p:nvPicPr>
          <p:cNvPr id="148" name="Google Shape;148;p20" descr="Celestia-R1---OverlayContentSD.png"/>
          <p:cNvPicPr preferRelativeResize="0"/>
          <p:nvPr/>
        </p:nvPicPr>
        <p:blipFill rotWithShape="1">
          <a:blip r:embed="rId2">
            <a:alphaModFix/>
          </a:blip>
          <a:srcRect/>
          <a:stretch/>
        </p:blipFill>
        <p:spPr>
          <a:xfrm>
            <a:off x="27912" y="0"/>
            <a:ext cx="18237200" cy="10287000"/>
          </a:xfrm>
          <a:prstGeom prst="rect">
            <a:avLst/>
          </a:prstGeom>
          <a:noFill/>
          <a:ln>
            <a:noFill/>
          </a:ln>
        </p:spPr>
      </p:pic>
      <p:sp>
        <p:nvSpPr>
          <p:cNvPr id="149" name="Google Shape;149;p20"/>
          <p:cNvSpPr txBox="1">
            <a:spLocks noGrp="1"/>
          </p:cNvSpPr>
          <p:nvPr>
            <p:ph type="title"/>
          </p:nvPr>
        </p:nvSpPr>
        <p:spPr>
          <a:xfrm rot="5400000">
            <a:off x="10896377" y="3123981"/>
            <a:ext cx="7772402" cy="3353242"/>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2800"/>
              <a:buFont typeface="Calibri"/>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20"/>
          <p:cNvSpPr txBox="1">
            <a:spLocks noGrp="1"/>
          </p:cNvSpPr>
          <p:nvPr>
            <p:ph type="body" idx="1"/>
          </p:nvPr>
        </p:nvSpPr>
        <p:spPr>
          <a:xfrm rot="5400000">
            <a:off x="3018384" y="-1189584"/>
            <a:ext cx="7772400" cy="11980368"/>
          </a:xfrm>
          <a:prstGeom prst="rect">
            <a:avLst/>
          </a:prstGeom>
          <a:noFill/>
          <a:ln>
            <a:noFill/>
          </a:ln>
        </p:spPr>
        <p:txBody>
          <a:bodyPr spcFirstLastPara="1" wrap="square" lIns="91425" tIns="45700" rIns="91425" bIns="45700" anchor="t" anchorCtr="0">
            <a:normAutofit/>
          </a:bodyPr>
          <a:lstStyle>
            <a:lvl1pPr marL="685800" lvl="0" indent="-514350" algn="l">
              <a:lnSpc>
                <a:spcPct val="100000"/>
              </a:lnSpc>
              <a:spcBef>
                <a:spcPts val="0"/>
              </a:spcBef>
              <a:spcAft>
                <a:spcPts val="0"/>
              </a:spcAft>
              <a:buSzPts val="1800"/>
              <a:buChar char="•"/>
              <a:defRPr/>
            </a:lvl1pPr>
            <a:lvl2pPr marL="1371600" lvl="1" indent="-514350" algn="l">
              <a:lnSpc>
                <a:spcPct val="100000"/>
              </a:lnSpc>
              <a:spcBef>
                <a:spcPts val="1500"/>
              </a:spcBef>
              <a:spcAft>
                <a:spcPts val="0"/>
              </a:spcAft>
              <a:buSzPts val="1800"/>
              <a:buChar char="•"/>
              <a:defRPr/>
            </a:lvl2pPr>
            <a:lvl3pPr marL="2057400" lvl="2" indent="-514350" algn="l">
              <a:lnSpc>
                <a:spcPct val="100000"/>
              </a:lnSpc>
              <a:spcBef>
                <a:spcPts val="1500"/>
              </a:spcBef>
              <a:spcAft>
                <a:spcPts val="0"/>
              </a:spcAft>
              <a:buSzPts val="1800"/>
              <a:buChar char="•"/>
              <a:defRPr/>
            </a:lvl3pPr>
            <a:lvl4pPr marL="2743200" lvl="3" indent="-514350" algn="l">
              <a:lnSpc>
                <a:spcPct val="100000"/>
              </a:lnSpc>
              <a:spcBef>
                <a:spcPts val="1500"/>
              </a:spcBef>
              <a:spcAft>
                <a:spcPts val="0"/>
              </a:spcAft>
              <a:buSzPts val="1800"/>
              <a:buChar char="•"/>
              <a:defRPr/>
            </a:lvl4pPr>
            <a:lvl5pPr marL="3429000" lvl="4" indent="-514350" algn="l">
              <a:lnSpc>
                <a:spcPct val="100000"/>
              </a:lnSpc>
              <a:spcBef>
                <a:spcPts val="1500"/>
              </a:spcBef>
              <a:spcAft>
                <a:spcPts val="0"/>
              </a:spcAft>
              <a:buSzPts val="1800"/>
              <a:buChar char="•"/>
              <a:defRPr/>
            </a:lvl5pPr>
            <a:lvl6pPr marL="4114800" lvl="5" indent="-514350" algn="l">
              <a:lnSpc>
                <a:spcPct val="100000"/>
              </a:lnSpc>
              <a:spcBef>
                <a:spcPts val="1500"/>
              </a:spcBef>
              <a:spcAft>
                <a:spcPts val="0"/>
              </a:spcAft>
              <a:buSzPts val="1800"/>
              <a:buChar char="•"/>
              <a:defRPr/>
            </a:lvl6pPr>
            <a:lvl7pPr marL="4800600" lvl="6" indent="-514350" algn="l">
              <a:lnSpc>
                <a:spcPct val="100000"/>
              </a:lnSpc>
              <a:spcBef>
                <a:spcPts val="1500"/>
              </a:spcBef>
              <a:spcAft>
                <a:spcPts val="0"/>
              </a:spcAft>
              <a:buSzPts val="1800"/>
              <a:buChar char="•"/>
              <a:defRPr/>
            </a:lvl7pPr>
            <a:lvl8pPr marL="5486400" lvl="7" indent="-514350" algn="l">
              <a:lnSpc>
                <a:spcPct val="100000"/>
              </a:lnSpc>
              <a:spcBef>
                <a:spcPts val="1500"/>
              </a:spcBef>
              <a:spcAft>
                <a:spcPts val="0"/>
              </a:spcAft>
              <a:buSzPts val="1800"/>
              <a:buChar char="•"/>
              <a:defRPr/>
            </a:lvl8pPr>
            <a:lvl9pPr marL="6172200" lvl="8" indent="-514350" algn="l">
              <a:lnSpc>
                <a:spcPct val="100000"/>
              </a:lnSpc>
              <a:spcBef>
                <a:spcPts val="1500"/>
              </a:spcBef>
              <a:spcAft>
                <a:spcPts val="1500"/>
              </a:spcAft>
              <a:buSzPts val="1800"/>
              <a:buChar char="•"/>
              <a:defRPr/>
            </a:lvl9pPr>
          </a:lstStyle>
          <a:p>
            <a:endParaRPr/>
          </a:p>
        </p:txBody>
      </p:sp>
      <p:sp>
        <p:nvSpPr>
          <p:cNvPr id="151" name="Google Shape;151;p20"/>
          <p:cNvSpPr txBox="1">
            <a:spLocks noGrp="1"/>
          </p:cNvSpPr>
          <p:nvPr>
            <p:ph type="dt" idx="10"/>
          </p:nvPr>
        </p:nvSpPr>
        <p:spPr>
          <a:xfrm>
            <a:off x="13047425" y="8805865"/>
            <a:ext cx="2424346" cy="56673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20"/>
          <p:cNvSpPr txBox="1">
            <a:spLocks noGrp="1"/>
          </p:cNvSpPr>
          <p:nvPr>
            <p:ph type="ftr" idx="11"/>
          </p:nvPr>
        </p:nvSpPr>
        <p:spPr>
          <a:xfrm>
            <a:off x="914401" y="8805865"/>
            <a:ext cx="11980622" cy="56673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20"/>
          <p:cNvSpPr txBox="1">
            <a:spLocks noGrp="1"/>
          </p:cNvSpPr>
          <p:nvPr>
            <p:ph type="sldNum" idx="12"/>
          </p:nvPr>
        </p:nvSpPr>
        <p:spPr>
          <a:xfrm>
            <a:off x="15624170" y="8805865"/>
            <a:ext cx="835032" cy="5667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68399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9" name="Body Level One…"/>
          <p:cNvSpPr txBox="1">
            <a:spLocks noGrp="1"/>
          </p:cNvSpPr>
          <p:nvPr>
            <p:ph type="body" sz="quarter"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sz="quarter"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quarter" idx="21"/>
          </p:nvPr>
        </p:nvSpPr>
        <p:spPr>
          <a:xfrm>
            <a:off x="1792288" y="612775"/>
            <a:ext cx="54864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image" Target="../media/image1.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14400" y="138112"/>
            <a:ext cx="16459200" cy="2262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914400" y="2400300"/>
            <a:ext cx="16459200" cy="7886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8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293476"/>
            </a:gs>
            <a:gs pos="50000">
              <a:srgbClr val="145C95"/>
            </a:gs>
            <a:gs pos="100000">
              <a:srgbClr val="2284B8"/>
            </a:gs>
          </a:gsLst>
          <a:lin ang="2520000" scaled="0"/>
        </a:gra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914400" y="914402"/>
            <a:ext cx="15544800" cy="2184401"/>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lt1"/>
              </a:buClr>
              <a:buSzPts val="3200"/>
              <a:buFont typeface="Calibri"/>
              <a:buNone/>
              <a:defRPr sz="3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914400" y="3213103"/>
            <a:ext cx="15544800" cy="5473700"/>
          </a:xfrm>
          <a:prstGeom prst="rect">
            <a:avLst/>
          </a:prstGeom>
          <a:noFill/>
          <a:ln>
            <a:noFill/>
          </a:ln>
        </p:spPr>
        <p:txBody>
          <a:bodyPr spcFirstLastPara="1" wrap="square" lIns="91425" tIns="45700" rIns="91425" bIns="45700" anchor="ctr" anchorCtr="0">
            <a:normAutofit/>
          </a:bodyPr>
          <a:lstStyle>
            <a:lvl1pPr marL="457200" marR="0" lvl="0" indent="-342900" algn="l" rtl="0">
              <a:lnSpc>
                <a:spcPct val="100000"/>
              </a:lnSpc>
              <a:spcBef>
                <a:spcPts val="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1pPr>
            <a:lvl2pPr marL="914400" marR="0" lvl="1" indent="-342900" algn="l" rtl="0">
              <a:lnSpc>
                <a:spcPct val="100000"/>
              </a:lnSpc>
              <a:spcBef>
                <a:spcPts val="10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30200" algn="l" rtl="0">
              <a:lnSpc>
                <a:spcPct val="100000"/>
              </a:lnSpc>
              <a:spcBef>
                <a:spcPts val="10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3pPr>
            <a:lvl4pPr marL="1828800" marR="0" lvl="3" indent="-317500" algn="l" rtl="0">
              <a:lnSpc>
                <a:spcPct val="100000"/>
              </a:lnSpc>
              <a:spcBef>
                <a:spcPts val="10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4pPr>
            <a:lvl5pPr marL="2286000" marR="0" lvl="4" indent="-304800"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5pPr>
            <a:lvl6pPr marL="2743200" marR="0" lvl="5" indent="-304800"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6pPr>
            <a:lvl7pPr marL="3200400" marR="0" lvl="6" indent="-304800"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7pPr>
            <a:lvl8pPr marL="3657600" marR="0" lvl="7" indent="-304800" algn="l" rtl="0">
              <a:lnSpc>
                <a:spcPct val="100000"/>
              </a:lnSpc>
              <a:spcBef>
                <a:spcPts val="10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8pPr>
            <a:lvl9pPr marL="4114800" marR="0" lvl="8" indent="-304800" algn="l" rtl="0">
              <a:lnSpc>
                <a:spcPct val="100000"/>
              </a:lnSpc>
              <a:spcBef>
                <a:spcPts val="1000"/>
              </a:spcBef>
              <a:spcAft>
                <a:spcPts val="100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13047425" y="8805865"/>
            <a:ext cx="2424346" cy="566738"/>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5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7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7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7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7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7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7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7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700" b="0" i="0" u="none" strike="noStrike" cap="none">
                <a:solidFill>
                  <a:schemeClr val="lt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914401" y="8805865"/>
            <a:ext cx="11980622" cy="56673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5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7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7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7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7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7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7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7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700" b="0" i="0" u="none" strike="noStrike" cap="none">
                <a:solidFill>
                  <a:schemeClr val="lt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15624170" y="8805865"/>
            <a:ext cx="835032" cy="56673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5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pic>
        <p:nvPicPr>
          <p:cNvPr id="15" name="Google Shape;15;p1"/>
          <p:cNvPicPr preferRelativeResize="0"/>
          <p:nvPr/>
        </p:nvPicPr>
        <p:blipFill rotWithShape="1">
          <a:blip r:embed="rId20">
            <a:alphaModFix/>
          </a:blip>
          <a:srcRect/>
          <a:stretch/>
        </p:blipFill>
        <p:spPr>
          <a:xfrm>
            <a:off x="15087600" y="9486011"/>
            <a:ext cx="2723228" cy="560960"/>
          </a:xfrm>
          <a:prstGeom prst="rect">
            <a:avLst/>
          </a:prstGeom>
          <a:noFill/>
          <a:ln>
            <a:noFill/>
          </a:ln>
        </p:spPr>
      </p:pic>
    </p:spTree>
    <p:extLst>
      <p:ext uri="{BB962C8B-B14F-4D97-AF65-F5344CB8AC3E}">
        <p14:creationId xmlns:p14="http://schemas.microsoft.com/office/powerpoint/2010/main" val="814773338"/>
      </p:ext>
    </p:extLst>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s://allianceforsafetyandjustice.org/wp-content/uploads/2021/04/ARP-Report-Issue-1-2.pdf" TargetMode="External"/><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s://www.whitehouse.gov/briefing-room/statements-releases/2021/04/07/fact-sheet-more-details-on-the-biden-harris-administrations-investments-in-community-violence-interventions/" TargetMode="External"/><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hyperlink" Target="https://ojjdp.ojp.gov/programs/children-exposed-violence" TargetMode="External"/><Relationship Id="rId3" Type="http://schemas.openxmlformats.org/officeDocument/2006/relationships/hyperlink" Target="https://bja.ojp.gov/funding/opportunities/o-bja-2021-60003" TargetMode="External"/><Relationship Id="rId7" Type="http://schemas.openxmlformats.org/officeDocument/2006/relationships/hyperlink" Target="https://bja.ojp.gov/funding/opportunities/o-bja-2021-58002" TargetMode="External"/><Relationship Id="rId2" Type="http://schemas.openxmlformats.org/officeDocument/2006/relationships/hyperlink" Target="https://bja.ojp.gov/program/jag/overview" TargetMode="External"/><Relationship Id="rId1" Type="http://schemas.openxmlformats.org/officeDocument/2006/relationships/slideLayout" Target="../slideLayouts/slideLayout18.xml"/><Relationship Id="rId6" Type="http://schemas.openxmlformats.org/officeDocument/2006/relationships/hyperlink" Target="https://www.ojp.gov/funding/explore/current-funding-opportunities#OpenSols" TargetMode="External"/><Relationship Id="rId11" Type="http://schemas.openxmlformats.org/officeDocument/2006/relationships/hyperlink" Target="https://ojjdp.ojp.gov/programs/national-gang-center" TargetMode="External"/><Relationship Id="rId5" Type="http://schemas.openxmlformats.org/officeDocument/2006/relationships/hyperlink" Target="https://cops.usdoj.gov/chp" TargetMode="External"/><Relationship Id="rId10" Type="http://schemas.openxmlformats.org/officeDocument/2006/relationships/hyperlink" Target="https://bja.ojp.gov/program/project-safe-neighborhoods-psn/overview" TargetMode="External"/><Relationship Id="rId4" Type="http://schemas.openxmlformats.org/officeDocument/2006/relationships/hyperlink" Target="https://cops.usdoj.gov/cpdmicrogrants" TargetMode="External"/><Relationship Id="rId9" Type="http://schemas.openxmlformats.org/officeDocument/2006/relationships/hyperlink" Target="https://cops.usdoj.gov/svpp"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static1.squarespace.com/static/5d6f61730a2b610001135b79/t/605d010bd899bb14ed5890c3/1616707865038/HAVI_MedicaidV1.pdf" TargetMode="Externa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7.jpe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8288000" cy="10287000"/>
          </a:xfrm>
          <a:prstGeom prst="rect">
            <a:avLst/>
          </a:prstGeom>
        </p:spPr>
      </p:pic>
      <p:pic>
        <p:nvPicPr>
          <p:cNvPr id="3" name="Picture 2"/>
          <p:cNvPicPr>
            <a:picLocks noChangeAspect="1"/>
          </p:cNvPicPr>
          <p:nvPr/>
        </p:nvPicPr>
        <p:blipFill>
          <a:blip r:embed="rId3"/>
          <a:stretch>
            <a:fillRect/>
          </a:stretch>
        </p:blipFill>
        <p:spPr>
          <a:xfrm>
            <a:off x="3468939" y="443809"/>
            <a:ext cx="2062727" cy="2062727"/>
          </a:xfrm>
          <a:prstGeom prst="rect">
            <a:avLst/>
          </a:prstGeom>
        </p:spPr>
      </p:pic>
      <p:pic>
        <p:nvPicPr>
          <p:cNvPr id="5" name="Picture 4"/>
          <p:cNvPicPr>
            <a:picLocks noChangeAspect="1"/>
          </p:cNvPicPr>
          <p:nvPr/>
        </p:nvPicPr>
        <p:blipFill>
          <a:blip r:embed="rId4"/>
          <a:stretch>
            <a:fillRect/>
          </a:stretch>
        </p:blipFill>
        <p:spPr>
          <a:xfrm>
            <a:off x="649964" y="458661"/>
            <a:ext cx="1990725" cy="2047875"/>
          </a:xfrm>
          <a:prstGeom prst="rect">
            <a:avLst/>
          </a:prstGeom>
        </p:spPr>
      </p:pic>
      <p:pic>
        <p:nvPicPr>
          <p:cNvPr id="6" name="Picture 5"/>
          <p:cNvPicPr>
            <a:picLocks noChangeAspect="1"/>
          </p:cNvPicPr>
          <p:nvPr/>
        </p:nvPicPr>
        <p:blipFill>
          <a:blip r:embed="rId5"/>
          <a:stretch>
            <a:fillRect/>
          </a:stretch>
        </p:blipFill>
        <p:spPr>
          <a:xfrm>
            <a:off x="326114" y="7104330"/>
            <a:ext cx="2314575" cy="1981200"/>
          </a:xfrm>
          <a:prstGeom prst="rect">
            <a:avLst/>
          </a:prstGeom>
        </p:spPr>
      </p:pic>
    </p:spTree>
    <p:extLst>
      <p:ext uri="{BB962C8B-B14F-4D97-AF65-F5344CB8AC3E}">
        <p14:creationId xmlns:p14="http://schemas.microsoft.com/office/powerpoint/2010/main" val="248310260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
            <a:ext cx="13716000" cy="2012372"/>
          </a:xfrm>
          <a:solidFill>
            <a:srgbClr val="7AAA44"/>
          </a:solidFill>
        </p:spPr>
        <p:txBody>
          <a:bodyPr>
            <a:normAutofit/>
          </a:bodyPr>
          <a:lstStyle/>
          <a:p>
            <a:pPr algn="ctr"/>
            <a:r>
              <a:rPr lang="en-US" b="1" dirty="0">
                <a:solidFill>
                  <a:schemeClr val="bg1"/>
                </a:solidFill>
              </a:rPr>
              <a:t>Cure Violence Model</a:t>
            </a:r>
          </a:p>
        </p:txBody>
      </p:sp>
      <p:graphicFrame>
        <p:nvGraphicFramePr>
          <p:cNvPr id="6" name="Diagram 5"/>
          <p:cNvGraphicFramePr/>
          <p:nvPr/>
        </p:nvGraphicFramePr>
        <p:xfrm>
          <a:off x="5217467" y="2260882"/>
          <a:ext cx="12373583" cy="75878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6DF1AB0A-2358-4968-9257-BDC7105AF5AA}"/>
              </a:ext>
            </a:extLst>
          </p:cNvPr>
          <p:cNvPicPr>
            <a:picLocks noChangeAspect="1"/>
          </p:cNvPicPr>
          <p:nvPr/>
        </p:nvPicPr>
        <p:blipFill>
          <a:blip r:embed="rId7"/>
          <a:stretch>
            <a:fillRect/>
          </a:stretch>
        </p:blipFill>
        <p:spPr>
          <a:xfrm>
            <a:off x="412221" y="3127917"/>
            <a:ext cx="4947270" cy="6091326"/>
          </a:xfrm>
          <a:prstGeom prst="rect">
            <a:avLst/>
          </a:prstGeom>
        </p:spPr>
      </p:pic>
    </p:spTree>
    <p:extLst>
      <p:ext uri="{BB962C8B-B14F-4D97-AF65-F5344CB8AC3E}">
        <p14:creationId xmlns:p14="http://schemas.microsoft.com/office/powerpoint/2010/main" val="320700613"/>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35" name="Rectangle 77">
            <a:extLst>
              <a:ext uri="{FF2B5EF4-FFF2-40B4-BE49-F238E27FC236}">
                <a16:creationId xmlns:a16="http://schemas.microsoft.com/office/drawing/2014/main" id="{E8A8EAB8-D2FF-444D-B34B-7D32F106AD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bg1"/>
              </a:solidFill>
            </a:endParaRPr>
          </a:p>
        </p:txBody>
      </p:sp>
      <p:sp>
        <p:nvSpPr>
          <p:cNvPr id="26627" name="Title 1"/>
          <p:cNvSpPr>
            <a:spLocks noGrp="1"/>
          </p:cNvSpPr>
          <p:nvPr>
            <p:ph type="title"/>
          </p:nvPr>
        </p:nvSpPr>
        <p:spPr>
          <a:xfrm>
            <a:off x="1257301" y="673082"/>
            <a:ext cx="7061507" cy="1838475"/>
          </a:xfrm>
        </p:spPr>
        <p:txBody>
          <a:bodyPr vert="horz" lIns="102870" tIns="51435" rIns="102870" bIns="51435" numCol="1" anchor="b" anchorCtr="0" compatLnSpc="1">
            <a:prstTxWarp prst="textNoShape">
              <a:avLst/>
            </a:prstTxWarp>
            <a:normAutofit fontScale="90000"/>
          </a:bodyPr>
          <a:lstStyle/>
          <a:p>
            <a:r>
              <a:rPr lang="en-US" altLang="en-US" sz="5700">
                <a:solidFill>
                  <a:schemeClr val="bg1"/>
                </a:solidFill>
                <a:latin typeface="Arial" panose="020B0604020202020204" pitchFamily="34" charset="0"/>
                <a:cs typeface="Arial" panose="020B0604020202020204" pitchFamily="34" charset="0"/>
              </a:rPr>
              <a:t/>
            </a:r>
            <a:br>
              <a:rPr lang="en-US" altLang="en-US" sz="5700">
                <a:solidFill>
                  <a:schemeClr val="bg1"/>
                </a:solidFill>
                <a:latin typeface="Arial" panose="020B0604020202020204" pitchFamily="34" charset="0"/>
                <a:cs typeface="Arial" panose="020B0604020202020204" pitchFamily="34" charset="0"/>
              </a:rPr>
            </a:br>
            <a:endParaRPr lang="en-US" altLang="en-US" sz="5700">
              <a:solidFill>
                <a:schemeClr val="bg1"/>
              </a:solidFill>
              <a:latin typeface="Arial" panose="020B0604020202020204" pitchFamily="34" charset="0"/>
              <a:cs typeface="Arial" panose="020B0604020202020204" pitchFamily="34" charset="0"/>
            </a:endParaRPr>
          </a:p>
        </p:txBody>
      </p:sp>
      <p:cxnSp>
        <p:nvCxnSpPr>
          <p:cNvPr id="26636" name="Straight Connector 79">
            <a:extLst>
              <a:ext uri="{FF2B5EF4-FFF2-40B4-BE49-F238E27FC236}">
                <a16:creationId xmlns:a16="http://schemas.microsoft.com/office/drawing/2014/main" id="{EEA38897-7BA3-4408-8083-3235339C4A6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47810" y="2624634"/>
            <a:ext cx="707745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633" name="Content Placeholder 26630">
            <a:extLst>
              <a:ext uri="{FF2B5EF4-FFF2-40B4-BE49-F238E27FC236}">
                <a16:creationId xmlns:a16="http://schemas.microsoft.com/office/drawing/2014/main" id="{459EB159-F5B4-4E23-8928-DEA37CC55490}"/>
              </a:ext>
            </a:extLst>
          </p:cNvPr>
          <p:cNvSpPr>
            <a:spLocks noGrp="1"/>
          </p:cNvSpPr>
          <p:nvPr>
            <p:ph idx="1"/>
          </p:nvPr>
        </p:nvSpPr>
        <p:spPr>
          <a:xfrm>
            <a:off x="1346653" y="2197108"/>
            <a:ext cx="6879770" cy="6925646"/>
          </a:xfrm>
        </p:spPr>
        <p:txBody>
          <a:bodyPr>
            <a:normAutofit fontScale="77500" lnSpcReduction="20000"/>
          </a:bodyPr>
          <a:lstStyle/>
          <a:p>
            <a:pPr marL="0" indent="0" algn="ctr">
              <a:lnSpc>
                <a:spcPct val="110000"/>
              </a:lnSpc>
              <a:buNone/>
            </a:pPr>
            <a:r>
              <a:rPr lang="en-US" sz="4350" dirty="0">
                <a:solidFill>
                  <a:schemeClr val="bg1"/>
                </a:solidFill>
              </a:rPr>
              <a:t/>
            </a:r>
            <a:br>
              <a:rPr lang="en-US" sz="4350" dirty="0">
                <a:solidFill>
                  <a:schemeClr val="bg1"/>
                </a:solidFill>
              </a:rPr>
            </a:br>
            <a:r>
              <a:rPr lang="en-US" sz="4350" dirty="0">
                <a:solidFill>
                  <a:schemeClr val="bg1"/>
                </a:solidFill>
              </a:rPr>
              <a:t>TEAM STRUCTURE</a:t>
            </a:r>
          </a:p>
          <a:p>
            <a:pPr marL="0" indent="0">
              <a:lnSpc>
                <a:spcPct val="110000"/>
              </a:lnSpc>
              <a:buNone/>
            </a:pPr>
            <a:r>
              <a:rPr lang="en-US" sz="3750" b="1" dirty="0">
                <a:solidFill>
                  <a:schemeClr val="bg1"/>
                </a:solidFill>
              </a:rPr>
              <a:t>SUPERVISOR</a:t>
            </a:r>
            <a:r>
              <a:rPr lang="en-US" sz="3750" dirty="0">
                <a:solidFill>
                  <a:schemeClr val="bg1"/>
                </a:solidFill>
              </a:rPr>
              <a:t>: David Johnson</a:t>
            </a:r>
          </a:p>
          <a:p>
            <a:pPr marL="0" indent="0">
              <a:lnSpc>
                <a:spcPct val="110000"/>
              </a:lnSpc>
              <a:buNone/>
            </a:pPr>
            <a:r>
              <a:rPr lang="en-US" sz="3750" b="1" dirty="0">
                <a:solidFill>
                  <a:schemeClr val="bg1"/>
                </a:solidFill>
              </a:rPr>
              <a:t>VIOLENCE INTERRUPTERS</a:t>
            </a:r>
          </a:p>
          <a:p>
            <a:pPr>
              <a:lnSpc>
                <a:spcPct val="110000"/>
              </a:lnSpc>
            </a:pPr>
            <a:r>
              <a:rPr lang="en-US" sz="3750" dirty="0">
                <a:solidFill>
                  <a:schemeClr val="bg1"/>
                </a:solidFill>
              </a:rPr>
              <a:t>Matthew Harrington</a:t>
            </a:r>
          </a:p>
          <a:p>
            <a:pPr>
              <a:lnSpc>
                <a:spcPct val="110000"/>
              </a:lnSpc>
            </a:pPr>
            <a:r>
              <a:rPr lang="en-US" sz="3750" dirty="0">
                <a:solidFill>
                  <a:schemeClr val="bg1"/>
                </a:solidFill>
              </a:rPr>
              <a:t>Dwight Bagley</a:t>
            </a:r>
          </a:p>
          <a:p>
            <a:pPr>
              <a:lnSpc>
                <a:spcPct val="110000"/>
              </a:lnSpc>
            </a:pPr>
            <a:r>
              <a:rPr lang="en-US" sz="3750" dirty="0">
                <a:solidFill>
                  <a:schemeClr val="bg1"/>
                </a:solidFill>
              </a:rPr>
              <a:t>Charles Johnson</a:t>
            </a:r>
          </a:p>
          <a:p>
            <a:pPr marL="0" indent="0">
              <a:lnSpc>
                <a:spcPct val="110000"/>
              </a:lnSpc>
              <a:buNone/>
            </a:pPr>
            <a:r>
              <a:rPr lang="en-US" sz="3750" b="1" dirty="0">
                <a:solidFill>
                  <a:schemeClr val="bg1"/>
                </a:solidFill>
              </a:rPr>
              <a:t>OUTREACH WORKERS</a:t>
            </a:r>
          </a:p>
          <a:p>
            <a:pPr>
              <a:lnSpc>
                <a:spcPct val="110000"/>
              </a:lnSpc>
            </a:pPr>
            <a:r>
              <a:rPr lang="en-US" sz="3750" dirty="0">
                <a:solidFill>
                  <a:schemeClr val="bg1"/>
                </a:solidFill>
              </a:rPr>
              <a:t>Convellus Parker</a:t>
            </a:r>
          </a:p>
          <a:p>
            <a:pPr>
              <a:lnSpc>
                <a:spcPct val="110000"/>
              </a:lnSpc>
            </a:pPr>
            <a:r>
              <a:rPr lang="en-US" sz="3750" dirty="0">
                <a:solidFill>
                  <a:schemeClr val="bg1"/>
                </a:solidFill>
              </a:rPr>
              <a:t>Keshia Gray</a:t>
            </a:r>
          </a:p>
          <a:p>
            <a:pPr>
              <a:lnSpc>
                <a:spcPct val="110000"/>
              </a:lnSpc>
            </a:pPr>
            <a:r>
              <a:rPr lang="en-US" sz="3750" dirty="0">
                <a:solidFill>
                  <a:schemeClr val="bg1"/>
                </a:solidFill>
              </a:rPr>
              <a:t>Carlos </a:t>
            </a:r>
            <a:r>
              <a:rPr lang="en-US" sz="3750" dirty="0" err="1">
                <a:solidFill>
                  <a:schemeClr val="bg1"/>
                </a:solidFill>
              </a:rPr>
              <a:t>McCledon</a:t>
            </a:r>
            <a:endParaRPr lang="en-US" sz="3750" dirty="0">
              <a:solidFill>
                <a:schemeClr val="bg1"/>
              </a:solidFill>
            </a:endParaRPr>
          </a:p>
          <a:p>
            <a:pPr marL="0" indent="0">
              <a:lnSpc>
                <a:spcPct val="110000"/>
              </a:lnSpc>
              <a:buNone/>
            </a:pPr>
            <a:r>
              <a:rPr lang="en-US" sz="2550" dirty="0">
                <a:solidFill>
                  <a:schemeClr val="bg1"/>
                </a:solidFill>
              </a:rPr>
              <a:t/>
            </a:r>
            <a:br>
              <a:rPr lang="en-US" sz="2550" dirty="0">
                <a:solidFill>
                  <a:schemeClr val="bg1"/>
                </a:solidFill>
              </a:rPr>
            </a:br>
            <a:endParaRPr lang="en-US" sz="2550" dirty="0">
              <a:solidFill>
                <a:schemeClr val="bg1"/>
              </a:solidFill>
            </a:endParaRPr>
          </a:p>
          <a:p>
            <a:pPr marL="0" indent="0">
              <a:lnSpc>
                <a:spcPct val="110000"/>
              </a:lnSpc>
              <a:buNone/>
            </a:pPr>
            <a:r>
              <a:rPr lang="en-US" sz="2550" dirty="0">
                <a:solidFill>
                  <a:schemeClr val="bg1"/>
                </a:solidFill>
              </a:rPr>
              <a:t/>
            </a:r>
            <a:br>
              <a:rPr lang="en-US" sz="2550" dirty="0">
                <a:solidFill>
                  <a:schemeClr val="bg1"/>
                </a:solidFill>
              </a:rPr>
            </a:br>
            <a:endParaRPr lang="en-US" sz="2550" dirty="0">
              <a:solidFill>
                <a:schemeClr val="bg1"/>
              </a:solidFill>
            </a:endParaRPr>
          </a:p>
        </p:txBody>
      </p:sp>
      <p:cxnSp>
        <p:nvCxnSpPr>
          <p:cNvPr id="26637" name="Straight Connector 81">
            <a:extLst>
              <a:ext uri="{FF2B5EF4-FFF2-40B4-BE49-F238E27FC236}">
                <a16:creationId xmlns:a16="http://schemas.microsoft.com/office/drawing/2014/main" id="{F11AD06B-AB20-4097-8606-5DA00DBACE8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51041" y="8561508"/>
            <a:ext cx="707099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96048AFB-FA05-4519-A410-8C743A09FC83}"/>
              </a:ext>
            </a:extLst>
          </p:cNvPr>
          <p:cNvPicPr>
            <a:picLocks noChangeAspect="1"/>
          </p:cNvPicPr>
          <p:nvPr/>
        </p:nvPicPr>
        <p:blipFill rotWithShape="1">
          <a:blip r:embed="rId3">
            <a:extLst>
              <a:ext uri="{28A0092B-C50C-407E-A947-70E740481C1C}">
                <a14:useLocalDpi xmlns:a14="http://schemas.microsoft.com/office/drawing/2010/main" val="0"/>
              </a:ext>
            </a:extLst>
          </a:blip>
          <a:srcRect l="5854" r="11520"/>
          <a:stretch/>
        </p:blipFill>
        <p:spPr>
          <a:xfrm>
            <a:off x="9788180" y="15"/>
            <a:ext cx="8499821" cy="10286985"/>
          </a:xfrm>
          <a:prstGeom prst="rect">
            <a:avLst/>
          </a:prstGeom>
        </p:spPr>
      </p:pic>
    </p:spTree>
    <p:extLst>
      <p:ext uri="{BB962C8B-B14F-4D97-AF65-F5344CB8AC3E}">
        <p14:creationId xmlns:p14="http://schemas.microsoft.com/office/powerpoint/2010/main" val="3039789604"/>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0931" y="1"/>
            <a:ext cx="18288000" cy="2115083"/>
          </a:xfrm>
          <a:prstGeom prst="rect">
            <a:avLst/>
          </a:prstGeom>
          <a:solidFill>
            <a:srgbClr val="7AAA44"/>
          </a:solidFill>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defRPr/>
            </a:pPr>
            <a:r>
              <a:rPr lang="en-US" sz="6600" b="1" dirty="0">
                <a:solidFill>
                  <a:prstClr val="white"/>
                </a:solidFill>
                <a:latin typeface="Calibri Light" panose="020F0302020204030204"/>
              </a:rPr>
              <a:t>  Program area selected based on data</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77872" y="-422598"/>
            <a:ext cx="3197670" cy="319767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092" t="9891" r="21453" b="4194"/>
          <a:stretch/>
        </p:blipFill>
        <p:spPr>
          <a:xfrm>
            <a:off x="9401973" y="4100682"/>
            <a:ext cx="8345166" cy="61005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Content Placeholder 1"/>
          <p:cNvPicPr>
            <a:picLocks noGrp="1" noChangeAspect="1"/>
          </p:cNvPicPr>
          <p:nvPr>
            <p:ph idx="1"/>
          </p:nvPr>
        </p:nvPicPr>
        <p:blipFill rotWithShape="1">
          <a:blip r:embed="rId4">
            <a:extLst>
              <a:ext uri="{28A0092B-C50C-407E-A947-70E740481C1C}">
                <a14:useLocalDpi xmlns:a14="http://schemas.microsoft.com/office/drawing/2010/main" val="0"/>
              </a:ext>
            </a:extLst>
          </a:blip>
          <a:srcRect l="22016" t="26655" r="10318" b="10189"/>
          <a:stretch/>
        </p:blipFill>
        <p:spPr>
          <a:xfrm>
            <a:off x="2432304" y="1934177"/>
            <a:ext cx="9564624" cy="55793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Content Placeholder 2"/>
          <p:cNvSpPr txBox="1">
            <a:spLocks/>
          </p:cNvSpPr>
          <p:nvPr/>
        </p:nvSpPr>
        <p:spPr>
          <a:xfrm>
            <a:off x="294769" y="7859268"/>
            <a:ext cx="8181719" cy="2341923"/>
          </a:xfrm>
          <a:prstGeom prst="rect">
            <a:avLst/>
          </a:prstGeom>
        </p:spPr>
        <p:txBody>
          <a:bodyPr vert="horz" lIns="137160" tIns="68580" rIns="137160" bIns="6858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spcBef>
                <a:spcPts val="1500"/>
              </a:spcBef>
              <a:buNone/>
              <a:defRPr/>
            </a:pPr>
            <a:r>
              <a:rPr lang="en-US" sz="4200" b="1" dirty="0">
                <a:solidFill>
                  <a:prstClr val="black"/>
                </a:solidFill>
                <a:latin typeface="Calibri" panose="020F0502020204030204"/>
              </a:rPr>
              <a:t>Targeted Census Tracts</a:t>
            </a:r>
          </a:p>
          <a:p>
            <a:pPr marL="0" indent="0" defTabSz="1371600">
              <a:spcBef>
                <a:spcPts val="1500"/>
              </a:spcBef>
              <a:buNone/>
              <a:defRPr/>
            </a:pPr>
            <a:r>
              <a:rPr lang="en-US" sz="4200" dirty="0">
                <a:solidFill>
                  <a:prstClr val="black"/>
                </a:solidFill>
                <a:latin typeface="Calibri" panose="020F0502020204030204"/>
              </a:rPr>
              <a:t>TA1: 1400 (McDougald Terrace)</a:t>
            </a:r>
            <a:br>
              <a:rPr lang="en-US" sz="4200" dirty="0">
                <a:solidFill>
                  <a:prstClr val="black"/>
                </a:solidFill>
                <a:latin typeface="Calibri" panose="020F0502020204030204"/>
              </a:rPr>
            </a:br>
            <a:r>
              <a:rPr lang="en-US" sz="4200" dirty="0">
                <a:solidFill>
                  <a:prstClr val="black"/>
                </a:solidFill>
                <a:latin typeface="Calibri" panose="020F0502020204030204"/>
              </a:rPr>
              <a:t>TA2: 1301 (Southside) </a:t>
            </a:r>
          </a:p>
        </p:txBody>
      </p:sp>
    </p:spTree>
    <p:extLst>
      <p:ext uri="{BB962C8B-B14F-4D97-AF65-F5344CB8AC3E}">
        <p14:creationId xmlns:p14="http://schemas.microsoft.com/office/powerpoint/2010/main" val="533277043"/>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0931" y="1"/>
            <a:ext cx="18288000" cy="2115083"/>
          </a:xfrm>
          <a:prstGeom prst="rect">
            <a:avLst/>
          </a:prstGeom>
          <a:solidFill>
            <a:srgbClr val="7AAA44"/>
          </a:solidFill>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defRPr/>
            </a:pPr>
            <a:r>
              <a:rPr lang="en-US" sz="6600" b="1" dirty="0">
                <a:solidFill>
                  <a:prstClr val="white"/>
                </a:solidFill>
                <a:latin typeface="Calibri Light" panose="020F0302020204030204"/>
              </a:rPr>
              <a:t>                                         T</a:t>
            </a:r>
            <a:r>
              <a:rPr lang="en-US" sz="6600" b="1" dirty="0" err="1">
                <a:solidFill>
                  <a:prstClr val="white"/>
                </a:solidFill>
                <a:latin typeface="Calibri Light" panose="020F0302020204030204"/>
              </a:rPr>
              <a:t>argeting</a:t>
            </a:r>
            <a:r>
              <a:rPr lang="en-US" sz="6600" b="1" dirty="0">
                <a:solidFill>
                  <a:prstClr val="white"/>
                </a:solidFill>
                <a:latin typeface="Calibri Light" panose="020F0302020204030204"/>
              </a:rPr>
              <a:t> our focus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77872" y="-422598"/>
            <a:ext cx="3197670" cy="3197670"/>
          </a:xfrm>
          <a:prstGeom prst="rect">
            <a:avLst/>
          </a:prstGeom>
        </p:spPr>
      </p:pic>
      <p:pic>
        <p:nvPicPr>
          <p:cNvPr id="2" name="Picture 1">
            <a:extLst>
              <a:ext uri="{FF2B5EF4-FFF2-40B4-BE49-F238E27FC236}">
                <a16:creationId xmlns:a16="http://schemas.microsoft.com/office/drawing/2014/main" id="{EBE88550-3319-4D05-89E0-767020699CF7}"/>
              </a:ext>
            </a:extLst>
          </p:cNvPr>
          <p:cNvPicPr>
            <a:picLocks noChangeAspect="1"/>
          </p:cNvPicPr>
          <p:nvPr/>
        </p:nvPicPr>
        <p:blipFill>
          <a:blip r:embed="rId3"/>
          <a:stretch>
            <a:fillRect/>
          </a:stretch>
        </p:blipFill>
        <p:spPr>
          <a:xfrm>
            <a:off x="321559" y="514350"/>
            <a:ext cx="6958013" cy="9258300"/>
          </a:xfrm>
          <a:prstGeom prst="rect">
            <a:avLst/>
          </a:prstGeom>
        </p:spPr>
      </p:pic>
      <p:sp>
        <p:nvSpPr>
          <p:cNvPr id="8" name="Content Placeholder 3">
            <a:extLst>
              <a:ext uri="{FF2B5EF4-FFF2-40B4-BE49-F238E27FC236}">
                <a16:creationId xmlns:a16="http://schemas.microsoft.com/office/drawing/2014/main" id="{E2BB6FDC-362E-4F69-97A4-633F81A12E30}"/>
              </a:ext>
            </a:extLst>
          </p:cNvPr>
          <p:cNvSpPr>
            <a:spLocks noGrp="1"/>
          </p:cNvSpPr>
          <p:nvPr>
            <p:ph idx="1"/>
          </p:nvPr>
        </p:nvSpPr>
        <p:spPr>
          <a:xfrm>
            <a:off x="7766892" y="2738438"/>
            <a:ext cx="9263808" cy="6527007"/>
          </a:xfrm>
        </p:spPr>
        <p:txBody>
          <a:bodyPr/>
          <a:lstStyle/>
          <a:p>
            <a:pPr marL="0" indent="0">
              <a:buNone/>
            </a:pPr>
            <a:r>
              <a:rPr lang="en-US" dirty="0"/>
              <a:t>Examining the data in 2015:</a:t>
            </a:r>
          </a:p>
          <a:p>
            <a:r>
              <a:rPr lang="en-US" b="1" dirty="0"/>
              <a:t>Census tract 1400</a:t>
            </a:r>
            <a:r>
              <a:rPr lang="en-US" dirty="0"/>
              <a:t/>
            </a:r>
            <a:br>
              <a:rPr lang="en-US" dirty="0"/>
            </a:br>
            <a:r>
              <a:rPr lang="en-US" dirty="0"/>
              <a:t>0.0191 violent crimes per person (highest in the city of Durham)</a:t>
            </a:r>
            <a:br>
              <a:rPr lang="en-US" dirty="0"/>
            </a:br>
            <a:endParaRPr lang="en-US" dirty="0"/>
          </a:p>
          <a:p>
            <a:r>
              <a:rPr lang="en-US" b="1" dirty="0"/>
              <a:t>Census tract 1301</a:t>
            </a:r>
            <a:r>
              <a:rPr lang="en-US" dirty="0"/>
              <a:t/>
            </a:r>
            <a:br>
              <a:rPr lang="en-US" dirty="0"/>
            </a:br>
            <a:r>
              <a:rPr lang="en-US" dirty="0"/>
              <a:t>0.0177 violent crimes per person</a:t>
            </a:r>
            <a:br>
              <a:rPr lang="en-US" dirty="0"/>
            </a:br>
            <a:r>
              <a:rPr lang="en-US" dirty="0"/>
              <a:t>(2</a:t>
            </a:r>
            <a:r>
              <a:rPr lang="en-US" baseline="30000" dirty="0"/>
              <a:t>nd</a:t>
            </a:r>
            <a:r>
              <a:rPr lang="en-US" dirty="0"/>
              <a:t> highest in the city of Durham)</a:t>
            </a:r>
          </a:p>
        </p:txBody>
      </p:sp>
    </p:spTree>
    <p:extLst>
      <p:ext uri="{BB962C8B-B14F-4D97-AF65-F5344CB8AC3E}">
        <p14:creationId xmlns:p14="http://schemas.microsoft.com/office/powerpoint/2010/main" val="2498262283"/>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314" y="1"/>
            <a:ext cx="18288000" cy="2115083"/>
          </a:xfrm>
          <a:prstGeom prst="rect">
            <a:avLst/>
          </a:prstGeom>
          <a:solidFill>
            <a:srgbClr val="7AAA44"/>
          </a:solidFill>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defRPr sz="3200" b="0" i="0" u="none" strike="noStrike" kern="1200" spc="0" baseline="0">
                <a:solidFill>
                  <a:prstClr val="black">
                    <a:lumMod val="65000"/>
                    <a:lumOff val="35000"/>
                  </a:prstClr>
                </a:solidFill>
                <a:latin typeface="+mn-lt"/>
                <a:ea typeface="+mn-ea"/>
                <a:cs typeface="+mn-cs"/>
              </a:defRPr>
            </a:pPr>
            <a:r>
              <a:rPr lang="en-US" sz="6000" dirty="0">
                <a:solidFill>
                  <a:prstClr val="white"/>
                </a:solidFill>
                <a:latin typeface="Calibri" panose="020F0502020204030204"/>
              </a:rPr>
              <a:t> Responding to violence in Target Areas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7872" y="-422598"/>
            <a:ext cx="3197670" cy="3197670"/>
          </a:xfrm>
          <a:prstGeom prst="rect">
            <a:avLst/>
          </a:prstGeom>
        </p:spPr>
      </p:pic>
      <p:graphicFrame>
        <p:nvGraphicFramePr>
          <p:cNvPr id="4" name="Chart 3">
            <a:extLst>
              <a:ext uri="{FF2B5EF4-FFF2-40B4-BE49-F238E27FC236}">
                <a16:creationId xmlns:a16="http://schemas.microsoft.com/office/drawing/2014/main" id="{A9CC6751-9510-48F9-A546-ADE906993DEB}"/>
              </a:ext>
            </a:extLst>
          </p:cNvPr>
          <p:cNvGraphicFramePr/>
          <p:nvPr>
            <p:extLst>
              <p:ext uri="{D42A27DB-BD31-4B8C-83A1-F6EECF244321}">
                <p14:modId xmlns:p14="http://schemas.microsoft.com/office/powerpoint/2010/main" val="4140966126"/>
              </p:ext>
            </p:extLst>
          </p:nvPr>
        </p:nvGraphicFramePr>
        <p:xfrm>
          <a:off x="1201003" y="3657598"/>
          <a:ext cx="7431206" cy="568429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Table 4">
            <a:extLst>
              <a:ext uri="{FF2B5EF4-FFF2-40B4-BE49-F238E27FC236}">
                <a16:creationId xmlns:a16="http://schemas.microsoft.com/office/drawing/2014/main" id="{43CB79EC-2E24-4DE0-ACFE-B6A67665CB49}"/>
              </a:ext>
            </a:extLst>
          </p:cNvPr>
          <p:cNvGraphicFramePr>
            <a:graphicFrameLocks noGrp="1"/>
          </p:cNvGraphicFramePr>
          <p:nvPr>
            <p:extLst>
              <p:ext uri="{D42A27DB-BD31-4B8C-83A1-F6EECF244321}">
                <p14:modId xmlns:p14="http://schemas.microsoft.com/office/powerpoint/2010/main" val="1971592707"/>
              </p:ext>
            </p:extLst>
          </p:nvPr>
        </p:nvGraphicFramePr>
        <p:xfrm>
          <a:off x="9281160" y="4386581"/>
          <a:ext cx="8122920" cy="3497188"/>
        </p:xfrm>
        <a:graphic>
          <a:graphicData uri="http://schemas.openxmlformats.org/drawingml/2006/table">
            <a:tbl>
              <a:tblPr firstRow="1" bandRow="1">
                <a:tableStyleId>{5C22544A-7EE6-4342-B048-85BDC9FD1C3A}</a:tableStyleId>
              </a:tblPr>
              <a:tblGrid>
                <a:gridCol w="2030730">
                  <a:extLst>
                    <a:ext uri="{9D8B030D-6E8A-4147-A177-3AD203B41FA5}">
                      <a16:colId xmlns:a16="http://schemas.microsoft.com/office/drawing/2014/main" val="1251548676"/>
                    </a:ext>
                  </a:extLst>
                </a:gridCol>
                <a:gridCol w="2030730">
                  <a:extLst>
                    <a:ext uri="{9D8B030D-6E8A-4147-A177-3AD203B41FA5}">
                      <a16:colId xmlns:a16="http://schemas.microsoft.com/office/drawing/2014/main" val="1527078579"/>
                    </a:ext>
                  </a:extLst>
                </a:gridCol>
                <a:gridCol w="2030730">
                  <a:extLst>
                    <a:ext uri="{9D8B030D-6E8A-4147-A177-3AD203B41FA5}">
                      <a16:colId xmlns:a16="http://schemas.microsoft.com/office/drawing/2014/main" val="2188480759"/>
                    </a:ext>
                  </a:extLst>
                </a:gridCol>
                <a:gridCol w="2030730">
                  <a:extLst>
                    <a:ext uri="{9D8B030D-6E8A-4147-A177-3AD203B41FA5}">
                      <a16:colId xmlns:a16="http://schemas.microsoft.com/office/drawing/2014/main" val="2061607825"/>
                    </a:ext>
                  </a:extLst>
                </a:gridCol>
              </a:tblGrid>
              <a:tr h="993140">
                <a:tc>
                  <a:txBody>
                    <a:bodyPr/>
                    <a:lstStyle/>
                    <a:p>
                      <a:r>
                        <a:rPr lang="en-US" sz="1800" dirty="0"/>
                        <a:t>Jan – April:  2021</a:t>
                      </a:r>
                    </a:p>
                  </a:txBody>
                  <a:tcPr marL="137160" marR="137160" marT="68580" marB="68580"/>
                </a:tc>
                <a:tc>
                  <a:txBody>
                    <a:bodyPr/>
                    <a:lstStyle/>
                    <a:p>
                      <a:r>
                        <a:rPr lang="en-US" sz="1800" dirty="0"/>
                        <a:t>Mediations</a:t>
                      </a:r>
                    </a:p>
                  </a:txBody>
                  <a:tcPr marL="137160" marR="137160" marT="68580" marB="68580"/>
                </a:tc>
                <a:tc>
                  <a:txBody>
                    <a:bodyPr/>
                    <a:lstStyle/>
                    <a:p>
                      <a:r>
                        <a:rPr lang="en-US" sz="1800" dirty="0"/>
                        <a:t>Shootings</a:t>
                      </a:r>
                    </a:p>
                  </a:txBody>
                  <a:tcPr marL="137160" marR="137160" marT="68580" marB="68580"/>
                </a:tc>
                <a:tc>
                  <a:txBody>
                    <a:bodyPr/>
                    <a:lstStyle/>
                    <a:p>
                      <a:r>
                        <a:rPr lang="en-US" sz="1800" dirty="0"/>
                        <a:t>Homicides </a:t>
                      </a:r>
                    </a:p>
                  </a:txBody>
                  <a:tcPr marL="137160" marR="137160" marT="68580" marB="68580"/>
                </a:tc>
                <a:extLst>
                  <a:ext uri="{0D108BD9-81ED-4DB2-BD59-A6C34878D82A}">
                    <a16:rowId xmlns:a16="http://schemas.microsoft.com/office/drawing/2014/main" val="3196283914"/>
                  </a:ext>
                </a:extLst>
              </a:tr>
              <a:tr h="626012">
                <a:tc>
                  <a:txBody>
                    <a:bodyPr/>
                    <a:lstStyle/>
                    <a:p>
                      <a:r>
                        <a:rPr lang="en-US" sz="1800" dirty="0"/>
                        <a:t>January </a:t>
                      </a:r>
                    </a:p>
                  </a:txBody>
                  <a:tcPr marL="137160" marR="137160" marT="68580" marB="68580"/>
                </a:tc>
                <a:tc>
                  <a:txBody>
                    <a:bodyPr/>
                    <a:lstStyle/>
                    <a:p>
                      <a:r>
                        <a:rPr lang="en-US" sz="1800" dirty="0"/>
                        <a:t>40</a:t>
                      </a:r>
                    </a:p>
                  </a:txBody>
                  <a:tcPr marL="137160" marR="137160" marT="68580" marB="68580"/>
                </a:tc>
                <a:tc>
                  <a:txBody>
                    <a:bodyPr/>
                    <a:lstStyle/>
                    <a:p>
                      <a:r>
                        <a:rPr lang="en-US" sz="1800" dirty="0"/>
                        <a:t>2</a:t>
                      </a:r>
                    </a:p>
                  </a:txBody>
                  <a:tcPr marL="137160" marR="137160" marT="68580" marB="68580"/>
                </a:tc>
                <a:tc>
                  <a:txBody>
                    <a:bodyPr/>
                    <a:lstStyle/>
                    <a:p>
                      <a:r>
                        <a:rPr lang="en-US" sz="1800" dirty="0"/>
                        <a:t>0</a:t>
                      </a:r>
                    </a:p>
                  </a:txBody>
                  <a:tcPr marL="137160" marR="137160" marT="68580" marB="68580"/>
                </a:tc>
                <a:extLst>
                  <a:ext uri="{0D108BD9-81ED-4DB2-BD59-A6C34878D82A}">
                    <a16:rowId xmlns:a16="http://schemas.microsoft.com/office/drawing/2014/main" val="4292351625"/>
                  </a:ext>
                </a:extLst>
              </a:tr>
              <a:tr h="626012">
                <a:tc>
                  <a:txBody>
                    <a:bodyPr/>
                    <a:lstStyle/>
                    <a:p>
                      <a:r>
                        <a:rPr lang="en-US" sz="1800" dirty="0"/>
                        <a:t>February </a:t>
                      </a:r>
                    </a:p>
                  </a:txBody>
                  <a:tcPr marL="137160" marR="137160" marT="68580" marB="68580"/>
                </a:tc>
                <a:tc>
                  <a:txBody>
                    <a:bodyPr/>
                    <a:lstStyle/>
                    <a:p>
                      <a:r>
                        <a:rPr lang="en-US" sz="1800" dirty="0"/>
                        <a:t>61</a:t>
                      </a:r>
                    </a:p>
                  </a:txBody>
                  <a:tcPr marL="137160" marR="137160" marT="68580" marB="68580"/>
                </a:tc>
                <a:tc>
                  <a:txBody>
                    <a:bodyPr/>
                    <a:lstStyle/>
                    <a:p>
                      <a:r>
                        <a:rPr lang="en-US" sz="1800" dirty="0"/>
                        <a:t>0</a:t>
                      </a:r>
                    </a:p>
                  </a:txBody>
                  <a:tcPr marL="137160" marR="137160" marT="68580" marB="68580"/>
                </a:tc>
                <a:tc>
                  <a:txBody>
                    <a:bodyPr/>
                    <a:lstStyle/>
                    <a:p>
                      <a:r>
                        <a:rPr lang="en-US" sz="1800" dirty="0"/>
                        <a:t>0</a:t>
                      </a:r>
                    </a:p>
                  </a:txBody>
                  <a:tcPr marL="137160" marR="137160" marT="68580" marB="68580"/>
                </a:tc>
                <a:extLst>
                  <a:ext uri="{0D108BD9-81ED-4DB2-BD59-A6C34878D82A}">
                    <a16:rowId xmlns:a16="http://schemas.microsoft.com/office/drawing/2014/main" val="3202151884"/>
                  </a:ext>
                </a:extLst>
              </a:tr>
              <a:tr h="626012">
                <a:tc>
                  <a:txBody>
                    <a:bodyPr/>
                    <a:lstStyle/>
                    <a:p>
                      <a:r>
                        <a:rPr lang="en-US" sz="1800" dirty="0"/>
                        <a:t>March </a:t>
                      </a:r>
                    </a:p>
                  </a:txBody>
                  <a:tcPr marL="137160" marR="137160" marT="68580" marB="68580"/>
                </a:tc>
                <a:tc>
                  <a:txBody>
                    <a:bodyPr/>
                    <a:lstStyle/>
                    <a:p>
                      <a:r>
                        <a:rPr lang="en-US" sz="1800" dirty="0"/>
                        <a:t>73</a:t>
                      </a:r>
                    </a:p>
                  </a:txBody>
                  <a:tcPr marL="137160" marR="137160" marT="68580" marB="68580"/>
                </a:tc>
                <a:tc>
                  <a:txBody>
                    <a:bodyPr/>
                    <a:lstStyle/>
                    <a:p>
                      <a:r>
                        <a:rPr lang="en-US" sz="1800" dirty="0"/>
                        <a:t>0</a:t>
                      </a:r>
                    </a:p>
                  </a:txBody>
                  <a:tcPr marL="137160" marR="137160" marT="68580" marB="68580"/>
                </a:tc>
                <a:tc>
                  <a:txBody>
                    <a:bodyPr/>
                    <a:lstStyle/>
                    <a:p>
                      <a:r>
                        <a:rPr lang="en-US" sz="1800" dirty="0"/>
                        <a:t>0</a:t>
                      </a:r>
                    </a:p>
                  </a:txBody>
                  <a:tcPr marL="137160" marR="137160" marT="68580" marB="68580"/>
                </a:tc>
                <a:extLst>
                  <a:ext uri="{0D108BD9-81ED-4DB2-BD59-A6C34878D82A}">
                    <a16:rowId xmlns:a16="http://schemas.microsoft.com/office/drawing/2014/main" val="3642285462"/>
                  </a:ext>
                </a:extLst>
              </a:tr>
              <a:tr h="626012">
                <a:tc>
                  <a:txBody>
                    <a:bodyPr/>
                    <a:lstStyle/>
                    <a:p>
                      <a:r>
                        <a:rPr lang="en-US" sz="1800" dirty="0"/>
                        <a:t>April </a:t>
                      </a:r>
                    </a:p>
                  </a:txBody>
                  <a:tcPr marL="137160" marR="137160" marT="68580" marB="68580"/>
                </a:tc>
                <a:tc>
                  <a:txBody>
                    <a:bodyPr/>
                    <a:lstStyle/>
                    <a:p>
                      <a:r>
                        <a:rPr lang="en-US" sz="1800" dirty="0"/>
                        <a:t>59</a:t>
                      </a:r>
                    </a:p>
                  </a:txBody>
                  <a:tcPr marL="137160" marR="137160" marT="68580" marB="68580"/>
                </a:tc>
                <a:tc>
                  <a:txBody>
                    <a:bodyPr/>
                    <a:lstStyle/>
                    <a:p>
                      <a:r>
                        <a:rPr lang="en-US" sz="1800" dirty="0"/>
                        <a:t>1</a:t>
                      </a:r>
                    </a:p>
                  </a:txBody>
                  <a:tcPr marL="137160" marR="137160" marT="68580" marB="68580"/>
                </a:tc>
                <a:tc>
                  <a:txBody>
                    <a:bodyPr/>
                    <a:lstStyle/>
                    <a:p>
                      <a:r>
                        <a:rPr lang="en-US" sz="1800" dirty="0"/>
                        <a:t>0</a:t>
                      </a:r>
                    </a:p>
                  </a:txBody>
                  <a:tcPr marL="137160" marR="137160" marT="68580" marB="68580"/>
                </a:tc>
                <a:extLst>
                  <a:ext uri="{0D108BD9-81ED-4DB2-BD59-A6C34878D82A}">
                    <a16:rowId xmlns:a16="http://schemas.microsoft.com/office/drawing/2014/main" val="2959541717"/>
                  </a:ext>
                </a:extLst>
              </a:tr>
            </a:tbl>
          </a:graphicData>
        </a:graphic>
      </p:graphicFrame>
    </p:spTree>
    <p:extLst>
      <p:ext uri="{BB962C8B-B14F-4D97-AF65-F5344CB8AC3E}">
        <p14:creationId xmlns:p14="http://schemas.microsoft.com/office/powerpoint/2010/main" val="2466472280"/>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Title 1"/>
          <p:cNvSpPr txBox="1">
            <a:spLocks/>
          </p:cNvSpPr>
          <p:nvPr/>
        </p:nvSpPr>
        <p:spPr>
          <a:xfrm>
            <a:off x="0" y="0"/>
            <a:ext cx="18288000" cy="2115083"/>
          </a:xfrm>
          <a:prstGeom prst="rect">
            <a:avLst/>
          </a:prstGeom>
          <a:solidFill>
            <a:srgbClr val="7AAA44"/>
          </a:solidFill>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defRPr sz="3200" b="0" i="0" u="none" strike="noStrike" kern="1200" spc="0" baseline="0">
                <a:solidFill>
                  <a:prstClr val="black">
                    <a:lumMod val="65000"/>
                    <a:lumOff val="35000"/>
                  </a:prstClr>
                </a:solidFill>
                <a:latin typeface="+mn-lt"/>
                <a:ea typeface="+mn-ea"/>
                <a:cs typeface="+mn-cs"/>
              </a:defRPr>
            </a:pPr>
            <a:r>
              <a:rPr lang="en-US" sz="6000" dirty="0">
                <a:solidFill>
                  <a:prstClr val="white"/>
                </a:solidFill>
                <a:latin typeface="Calibri" panose="020F0502020204030204"/>
              </a:rPr>
              <a:t>  Mediations, January – April 2021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7872" y="-422598"/>
            <a:ext cx="3197670" cy="3197670"/>
          </a:xfrm>
          <a:prstGeom prst="rect">
            <a:avLst/>
          </a:prstGeom>
        </p:spPr>
      </p:pic>
      <p:sp>
        <p:nvSpPr>
          <p:cNvPr id="6" name="Content Placeholder 5">
            <a:extLst>
              <a:ext uri="{FF2B5EF4-FFF2-40B4-BE49-F238E27FC236}">
                <a16:creationId xmlns:a16="http://schemas.microsoft.com/office/drawing/2014/main" id="{D7AEB8D5-BEC5-4FE9-9506-D2E26E4EF55D}"/>
              </a:ext>
            </a:extLst>
          </p:cNvPr>
          <p:cNvSpPr>
            <a:spLocks noGrp="1"/>
          </p:cNvSpPr>
          <p:nvPr>
            <p:ph idx="1"/>
          </p:nvPr>
        </p:nvSpPr>
        <p:spPr>
          <a:xfrm>
            <a:off x="1562668" y="3101454"/>
            <a:ext cx="14193671" cy="5803710"/>
          </a:xfrm>
        </p:spPr>
        <p:txBody>
          <a:bodyPr>
            <a:normAutofit fontScale="92500" lnSpcReduction="10000"/>
          </a:bodyPr>
          <a:lstStyle/>
          <a:p>
            <a:r>
              <a:rPr lang="en-US" b="1" dirty="0"/>
              <a:t>233 conflict mediations</a:t>
            </a:r>
            <a:r>
              <a:rPr lang="en-US" dirty="0"/>
              <a:t>, involving </a:t>
            </a:r>
            <a:r>
              <a:rPr lang="en-US" b="1" dirty="0"/>
              <a:t>581 individuals</a:t>
            </a:r>
          </a:p>
          <a:p>
            <a:pPr lvl="1"/>
            <a:r>
              <a:rPr lang="en-US" dirty="0"/>
              <a:t>45% due to personal altercations</a:t>
            </a:r>
          </a:p>
          <a:p>
            <a:pPr lvl="1"/>
            <a:r>
              <a:rPr lang="en-US" dirty="0"/>
              <a:t>19% gang disputes</a:t>
            </a:r>
          </a:p>
          <a:p>
            <a:pPr lvl="1"/>
            <a:r>
              <a:rPr lang="en-US" dirty="0"/>
              <a:t>9% conflicts over theft/robbery</a:t>
            </a:r>
          </a:p>
          <a:p>
            <a:pPr lvl="1"/>
            <a:r>
              <a:rPr lang="en-US" dirty="0"/>
              <a:t>10% conflicts over narcotics</a:t>
            </a:r>
          </a:p>
          <a:p>
            <a:pPr lvl="1"/>
            <a:r>
              <a:rPr lang="en-US" dirty="0"/>
              <a:t>7% domestic violence</a:t>
            </a:r>
          </a:p>
          <a:p>
            <a:pPr lvl="1"/>
            <a:r>
              <a:rPr lang="en-US" dirty="0"/>
              <a:t>9% other</a:t>
            </a:r>
          </a:p>
          <a:p>
            <a:r>
              <a:rPr lang="en-US" b="1" dirty="0"/>
              <a:t>61%</a:t>
            </a:r>
            <a:r>
              <a:rPr lang="en-US" dirty="0"/>
              <a:t> of the mediations involved conflicts that were </a:t>
            </a:r>
            <a:r>
              <a:rPr lang="en-US" b="1" i="1" dirty="0"/>
              <a:t>likely</a:t>
            </a:r>
            <a:r>
              <a:rPr lang="en-US" b="1" dirty="0"/>
              <a:t> or </a:t>
            </a:r>
            <a:br>
              <a:rPr lang="en-US" b="1" dirty="0"/>
            </a:br>
            <a:r>
              <a:rPr lang="en-US" b="1" i="1" dirty="0"/>
              <a:t>very likely </a:t>
            </a:r>
            <a:r>
              <a:rPr lang="en-US" b="1" dirty="0"/>
              <a:t>to result in a shooting</a:t>
            </a:r>
            <a:r>
              <a:rPr lang="en-US" dirty="0"/>
              <a:t>.  </a:t>
            </a:r>
          </a:p>
          <a:p>
            <a:r>
              <a:rPr lang="en-US" b="1" dirty="0"/>
              <a:t>80%</a:t>
            </a:r>
            <a:r>
              <a:rPr lang="en-US" dirty="0"/>
              <a:t> of the mediations </a:t>
            </a:r>
            <a:r>
              <a:rPr lang="en-US" b="1" dirty="0"/>
              <a:t>successfully resolved </a:t>
            </a:r>
            <a:r>
              <a:rPr lang="en-US" dirty="0"/>
              <a:t>the conflict at least temporarily or as long as certain conditions were met.  </a:t>
            </a:r>
          </a:p>
          <a:p>
            <a:endParaRPr lang="en-US" dirty="0"/>
          </a:p>
        </p:txBody>
      </p:sp>
    </p:spTree>
    <p:extLst>
      <p:ext uri="{BB962C8B-B14F-4D97-AF65-F5344CB8AC3E}">
        <p14:creationId xmlns:p14="http://schemas.microsoft.com/office/powerpoint/2010/main" val="2555844775"/>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Title 1"/>
          <p:cNvSpPr txBox="1">
            <a:spLocks/>
          </p:cNvSpPr>
          <p:nvPr/>
        </p:nvSpPr>
        <p:spPr>
          <a:xfrm>
            <a:off x="-4314" y="1"/>
            <a:ext cx="18288000" cy="2115083"/>
          </a:xfrm>
          <a:prstGeom prst="rect">
            <a:avLst/>
          </a:prstGeom>
          <a:solidFill>
            <a:srgbClr val="7AAA44"/>
          </a:solidFill>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defRPr sz="3200" b="0" i="0" u="none" strike="noStrike" kern="1200" spc="0" baseline="0">
                <a:solidFill>
                  <a:prstClr val="black">
                    <a:lumMod val="65000"/>
                    <a:lumOff val="35000"/>
                  </a:prstClr>
                </a:solidFill>
                <a:latin typeface="+mn-lt"/>
                <a:ea typeface="+mn-ea"/>
                <a:cs typeface="+mn-cs"/>
              </a:defRPr>
            </a:pPr>
            <a:r>
              <a:rPr lang="en-US" sz="6000" dirty="0">
                <a:solidFill>
                  <a:prstClr val="white"/>
                </a:solidFill>
                <a:latin typeface="Calibri" panose="020F0502020204030204"/>
              </a:rPr>
              <a:t>  Participants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7872" y="-422598"/>
            <a:ext cx="3197670" cy="3197670"/>
          </a:xfrm>
          <a:prstGeom prst="rect">
            <a:avLst/>
          </a:prstGeom>
        </p:spPr>
      </p:pic>
      <p:sp>
        <p:nvSpPr>
          <p:cNvPr id="6" name="Content Placeholder 5">
            <a:extLst>
              <a:ext uri="{FF2B5EF4-FFF2-40B4-BE49-F238E27FC236}">
                <a16:creationId xmlns:a16="http://schemas.microsoft.com/office/drawing/2014/main" id="{64351A15-8DB2-4919-AB83-EAAB8A79AF28}"/>
              </a:ext>
            </a:extLst>
          </p:cNvPr>
          <p:cNvSpPr>
            <a:spLocks noGrp="1"/>
          </p:cNvSpPr>
          <p:nvPr>
            <p:ph idx="1"/>
          </p:nvPr>
        </p:nvSpPr>
        <p:spPr>
          <a:xfrm>
            <a:off x="1257299" y="2738438"/>
            <a:ext cx="16011641" cy="6527007"/>
          </a:xfrm>
        </p:spPr>
        <p:txBody>
          <a:bodyPr>
            <a:normAutofit/>
          </a:bodyPr>
          <a:lstStyle/>
          <a:p>
            <a:r>
              <a:rPr lang="en-US" b="1" dirty="0"/>
              <a:t>43 individuals </a:t>
            </a:r>
            <a:r>
              <a:rPr lang="en-US" dirty="0"/>
              <a:t>included as case load, January – April 2021</a:t>
            </a:r>
          </a:p>
          <a:p>
            <a:r>
              <a:rPr lang="en-US" dirty="0"/>
              <a:t>Multiple risk factors, making high potential for involvement in violence</a:t>
            </a:r>
          </a:p>
          <a:p>
            <a:pPr lvl="1"/>
            <a:r>
              <a:rPr lang="en-US" dirty="0"/>
              <a:t>Gang involvement</a:t>
            </a:r>
          </a:p>
          <a:p>
            <a:pPr lvl="1"/>
            <a:r>
              <a:rPr lang="en-US" dirty="0"/>
              <a:t>Prior Criminal History </a:t>
            </a:r>
          </a:p>
          <a:p>
            <a:pPr lvl="1"/>
            <a:r>
              <a:rPr lang="en-US" dirty="0"/>
              <a:t>Involved in street activity highly associated with violence</a:t>
            </a:r>
          </a:p>
          <a:p>
            <a:pPr lvl="1"/>
            <a:r>
              <a:rPr lang="en-US" dirty="0"/>
              <a:t>Carries a firearm</a:t>
            </a:r>
          </a:p>
          <a:p>
            <a:pPr lvl="1"/>
            <a:r>
              <a:rPr lang="en-US" dirty="0"/>
              <a:t>Someone close to participant (family member or gang/group/clique/crew/etc. member) was a recent victim of a shooting</a:t>
            </a:r>
          </a:p>
          <a:p>
            <a:pPr lvl="1"/>
            <a:r>
              <a:rPr lang="en-US" dirty="0"/>
              <a:t>Individual was shot within last 90 days</a:t>
            </a:r>
          </a:p>
          <a:p>
            <a:pPr lvl="1"/>
            <a:r>
              <a:rPr lang="en-US" dirty="0"/>
              <a:t>Recently released from prison; underlying offense was a violent crime</a:t>
            </a:r>
          </a:p>
        </p:txBody>
      </p:sp>
    </p:spTree>
    <p:extLst>
      <p:ext uri="{BB962C8B-B14F-4D97-AF65-F5344CB8AC3E}">
        <p14:creationId xmlns:p14="http://schemas.microsoft.com/office/powerpoint/2010/main" val="1940796029"/>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314" y="1"/>
            <a:ext cx="18288000" cy="2115083"/>
          </a:xfrm>
          <a:prstGeom prst="rect">
            <a:avLst/>
          </a:prstGeom>
          <a:solidFill>
            <a:srgbClr val="7AAA44"/>
          </a:solidFill>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defRPr sz="3200" b="0" i="0" u="none" strike="noStrike" kern="1200" spc="0" baseline="0">
                <a:solidFill>
                  <a:prstClr val="black">
                    <a:lumMod val="65000"/>
                    <a:lumOff val="35000"/>
                  </a:prstClr>
                </a:solidFill>
                <a:latin typeface="+mn-lt"/>
                <a:ea typeface="+mn-ea"/>
                <a:cs typeface="+mn-cs"/>
              </a:defRPr>
            </a:pPr>
            <a:r>
              <a:rPr lang="en-US" sz="6000" dirty="0">
                <a:solidFill>
                  <a:prstClr val="white"/>
                </a:solidFill>
                <a:latin typeface="Calibri" panose="020F0502020204030204"/>
              </a:rPr>
              <a:t>  Impact on Participants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77872" y="-422598"/>
            <a:ext cx="3197670" cy="3197670"/>
          </a:xfrm>
          <a:prstGeom prst="rect">
            <a:avLst/>
          </a:prstGeom>
        </p:spPr>
      </p:pic>
      <p:sp>
        <p:nvSpPr>
          <p:cNvPr id="6" name="Content Placeholder 5">
            <a:extLst>
              <a:ext uri="{FF2B5EF4-FFF2-40B4-BE49-F238E27FC236}">
                <a16:creationId xmlns:a16="http://schemas.microsoft.com/office/drawing/2014/main" id="{64351A15-8DB2-4919-AB83-EAAB8A79AF28}"/>
              </a:ext>
            </a:extLst>
          </p:cNvPr>
          <p:cNvSpPr>
            <a:spLocks noGrp="1"/>
          </p:cNvSpPr>
          <p:nvPr>
            <p:ph idx="1"/>
          </p:nvPr>
        </p:nvSpPr>
        <p:spPr>
          <a:xfrm>
            <a:off x="1257300" y="2738438"/>
            <a:ext cx="7774242" cy="6527007"/>
          </a:xfrm>
        </p:spPr>
        <p:txBody>
          <a:bodyPr>
            <a:normAutofit/>
          </a:bodyPr>
          <a:lstStyle/>
          <a:p>
            <a:r>
              <a:rPr lang="en-US" b="1" dirty="0"/>
              <a:t>91%</a:t>
            </a:r>
            <a:r>
              <a:rPr lang="en-US" dirty="0"/>
              <a:t> connected to employment</a:t>
            </a:r>
          </a:p>
          <a:p>
            <a:r>
              <a:rPr lang="en-US" b="1" dirty="0"/>
              <a:t>57% </a:t>
            </a:r>
            <a:r>
              <a:rPr lang="en-US" dirty="0"/>
              <a:t>of participants </a:t>
            </a:r>
            <a:r>
              <a:rPr lang="en-US" b="1" dirty="0"/>
              <a:t>employed</a:t>
            </a:r>
          </a:p>
          <a:p>
            <a:endParaRPr lang="en-US" dirty="0"/>
          </a:p>
          <a:p>
            <a:r>
              <a:rPr lang="en-US" b="1" dirty="0"/>
              <a:t>100%</a:t>
            </a:r>
            <a:r>
              <a:rPr lang="en-US" dirty="0"/>
              <a:t> received </a:t>
            </a:r>
            <a:r>
              <a:rPr lang="en-US" b="1" dirty="0"/>
              <a:t>services</a:t>
            </a:r>
            <a:r>
              <a:rPr lang="en-US" dirty="0"/>
              <a:t> to change behaviors</a:t>
            </a:r>
          </a:p>
          <a:p>
            <a:r>
              <a:rPr lang="en-US" b="1" dirty="0"/>
              <a:t>79% </a:t>
            </a:r>
            <a:r>
              <a:rPr lang="en-US" dirty="0"/>
              <a:t>showed </a:t>
            </a:r>
            <a:r>
              <a:rPr lang="en-US" b="1" dirty="0"/>
              <a:t>gun related behavior change</a:t>
            </a:r>
          </a:p>
          <a:p>
            <a:endParaRPr lang="en-US" dirty="0"/>
          </a:p>
        </p:txBody>
      </p:sp>
      <p:pic>
        <p:nvPicPr>
          <p:cNvPr id="3" name="Picture 2">
            <a:extLst>
              <a:ext uri="{FF2B5EF4-FFF2-40B4-BE49-F238E27FC236}">
                <a16:creationId xmlns:a16="http://schemas.microsoft.com/office/drawing/2014/main" id="{62BC5FD1-0D76-4C48-AE13-5AECE134ADE2}"/>
              </a:ext>
            </a:extLst>
          </p:cNvPr>
          <p:cNvPicPr>
            <a:picLocks noChangeAspect="1"/>
          </p:cNvPicPr>
          <p:nvPr/>
        </p:nvPicPr>
        <p:blipFill rotWithShape="1">
          <a:blip r:embed="rId3"/>
          <a:srcRect r="10516"/>
          <a:stretch/>
        </p:blipFill>
        <p:spPr>
          <a:xfrm>
            <a:off x="9139686" y="2536036"/>
            <a:ext cx="9135393" cy="7493459"/>
          </a:xfrm>
          <a:prstGeom prst="rect">
            <a:avLst/>
          </a:prstGeom>
        </p:spPr>
      </p:pic>
    </p:spTree>
    <p:extLst>
      <p:ext uri="{BB962C8B-B14F-4D97-AF65-F5344CB8AC3E}">
        <p14:creationId xmlns:p14="http://schemas.microsoft.com/office/powerpoint/2010/main" val="519993085"/>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5" name="Title 1"/>
          <p:cNvSpPr txBox="1">
            <a:spLocks/>
          </p:cNvSpPr>
          <p:nvPr/>
        </p:nvSpPr>
        <p:spPr>
          <a:xfrm>
            <a:off x="844626" y="621244"/>
            <a:ext cx="16385457" cy="1976465"/>
          </a:xfrm>
          <a:prstGeom prst="rect">
            <a:avLst/>
          </a:prstGeom>
        </p:spPr>
        <p:txBody>
          <a:bodyPr vert="horz" lIns="137160" tIns="68580" rIns="137160" bIns="6858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900"/>
              </a:spcAft>
              <a:defRPr sz="3200" b="0" i="0" u="none" strike="noStrike" kern="1200" spc="0" baseline="0">
                <a:solidFill>
                  <a:prstClr val="black">
                    <a:lumMod val="65000"/>
                    <a:lumOff val="35000"/>
                  </a:prstClr>
                </a:solidFill>
                <a:latin typeface="+mn-lt"/>
                <a:ea typeface="+mn-ea"/>
                <a:cs typeface="+mn-cs"/>
              </a:defRPr>
            </a:pPr>
            <a:r>
              <a:rPr lang="en-US" sz="9900" dirty="0"/>
              <a:t>  </a:t>
            </a:r>
            <a:r>
              <a:rPr lang="en-US" sz="9900" b="1" u="sng" dirty="0"/>
              <a:t>Events</a:t>
            </a:r>
          </a:p>
        </p:txBody>
      </p:sp>
      <p:pic>
        <p:nvPicPr>
          <p:cNvPr id="18" name="Picture 17">
            <a:extLst>
              <a:ext uri="{FF2B5EF4-FFF2-40B4-BE49-F238E27FC236}">
                <a16:creationId xmlns:a16="http://schemas.microsoft.com/office/drawing/2014/main" id="{191AE7E7-A41A-4ED9-A0D9-3F4C7A53CE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639" r="28360" b="-1"/>
          <a:stretch/>
        </p:blipFill>
        <p:spPr>
          <a:xfrm flipH="1">
            <a:off x="14234158" y="51818"/>
            <a:ext cx="4133114" cy="5093643"/>
          </a:xfrm>
          <a:prstGeom prst="rect">
            <a:avLst/>
          </a:prstGeom>
        </p:spPr>
      </p:pic>
      <p:pic>
        <p:nvPicPr>
          <p:cNvPr id="14" name="Content Placeholder 13">
            <a:extLst>
              <a:ext uri="{FF2B5EF4-FFF2-40B4-BE49-F238E27FC236}">
                <a16:creationId xmlns:a16="http://schemas.microsoft.com/office/drawing/2014/main" id="{62A37A43-FD55-4D76-94BF-604B8B0665B5}"/>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9773" r="27277" b="2"/>
          <a:stretch/>
        </p:blipFill>
        <p:spPr>
          <a:xfrm flipH="1">
            <a:off x="9414299" y="0"/>
            <a:ext cx="4819859" cy="4573248"/>
          </a:xfrm>
          <a:prstGeom prst="rect">
            <a:avLst/>
          </a:prstGeom>
        </p:spPr>
      </p:pic>
      <p:pic>
        <p:nvPicPr>
          <p:cNvPr id="26" name="Picture 25">
            <a:extLst>
              <a:ext uri="{FF2B5EF4-FFF2-40B4-BE49-F238E27FC236}">
                <a16:creationId xmlns:a16="http://schemas.microsoft.com/office/drawing/2014/main" id="{4FD02661-B269-48DD-81A8-4B834C16FE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58" t="4617"/>
          <a:stretch/>
        </p:blipFill>
        <p:spPr>
          <a:xfrm flipH="1">
            <a:off x="9414300" y="4461846"/>
            <a:ext cx="8822805" cy="5819532"/>
          </a:xfrm>
          <a:prstGeom prst="rect">
            <a:avLst/>
          </a:prstGeom>
        </p:spPr>
      </p:pic>
      <p:sp>
        <p:nvSpPr>
          <p:cNvPr id="21" name="Rectangle 20">
            <a:extLst>
              <a:ext uri="{FF2B5EF4-FFF2-40B4-BE49-F238E27FC236}">
                <a16:creationId xmlns:a16="http://schemas.microsoft.com/office/drawing/2014/main" id="{A61C2028-1F80-4075-B1FE-802EFE108623}"/>
              </a:ext>
            </a:extLst>
          </p:cNvPr>
          <p:cNvSpPr/>
          <p:nvPr/>
        </p:nvSpPr>
        <p:spPr>
          <a:xfrm>
            <a:off x="9037355" y="6349490"/>
            <a:ext cx="180218" cy="3931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extBox 1">
            <a:extLst>
              <a:ext uri="{FF2B5EF4-FFF2-40B4-BE49-F238E27FC236}">
                <a16:creationId xmlns:a16="http://schemas.microsoft.com/office/drawing/2014/main" id="{5CD4C90F-AD67-4D2E-8AFC-0EA018F68121}"/>
              </a:ext>
            </a:extLst>
          </p:cNvPr>
          <p:cNvSpPr txBox="1"/>
          <p:nvPr/>
        </p:nvSpPr>
        <p:spPr>
          <a:xfrm>
            <a:off x="1021080" y="3169921"/>
            <a:ext cx="6644640" cy="3299942"/>
          </a:xfrm>
          <a:prstGeom prst="rect">
            <a:avLst/>
          </a:prstGeom>
          <a:noFill/>
        </p:spPr>
        <p:txBody>
          <a:bodyPr wrap="square" rtlCol="0">
            <a:spAutoFit/>
          </a:bodyPr>
          <a:lstStyle/>
          <a:p>
            <a:pPr marL="428625" indent="-428625">
              <a:lnSpc>
                <a:spcPct val="200000"/>
              </a:lnSpc>
              <a:buFont typeface="Wingdings" panose="05000000000000000000" pitchFamily="2" charset="2"/>
              <a:buChar char="Ø"/>
            </a:pPr>
            <a:r>
              <a:rPr lang="en-US" sz="2700" dirty="0"/>
              <a:t>Week of Peace: February 1</a:t>
            </a:r>
            <a:r>
              <a:rPr lang="en-US" sz="2700" baseline="30000" dirty="0"/>
              <a:t>st</a:t>
            </a:r>
            <a:r>
              <a:rPr lang="en-US" sz="2700" dirty="0"/>
              <a:t> - 5</a:t>
            </a:r>
            <a:r>
              <a:rPr lang="en-US" sz="2700" baseline="30000" dirty="0"/>
              <a:t>th</a:t>
            </a:r>
            <a:r>
              <a:rPr lang="en-US" sz="2700" dirty="0"/>
              <a:t> </a:t>
            </a:r>
          </a:p>
          <a:p>
            <a:pPr marL="428625" indent="-428625">
              <a:lnSpc>
                <a:spcPct val="200000"/>
              </a:lnSpc>
              <a:buFont typeface="Wingdings" panose="05000000000000000000" pitchFamily="2" charset="2"/>
              <a:buChar char="Ø"/>
            </a:pPr>
            <a:r>
              <a:rPr lang="en-US" sz="2700" dirty="0"/>
              <a:t>United for Peace: April 14</a:t>
            </a:r>
            <a:r>
              <a:rPr lang="en-US" sz="2700" baseline="30000" dirty="0"/>
              <a:t>th</a:t>
            </a:r>
            <a:r>
              <a:rPr lang="en-US" sz="2700" dirty="0"/>
              <a:t> – 17</a:t>
            </a:r>
            <a:r>
              <a:rPr lang="en-US" sz="2700" baseline="30000" dirty="0"/>
              <a:t>th</a:t>
            </a:r>
            <a:r>
              <a:rPr lang="en-US" sz="2700" dirty="0"/>
              <a:t> </a:t>
            </a:r>
          </a:p>
          <a:p>
            <a:pPr marL="428625" indent="-428625">
              <a:lnSpc>
                <a:spcPct val="200000"/>
              </a:lnSpc>
              <a:buFont typeface="Wingdings" panose="05000000000000000000" pitchFamily="2" charset="2"/>
              <a:buChar char="Ø"/>
            </a:pPr>
            <a:r>
              <a:rPr lang="en-US" sz="2700" dirty="0"/>
              <a:t>McDougald Reunion: April 17</a:t>
            </a:r>
            <a:r>
              <a:rPr lang="en-US" sz="2700" baseline="30000" dirty="0"/>
              <a:t>th</a:t>
            </a:r>
            <a:r>
              <a:rPr lang="en-US" sz="2700" dirty="0"/>
              <a:t> </a:t>
            </a:r>
          </a:p>
          <a:p>
            <a:pPr marL="428625" indent="-428625">
              <a:lnSpc>
                <a:spcPct val="200000"/>
              </a:lnSpc>
              <a:buFont typeface="Wingdings" panose="05000000000000000000" pitchFamily="2" charset="2"/>
              <a:buChar char="Ø"/>
            </a:pPr>
            <a:r>
              <a:rPr lang="en-US" sz="2700" dirty="0"/>
              <a:t>Spring Fling: April 20</a:t>
            </a:r>
            <a:r>
              <a:rPr lang="en-US" sz="2700" baseline="30000" dirty="0"/>
              <a:t>th</a:t>
            </a:r>
            <a:r>
              <a:rPr lang="en-US" sz="2700" dirty="0"/>
              <a:t> – 23</a:t>
            </a:r>
            <a:r>
              <a:rPr lang="en-US" sz="2700" baseline="30000" dirty="0"/>
              <a:t>rd</a:t>
            </a:r>
            <a:r>
              <a:rPr lang="en-US" sz="2700" dirty="0"/>
              <a:t> </a:t>
            </a:r>
          </a:p>
        </p:txBody>
      </p:sp>
    </p:spTree>
    <p:extLst>
      <p:ext uri="{BB962C8B-B14F-4D97-AF65-F5344CB8AC3E}">
        <p14:creationId xmlns:p14="http://schemas.microsoft.com/office/powerpoint/2010/main" val="1801367964"/>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7000"/>
              </a:schemeClr>
            </a:gs>
            <a:gs pos="48000">
              <a:schemeClr val="accent6">
                <a:lumMod val="97000"/>
                <a:lumOff val="3000"/>
              </a:schemeClr>
            </a:gs>
            <a:gs pos="100000">
              <a:schemeClr val="accent6">
                <a:lumMod val="60000"/>
                <a:lumOff val="40000"/>
              </a:schemeClr>
            </a:gs>
          </a:gsLst>
          <a:lin ang="162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3092" y="3492760"/>
            <a:ext cx="8707451" cy="8707451"/>
          </a:xfrm>
          <a:prstGeom prst="rect">
            <a:avLst/>
          </a:prstGeom>
        </p:spPr>
      </p:pic>
    </p:spTree>
    <p:extLst>
      <p:ext uri="{BB962C8B-B14F-4D97-AF65-F5344CB8AC3E}">
        <p14:creationId xmlns:p14="http://schemas.microsoft.com/office/powerpoint/2010/main" val="3119217521"/>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1153884094"/>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8"/>
        <p:cNvGrpSpPr/>
        <p:nvPr/>
      </p:nvGrpSpPr>
      <p:grpSpPr>
        <a:xfrm>
          <a:off x="0" y="0"/>
          <a:ext cx="0" cy="0"/>
          <a:chOff x="0" y="0"/>
          <a:chExt cx="0" cy="0"/>
        </a:xfrm>
      </p:grpSpPr>
      <p:sp>
        <p:nvSpPr>
          <p:cNvPr id="159" name="Google Shape;159;p21"/>
          <p:cNvSpPr txBox="1">
            <a:spLocks noGrp="1"/>
          </p:cNvSpPr>
          <p:nvPr>
            <p:ph type="title" idx="4294967295"/>
          </p:nvPr>
        </p:nvSpPr>
        <p:spPr>
          <a:xfrm>
            <a:off x="3314703" y="4733285"/>
            <a:ext cx="11658600" cy="2728629"/>
          </a:xfrm>
          <a:prstGeom prst="rect">
            <a:avLst/>
          </a:prstGeom>
          <a:noFill/>
          <a:ln>
            <a:noFill/>
          </a:ln>
        </p:spPr>
        <p:txBody>
          <a:bodyPr spcFirstLastPara="1" wrap="square" lIns="137138" tIns="68550" rIns="137138" bIns="68550" anchor="ctr" anchorCtr="0">
            <a:noAutofit/>
          </a:bodyPr>
          <a:lstStyle/>
          <a:p>
            <a:pPr algn="ctr">
              <a:buClr>
                <a:srgbClr val="293475"/>
              </a:buClr>
            </a:pPr>
            <a:r>
              <a:rPr lang="en-US" sz="6000" b="1" dirty="0">
                <a:solidFill>
                  <a:srgbClr val="293475"/>
                </a:solidFill>
              </a:rPr>
              <a:t>New Funding Opportunities for Violence Prevention and Intervention</a:t>
            </a:r>
            <a:endParaRPr sz="6000" dirty="0"/>
          </a:p>
        </p:txBody>
      </p:sp>
      <p:sp>
        <p:nvSpPr>
          <p:cNvPr id="160" name="Google Shape;160;p21"/>
          <p:cNvSpPr txBox="1">
            <a:spLocks noGrp="1"/>
          </p:cNvSpPr>
          <p:nvPr>
            <p:ph type="body" idx="1"/>
          </p:nvPr>
        </p:nvSpPr>
        <p:spPr>
          <a:xfrm>
            <a:off x="4494828" y="8134067"/>
            <a:ext cx="9298350" cy="2902050"/>
          </a:xfrm>
          <a:prstGeom prst="rect">
            <a:avLst/>
          </a:prstGeom>
          <a:noFill/>
          <a:ln>
            <a:noFill/>
          </a:ln>
        </p:spPr>
        <p:txBody>
          <a:bodyPr spcFirstLastPara="1" wrap="square" lIns="137138" tIns="68550" rIns="137138" bIns="68550" anchor="t" anchorCtr="0">
            <a:normAutofit/>
          </a:bodyPr>
          <a:lstStyle/>
          <a:p>
            <a:pPr marL="0" indent="0" algn="ctr">
              <a:spcBef>
                <a:spcPts val="1500"/>
              </a:spcBef>
              <a:buSzPts val="275"/>
            </a:pPr>
            <a:r>
              <a:rPr lang="en-US" sz="3600" b="1" dirty="0">
                <a:solidFill>
                  <a:srgbClr val="3C78D8"/>
                </a:solidFill>
              </a:rPr>
              <a:t>Kyle Fischer, MD, MPH</a:t>
            </a:r>
          </a:p>
          <a:p>
            <a:pPr marL="0" indent="0" algn="ctr">
              <a:spcBef>
                <a:spcPts val="1500"/>
              </a:spcBef>
              <a:buSzPts val="275"/>
            </a:pPr>
            <a:r>
              <a:rPr lang="en-US" sz="3600" dirty="0">
                <a:solidFill>
                  <a:srgbClr val="3C78D8"/>
                </a:solidFill>
              </a:rPr>
              <a:t>Policy Director, the HAVI</a:t>
            </a:r>
            <a:endParaRPr sz="3600" dirty="0">
              <a:solidFill>
                <a:srgbClr val="3C78D8"/>
              </a:solidFill>
            </a:endParaRPr>
          </a:p>
          <a:p>
            <a:pPr marL="0" indent="0" algn="ctr">
              <a:spcBef>
                <a:spcPts val="1500"/>
              </a:spcBef>
              <a:buSzPct val="311111"/>
            </a:pPr>
            <a:endParaRPr dirty="0"/>
          </a:p>
          <a:p>
            <a:pPr marL="0" indent="0" algn="ctr">
              <a:spcBef>
                <a:spcPts val="1500"/>
              </a:spcBef>
              <a:buSzPct val="88888"/>
            </a:pPr>
            <a:endParaRPr dirty="0"/>
          </a:p>
        </p:txBody>
      </p:sp>
      <p:sp>
        <p:nvSpPr>
          <p:cNvPr id="161" name="Google Shape;161;p21"/>
          <p:cNvSpPr txBox="1"/>
          <p:nvPr/>
        </p:nvSpPr>
        <p:spPr>
          <a:xfrm>
            <a:off x="4083269" y="1915511"/>
            <a:ext cx="277097" cy="553937"/>
          </a:xfrm>
          <a:prstGeom prst="rect">
            <a:avLst/>
          </a:prstGeom>
          <a:noFill/>
          <a:ln>
            <a:noFill/>
          </a:ln>
        </p:spPr>
        <p:txBody>
          <a:bodyPr spcFirstLastPara="1" wrap="square" lIns="137138" tIns="68550" rIns="137138" bIns="68550" anchor="t" anchorCtr="0">
            <a:spAutoFit/>
          </a:bodyPr>
          <a:lstStyle/>
          <a:p>
            <a:pPr defTabSz="1371600" hangingPunct="1">
              <a:buClr>
                <a:srgbClr val="000000"/>
              </a:buClr>
              <a:buSzPts val="1800"/>
            </a:pPr>
            <a:endParaRPr sz="2700">
              <a:solidFill>
                <a:srgbClr val="FFFFFF"/>
              </a:solidFill>
              <a:latin typeface="Calibri"/>
              <a:ea typeface="Calibri"/>
              <a:cs typeface="Calibri"/>
            </a:endParaRPr>
          </a:p>
        </p:txBody>
      </p:sp>
    </p:spTree>
    <p:extLst>
      <p:ext uri="{BB962C8B-B14F-4D97-AF65-F5344CB8AC3E}">
        <p14:creationId xmlns:p14="http://schemas.microsoft.com/office/powerpoint/2010/main" val="2765424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5"/>
        <p:cNvGrpSpPr/>
        <p:nvPr/>
      </p:nvGrpSpPr>
      <p:grpSpPr>
        <a:xfrm>
          <a:off x="0" y="0"/>
          <a:ext cx="0" cy="0"/>
          <a:chOff x="0" y="0"/>
          <a:chExt cx="0" cy="0"/>
        </a:xfrm>
      </p:grpSpPr>
      <p:sp>
        <p:nvSpPr>
          <p:cNvPr id="176" name="Google Shape;176;p23"/>
          <p:cNvSpPr txBox="1">
            <a:spLocks noGrp="1"/>
          </p:cNvSpPr>
          <p:nvPr>
            <p:ph type="body" idx="1"/>
          </p:nvPr>
        </p:nvSpPr>
        <p:spPr>
          <a:xfrm>
            <a:off x="3436200" y="2391675"/>
            <a:ext cx="11415600" cy="6530400"/>
          </a:xfrm>
          <a:prstGeom prst="rect">
            <a:avLst/>
          </a:prstGeom>
          <a:noFill/>
          <a:ln>
            <a:noFill/>
          </a:ln>
        </p:spPr>
        <p:txBody>
          <a:bodyPr spcFirstLastPara="1" wrap="square" lIns="137138" tIns="68550" rIns="137138" bIns="68550" anchor="ctr" anchorCtr="0">
            <a:normAutofit fontScale="62500" lnSpcReduction="20000"/>
          </a:bodyPr>
          <a:lstStyle/>
          <a:p>
            <a:pPr marL="0" indent="0">
              <a:spcBef>
                <a:spcPts val="1500"/>
              </a:spcBef>
              <a:buNone/>
            </a:pPr>
            <a:r>
              <a:rPr lang="en-US" sz="6717" b="1" dirty="0">
                <a:solidFill>
                  <a:srgbClr val="293475"/>
                </a:solidFill>
              </a:rPr>
              <a:t>Immediate Funding Opportunities + Action Steps</a:t>
            </a:r>
            <a:endParaRPr sz="6717" b="1" dirty="0">
              <a:solidFill>
                <a:srgbClr val="293475"/>
              </a:solidFill>
            </a:endParaRPr>
          </a:p>
          <a:p>
            <a:pPr indent="-609539">
              <a:spcBef>
                <a:spcPts val="1500"/>
              </a:spcBef>
              <a:buClr>
                <a:srgbClr val="293475"/>
              </a:buClr>
              <a:buSzPct val="100000"/>
              <a:buChar char="●"/>
            </a:pPr>
            <a:r>
              <a:rPr lang="en-US" sz="6717" dirty="0">
                <a:solidFill>
                  <a:srgbClr val="293475"/>
                </a:solidFill>
              </a:rPr>
              <a:t>American Rescue Plan</a:t>
            </a:r>
          </a:p>
          <a:p>
            <a:pPr indent="-609539">
              <a:spcBef>
                <a:spcPts val="1500"/>
              </a:spcBef>
              <a:buClr>
                <a:srgbClr val="293475"/>
              </a:buClr>
              <a:buSzPct val="100000"/>
              <a:buChar char="●"/>
            </a:pPr>
            <a:r>
              <a:rPr lang="en-US" sz="6717" dirty="0">
                <a:solidFill>
                  <a:srgbClr val="293475"/>
                </a:solidFill>
              </a:rPr>
              <a:t>Federal Community Violence Grants</a:t>
            </a:r>
            <a:br>
              <a:rPr lang="en-US" sz="6717" dirty="0">
                <a:solidFill>
                  <a:srgbClr val="293475"/>
                </a:solidFill>
              </a:rPr>
            </a:br>
            <a:endParaRPr sz="4275" dirty="0">
              <a:solidFill>
                <a:srgbClr val="293475"/>
              </a:solidFill>
            </a:endParaRPr>
          </a:p>
          <a:p>
            <a:pPr marL="0" indent="0">
              <a:spcBef>
                <a:spcPts val="1500"/>
              </a:spcBef>
              <a:buNone/>
            </a:pPr>
            <a:r>
              <a:rPr lang="en-US" sz="6717" b="1" dirty="0">
                <a:solidFill>
                  <a:srgbClr val="293475"/>
                </a:solidFill>
              </a:rPr>
              <a:t>Potential Funding Opportunities + Action Steps</a:t>
            </a:r>
            <a:endParaRPr sz="6717" dirty="0">
              <a:solidFill>
                <a:srgbClr val="293475"/>
              </a:solidFill>
            </a:endParaRPr>
          </a:p>
          <a:p>
            <a:pPr indent="-609539">
              <a:spcBef>
                <a:spcPts val="1500"/>
              </a:spcBef>
              <a:spcAft>
                <a:spcPts val="1500"/>
              </a:spcAft>
              <a:buClr>
                <a:srgbClr val="293475"/>
              </a:buClr>
              <a:buSzPct val="100000"/>
              <a:buChar char="●"/>
            </a:pPr>
            <a:r>
              <a:rPr lang="en-US" sz="6717" dirty="0">
                <a:solidFill>
                  <a:srgbClr val="293475"/>
                </a:solidFill>
              </a:rPr>
              <a:t>$5B Commitment from Biden Administration</a:t>
            </a:r>
            <a:endParaRPr sz="6717" dirty="0">
              <a:solidFill>
                <a:srgbClr val="293475"/>
              </a:solidFill>
            </a:endParaRPr>
          </a:p>
          <a:p>
            <a:pPr lvl="1" indent="-609539">
              <a:spcBef>
                <a:spcPts val="0"/>
              </a:spcBef>
              <a:spcAft>
                <a:spcPts val="1500"/>
              </a:spcAft>
              <a:buClr>
                <a:srgbClr val="293475"/>
              </a:buClr>
              <a:buSzPct val="100000"/>
              <a:buChar char="○"/>
            </a:pPr>
            <a:r>
              <a:rPr lang="en-US" sz="6717" dirty="0">
                <a:solidFill>
                  <a:srgbClr val="293475"/>
                </a:solidFill>
              </a:rPr>
              <a:t>Legislation </a:t>
            </a:r>
            <a:endParaRPr sz="6717" dirty="0">
              <a:solidFill>
                <a:srgbClr val="293475"/>
              </a:solidFill>
            </a:endParaRPr>
          </a:p>
          <a:p>
            <a:pPr indent="-609539">
              <a:spcAft>
                <a:spcPts val="1500"/>
              </a:spcAft>
              <a:buClr>
                <a:srgbClr val="293475"/>
              </a:buClr>
              <a:buSzPct val="100000"/>
              <a:buChar char="●"/>
            </a:pPr>
            <a:r>
              <a:rPr lang="en-US" sz="6717" dirty="0">
                <a:solidFill>
                  <a:srgbClr val="293475"/>
                </a:solidFill>
              </a:rPr>
              <a:t>Medicaid</a:t>
            </a:r>
            <a:endParaRPr dirty="0">
              <a:solidFill>
                <a:srgbClr val="293475"/>
              </a:solidFill>
            </a:endParaRPr>
          </a:p>
        </p:txBody>
      </p:sp>
      <p:sp>
        <p:nvSpPr>
          <p:cNvPr id="177" name="Google Shape;177;p23"/>
          <p:cNvSpPr txBox="1">
            <a:spLocks noGrp="1"/>
          </p:cNvSpPr>
          <p:nvPr>
            <p:ph type="ctrTitle"/>
          </p:nvPr>
        </p:nvSpPr>
        <p:spPr>
          <a:xfrm>
            <a:off x="2286000" y="471656"/>
            <a:ext cx="13716000" cy="1170900"/>
          </a:xfrm>
          <a:prstGeom prst="rect">
            <a:avLst/>
          </a:prstGeom>
          <a:gradFill>
            <a:gsLst>
              <a:gs pos="0">
                <a:srgbClr val="293476"/>
              </a:gs>
              <a:gs pos="50000">
                <a:srgbClr val="145C95"/>
              </a:gs>
              <a:gs pos="100000">
                <a:srgbClr val="2284B8"/>
              </a:gs>
            </a:gsLst>
            <a:lin ang="2519868" scaled="0"/>
          </a:gradFill>
          <a:ln>
            <a:noFill/>
          </a:ln>
        </p:spPr>
        <p:txBody>
          <a:bodyPr spcFirstLastPara="1" wrap="square" lIns="137138" tIns="68550" rIns="137138" bIns="68550" anchor="ctr" anchorCtr="0">
            <a:normAutofit/>
          </a:bodyPr>
          <a:lstStyle/>
          <a:p>
            <a:r>
              <a:rPr lang="en-US" sz="6000" dirty="0"/>
              <a:t>Overview - Funding Opportunities</a:t>
            </a:r>
            <a:endParaRPr sz="6000" dirty="0"/>
          </a:p>
        </p:txBody>
      </p:sp>
    </p:spTree>
    <p:extLst>
      <p:ext uri="{BB962C8B-B14F-4D97-AF65-F5344CB8AC3E}">
        <p14:creationId xmlns:p14="http://schemas.microsoft.com/office/powerpoint/2010/main" val="880673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C6CA56-EF43-4E45-ABB7-C9EE41266051}"/>
              </a:ext>
            </a:extLst>
          </p:cNvPr>
          <p:cNvSpPr>
            <a:spLocks noGrp="1"/>
          </p:cNvSpPr>
          <p:nvPr>
            <p:ph type="body" idx="1"/>
          </p:nvPr>
        </p:nvSpPr>
        <p:spPr>
          <a:xfrm>
            <a:off x="2516306" y="3230150"/>
            <a:ext cx="13219563" cy="5506151"/>
          </a:xfrm>
        </p:spPr>
        <p:txBody>
          <a:bodyPr>
            <a:normAutofit/>
          </a:bodyPr>
          <a:lstStyle/>
          <a:p>
            <a:pPr marL="171450" indent="0">
              <a:buNone/>
            </a:pPr>
            <a:r>
              <a:rPr lang="en-US" dirty="0"/>
              <a:t>The American Rescue Plan invests hundreds of billions of dollars in </a:t>
            </a:r>
            <a:r>
              <a:rPr lang="en-US" b="1" dirty="0"/>
              <a:t>“Coronavirus State and Local Fiscal Recovery Funds”</a:t>
            </a:r>
            <a:r>
              <a:rPr lang="en-US" dirty="0"/>
              <a:t> that governors, mayors, and county executives can use to fund violence prevention, trauma recovery, reentry, and community development organizations in the following ways: </a:t>
            </a:r>
          </a:p>
          <a:p>
            <a:pPr lvl="1"/>
            <a:r>
              <a:rPr lang="en-US" dirty="0"/>
              <a:t>“To respond to the public health emergency with respect to the Coronavirus Disease” (COVID–19) </a:t>
            </a:r>
          </a:p>
          <a:p>
            <a:pPr lvl="1"/>
            <a:r>
              <a:rPr lang="en-US" dirty="0"/>
              <a:t>“To respond to negative economic impacts,” including assistance to “nonprofits”</a:t>
            </a:r>
          </a:p>
          <a:p>
            <a:pPr lvl="1"/>
            <a:r>
              <a:rPr lang="en-US" dirty="0"/>
              <a:t>“To provide grants to eligible employers that have eligible workers who perform essential work” (Sec. 9901)</a:t>
            </a:r>
          </a:p>
          <a:p>
            <a:endParaRPr lang="en-US" dirty="0"/>
          </a:p>
        </p:txBody>
      </p:sp>
      <p:sp>
        <p:nvSpPr>
          <p:cNvPr id="3" name="Title 2">
            <a:extLst>
              <a:ext uri="{FF2B5EF4-FFF2-40B4-BE49-F238E27FC236}">
                <a16:creationId xmlns:a16="http://schemas.microsoft.com/office/drawing/2014/main" id="{EAE74435-ADB4-D044-8EE6-B4A8C43CC9AD}"/>
              </a:ext>
            </a:extLst>
          </p:cNvPr>
          <p:cNvSpPr>
            <a:spLocks noGrp="1"/>
          </p:cNvSpPr>
          <p:nvPr>
            <p:ph type="ctrTitle"/>
          </p:nvPr>
        </p:nvSpPr>
        <p:spPr/>
        <p:txBody>
          <a:bodyPr>
            <a:noAutofit/>
          </a:bodyPr>
          <a:lstStyle/>
          <a:p>
            <a:r>
              <a:rPr lang="en-US" sz="5400" dirty="0"/>
              <a:t>CORONAVIRUS STATE AND LOCAL </a:t>
            </a:r>
            <a:br>
              <a:rPr lang="en-US" sz="5400" dirty="0"/>
            </a:br>
            <a:r>
              <a:rPr lang="en-US" sz="5400" dirty="0"/>
              <a:t>FISCAL RECOVERY FUNDS</a:t>
            </a:r>
            <a:br>
              <a:rPr lang="en-US" sz="5400" dirty="0"/>
            </a:br>
            <a:endParaRPr lang="en-US" sz="5400" dirty="0"/>
          </a:p>
        </p:txBody>
      </p:sp>
      <p:pic>
        <p:nvPicPr>
          <p:cNvPr id="1026" name="Picture 2" descr="https://lh3.googleusercontent.com/AFGztAyhGrogsb3XkGS3DlVlAf7FgkaZzh8uZD01r_w6f_o2vHSXbzGXZRxNxzw9k2vXnqkLxevqLAeMbud61o2ZGCIVNUn44QcY0-Eh2lgvUH7J1XCx0EX2BkmOsyD4VfbPPe0oJWo">
            <a:extLst>
              <a:ext uri="{FF2B5EF4-FFF2-40B4-BE49-F238E27FC236}">
                <a16:creationId xmlns:a16="http://schemas.microsoft.com/office/drawing/2014/main" id="{9D62DFB9-1CEE-CD48-8779-5FE244DE51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306" y="9079172"/>
            <a:ext cx="3484970" cy="9476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1F5A559-8C47-184E-A67A-4051C2B7BFCC}"/>
              </a:ext>
            </a:extLst>
          </p:cNvPr>
          <p:cNvSpPr txBox="1"/>
          <p:nvPr/>
        </p:nvSpPr>
        <p:spPr>
          <a:xfrm>
            <a:off x="6219114" y="9160591"/>
            <a:ext cx="5813946" cy="738664"/>
          </a:xfrm>
          <a:prstGeom prst="rect">
            <a:avLst/>
          </a:prstGeom>
          <a:noFill/>
        </p:spPr>
        <p:txBody>
          <a:bodyPr wrap="square" rtlCol="0">
            <a:spAutoFit/>
          </a:bodyPr>
          <a:lstStyle/>
          <a:p>
            <a:pPr defTabSz="1371600" hangingPunct="1">
              <a:buClr>
                <a:srgbClr val="000000"/>
              </a:buClr>
            </a:pPr>
            <a:r>
              <a:rPr lang="en-US" sz="4200" dirty="0">
                <a:solidFill>
                  <a:srgbClr val="FFFFFF"/>
                </a:solidFill>
                <a:latin typeface="Arial"/>
                <a:cs typeface="Arial"/>
                <a:sym typeface="Arial"/>
              </a:rPr>
              <a:t>Advocacy Brief: </a:t>
            </a:r>
            <a:r>
              <a:rPr lang="en-US" sz="4200" dirty="0">
                <a:latin typeface="Arial"/>
                <a:cs typeface="Arial"/>
                <a:sym typeface="Arial"/>
                <a:hlinkClick r:id="rId3"/>
              </a:rPr>
              <a:t>HERE</a:t>
            </a:r>
            <a:endParaRPr lang="en-US" sz="4200" dirty="0">
              <a:latin typeface="Arial"/>
              <a:cs typeface="Arial"/>
              <a:sym typeface="Arial"/>
            </a:endParaRPr>
          </a:p>
        </p:txBody>
      </p:sp>
    </p:spTree>
    <p:extLst>
      <p:ext uri="{BB962C8B-B14F-4D97-AF65-F5344CB8AC3E}">
        <p14:creationId xmlns:p14="http://schemas.microsoft.com/office/powerpoint/2010/main" val="2293090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5996F5-92D8-E04F-889A-269AFACA9199}"/>
              </a:ext>
            </a:extLst>
          </p:cNvPr>
          <p:cNvSpPr>
            <a:spLocks noGrp="1"/>
          </p:cNvSpPr>
          <p:nvPr>
            <p:ph type="body" idx="1"/>
          </p:nvPr>
        </p:nvSpPr>
        <p:spPr>
          <a:xfrm>
            <a:off x="2731478" y="2239109"/>
            <a:ext cx="12825045" cy="7045569"/>
          </a:xfrm>
        </p:spPr>
        <p:txBody>
          <a:bodyPr>
            <a:normAutofit fontScale="92500"/>
          </a:bodyPr>
          <a:lstStyle/>
          <a:p>
            <a:endParaRPr lang="en-US" dirty="0"/>
          </a:p>
          <a:p>
            <a:pPr marL="171450" indent="0">
              <a:buNone/>
            </a:pPr>
            <a:r>
              <a:rPr lang="en-US" sz="3600" b="1" u="sng" dirty="0"/>
              <a:t>Page 22:</a:t>
            </a:r>
          </a:p>
          <a:p>
            <a:r>
              <a:rPr lang="en-US" sz="3600" dirty="0"/>
              <a:t>Given the exacerbation of health disparities during the pandemic and the role of pre-existing social vulnerabilities in driving these disparate outcomes, services to address health disparities are presumed to be responsive to the public health impacts of the pandemic. Specifically, recipients may use payments from the Fiscal Recovery Funds to facilitate access to resources that improve health outcomes, including services that connect residents with health care resources and public assistance programs and build healthier environments, such as:</a:t>
            </a:r>
          </a:p>
          <a:p>
            <a:pPr marL="171450" indent="0">
              <a:buNone/>
            </a:pPr>
            <a:endParaRPr lang="en-US" sz="3600" dirty="0"/>
          </a:p>
          <a:p>
            <a:r>
              <a:rPr lang="en-US" sz="3600" b="1" dirty="0"/>
              <a:t>Evidence-based community violence intervention programs to prevent violence and mitigate the increase in violence during the pandemic.</a:t>
            </a:r>
          </a:p>
          <a:p>
            <a:endParaRPr lang="en-US" dirty="0"/>
          </a:p>
        </p:txBody>
      </p:sp>
      <p:sp>
        <p:nvSpPr>
          <p:cNvPr id="3" name="Title 2">
            <a:extLst>
              <a:ext uri="{FF2B5EF4-FFF2-40B4-BE49-F238E27FC236}">
                <a16:creationId xmlns:a16="http://schemas.microsoft.com/office/drawing/2014/main" id="{DDC1EC75-0E51-A246-8E5B-C00C6ADD9A1E}"/>
              </a:ext>
            </a:extLst>
          </p:cNvPr>
          <p:cNvSpPr>
            <a:spLocks noGrp="1"/>
          </p:cNvSpPr>
          <p:nvPr>
            <p:ph type="ctrTitle"/>
          </p:nvPr>
        </p:nvSpPr>
        <p:spPr>
          <a:xfrm>
            <a:off x="2286002" y="743471"/>
            <a:ext cx="13715999" cy="1170815"/>
          </a:xfrm>
        </p:spPr>
        <p:txBody>
          <a:bodyPr>
            <a:normAutofit/>
          </a:bodyPr>
          <a:lstStyle/>
          <a:p>
            <a:r>
              <a:rPr lang="en-US" sz="5400" dirty="0"/>
              <a:t>Treasury Department Guidance:</a:t>
            </a:r>
          </a:p>
        </p:txBody>
      </p:sp>
    </p:spTree>
    <p:extLst>
      <p:ext uri="{BB962C8B-B14F-4D97-AF65-F5344CB8AC3E}">
        <p14:creationId xmlns:p14="http://schemas.microsoft.com/office/powerpoint/2010/main" val="3125351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D67DD1-84F3-654A-8272-21071D83B3FB}"/>
              </a:ext>
            </a:extLst>
          </p:cNvPr>
          <p:cNvPicPr>
            <a:picLocks noChangeAspect="1"/>
          </p:cNvPicPr>
          <p:nvPr/>
        </p:nvPicPr>
        <p:blipFill>
          <a:blip r:embed="rId2"/>
          <a:stretch>
            <a:fillRect/>
          </a:stretch>
        </p:blipFill>
        <p:spPr>
          <a:xfrm>
            <a:off x="2286000" y="2212429"/>
            <a:ext cx="13716000" cy="5862143"/>
          </a:xfrm>
          <a:prstGeom prst="rect">
            <a:avLst/>
          </a:prstGeom>
        </p:spPr>
      </p:pic>
      <p:sp>
        <p:nvSpPr>
          <p:cNvPr id="5" name="Rectangle 4">
            <a:extLst>
              <a:ext uri="{FF2B5EF4-FFF2-40B4-BE49-F238E27FC236}">
                <a16:creationId xmlns:a16="http://schemas.microsoft.com/office/drawing/2014/main" id="{D6660929-1E16-C443-BA1B-F4E7188CE701}"/>
              </a:ext>
            </a:extLst>
          </p:cNvPr>
          <p:cNvSpPr/>
          <p:nvPr/>
        </p:nvSpPr>
        <p:spPr>
          <a:xfrm>
            <a:off x="2286000" y="497366"/>
            <a:ext cx="13716000" cy="1200329"/>
          </a:xfrm>
          <a:prstGeom prst="rect">
            <a:avLst/>
          </a:prstGeom>
        </p:spPr>
        <p:txBody>
          <a:bodyPr wrap="square">
            <a:spAutoFit/>
          </a:bodyPr>
          <a:lstStyle/>
          <a:p>
            <a:pPr algn="ctr" defTabSz="1371600" hangingPunct="1">
              <a:buClr>
                <a:srgbClr val="000000"/>
              </a:buClr>
            </a:pPr>
            <a:r>
              <a:rPr lang="en-US" sz="7200" dirty="0">
                <a:solidFill>
                  <a:srgbClr val="FFFFFF"/>
                </a:solidFill>
                <a:latin typeface="Calibri" panose="020F0502020204030204" pitchFamily="34" charset="0"/>
                <a:cs typeface="Calibri" panose="020F0502020204030204" pitchFamily="34" charset="0"/>
                <a:sym typeface="Arial"/>
              </a:rPr>
              <a:t>New Opportunities</a:t>
            </a:r>
          </a:p>
        </p:txBody>
      </p:sp>
      <p:sp>
        <p:nvSpPr>
          <p:cNvPr id="7" name="Text Placeholder 1">
            <a:extLst>
              <a:ext uri="{FF2B5EF4-FFF2-40B4-BE49-F238E27FC236}">
                <a16:creationId xmlns:a16="http://schemas.microsoft.com/office/drawing/2014/main" id="{6710B6D7-4CBD-6040-BCFF-A6FCB9F7434F}"/>
              </a:ext>
            </a:extLst>
          </p:cNvPr>
          <p:cNvSpPr txBox="1">
            <a:spLocks/>
          </p:cNvSpPr>
          <p:nvPr/>
        </p:nvSpPr>
        <p:spPr>
          <a:xfrm>
            <a:off x="3694210" y="9468135"/>
            <a:ext cx="10434635" cy="9212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defTabSz="1371600" hangingPunct="1"/>
            <a:r>
              <a:rPr lang="en-US" sz="2700" dirty="0">
                <a:solidFill>
                  <a:srgbClr val="FFFFFF"/>
                </a:solidFill>
              </a:rPr>
              <a:t>Link to </a:t>
            </a:r>
            <a:r>
              <a:rPr lang="en-US" sz="2700" dirty="0">
                <a:hlinkClick r:id="rId3"/>
              </a:rPr>
              <a:t>White House Announcement</a:t>
            </a:r>
            <a:endParaRPr lang="en-US" sz="2700" dirty="0"/>
          </a:p>
        </p:txBody>
      </p:sp>
    </p:spTree>
    <p:extLst>
      <p:ext uri="{BB962C8B-B14F-4D97-AF65-F5344CB8AC3E}">
        <p14:creationId xmlns:p14="http://schemas.microsoft.com/office/powerpoint/2010/main" val="3637976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156A00-0608-394D-AD8E-6CEA5538F093}"/>
              </a:ext>
            </a:extLst>
          </p:cNvPr>
          <p:cNvSpPr>
            <a:spLocks noGrp="1"/>
          </p:cNvSpPr>
          <p:nvPr>
            <p:ph type="body" idx="1"/>
          </p:nvPr>
        </p:nvSpPr>
        <p:spPr>
          <a:xfrm>
            <a:off x="2664725" y="2661314"/>
            <a:ext cx="12712890" cy="5117912"/>
          </a:xfrm>
        </p:spPr>
        <p:txBody>
          <a:bodyPr anchor="t"/>
          <a:lstStyle/>
          <a:p>
            <a:pPr>
              <a:spcAft>
                <a:spcPts val="1500"/>
              </a:spcAft>
            </a:pPr>
            <a:r>
              <a:rPr lang="en-US" sz="5400" dirty="0"/>
              <a:t>26 Separate Federal Funding Streams identified for violence prevention services</a:t>
            </a:r>
          </a:p>
          <a:p>
            <a:pPr>
              <a:spcAft>
                <a:spcPts val="1500"/>
              </a:spcAft>
            </a:pPr>
            <a:r>
              <a:rPr lang="en-US" sz="5400" dirty="0"/>
              <a:t>Across multiple agencies:</a:t>
            </a:r>
          </a:p>
          <a:p>
            <a:pPr lvl="1">
              <a:spcAft>
                <a:spcPts val="1500"/>
              </a:spcAft>
            </a:pPr>
            <a:r>
              <a:rPr lang="en-US" sz="4200" dirty="0"/>
              <a:t>DOJ, HHS, HUD, Education, Labor</a:t>
            </a:r>
          </a:p>
        </p:txBody>
      </p:sp>
      <p:sp>
        <p:nvSpPr>
          <p:cNvPr id="3" name="Title 2">
            <a:extLst>
              <a:ext uri="{FF2B5EF4-FFF2-40B4-BE49-F238E27FC236}">
                <a16:creationId xmlns:a16="http://schemas.microsoft.com/office/drawing/2014/main" id="{1F237962-7748-134F-BB00-A3FF0DEAE375}"/>
              </a:ext>
            </a:extLst>
          </p:cNvPr>
          <p:cNvSpPr>
            <a:spLocks noGrp="1"/>
          </p:cNvSpPr>
          <p:nvPr>
            <p:ph type="ctrTitle"/>
          </p:nvPr>
        </p:nvSpPr>
        <p:spPr>
          <a:xfrm>
            <a:off x="2286001" y="966647"/>
            <a:ext cx="13715999" cy="1170815"/>
          </a:xfrm>
        </p:spPr>
        <p:txBody>
          <a:bodyPr>
            <a:noAutofit/>
          </a:bodyPr>
          <a:lstStyle/>
          <a:p>
            <a:r>
              <a:rPr lang="en-US" sz="8100" dirty="0"/>
              <a:t>Immediately:</a:t>
            </a:r>
          </a:p>
        </p:txBody>
      </p:sp>
    </p:spTree>
    <p:extLst>
      <p:ext uri="{BB962C8B-B14F-4D97-AF65-F5344CB8AC3E}">
        <p14:creationId xmlns:p14="http://schemas.microsoft.com/office/powerpoint/2010/main" val="3172546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EE2F367-381A-974A-B5E6-F6E8C000946E}"/>
              </a:ext>
            </a:extLst>
          </p:cNvPr>
          <p:cNvGraphicFramePr>
            <a:graphicFrameLocks noGrp="1"/>
          </p:cNvGraphicFramePr>
          <p:nvPr>
            <p:extLst/>
          </p:nvPr>
        </p:nvGraphicFramePr>
        <p:xfrm>
          <a:off x="2869442" y="2026691"/>
          <a:ext cx="12764067" cy="6602097"/>
        </p:xfrm>
        <a:graphic>
          <a:graphicData uri="http://schemas.openxmlformats.org/drawingml/2006/table">
            <a:tbl>
              <a:tblPr>
                <a:tableStyleId>{5C22544A-7EE6-4342-B048-85BDC9FD1C3A}</a:tableStyleId>
              </a:tblPr>
              <a:tblGrid>
                <a:gridCol w="5854304">
                  <a:extLst>
                    <a:ext uri="{9D8B030D-6E8A-4147-A177-3AD203B41FA5}">
                      <a16:colId xmlns:a16="http://schemas.microsoft.com/office/drawing/2014/main" val="4209712252"/>
                    </a:ext>
                  </a:extLst>
                </a:gridCol>
                <a:gridCol w="1745031">
                  <a:extLst>
                    <a:ext uri="{9D8B030D-6E8A-4147-A177-3AD203B41FA5}">
                      <a16:colId xmlns:a16="http://schemas.microsoft.com/office/drawing/2014/main" val="2690298745"/>
                    </a:ext>
                  </a:extLst>
                </a:gridCol>
                <a:gridCol w="4897350">
                  <a:extLst>
                    <a:ext uri="{9D8B030D-6E8A-4147-A177-3AD203B41FA5}">
                      <a16:colId xmlns:a16="http://schemas.microsoft.com/office/drawing/2014/main" val="244580328"/>
                    </a:ext>
                  </a:extLst>
                </a:gridCol>
                <a:gridCol w="211092">
                  <a:extLst>
                    <a:ext uri="{9D8B030D-6E8A-4147-A177-3AD203B41FA5}">
                      <a16:colId xmlns:a16="http://schemas.microsoft.com/office/drawing/2014/main" val="1443478422"/>
                    </a:ext>
                  </a:extLst>
                </a:gridCol>
                <a:gridCol w="56291">
                  <a:extLst>
                    <a:ext uri="{9D8B030D-6E8A-4147-A177-3AD203B41FA5}">
                      <a16:colId xmlns:a16="http://schemas.microsoft.com/office/drawing/2014/main" val="242615587"/>
                    </a:ext>
                  </a:extLst>
                </a:gridCol>
              </a:tblGrid>
              <a:tr h="259544">
                <a:tc>
                  <a:txBody>
                    <a:bodyPr/>
                    <a:lstStyle/>
                    <a:p>
                      <a:pPr algn="ctr" fontAlgn="ctr"/>
                      <a:r>
                        <a:rPr lang="en-US" sz="1400" u="none" strike="noStrike">
                          <a:effectLst/>
                        </a:rPr>
                        <a:t>AGENCY</a:t>
                      </a:r>
                      <a:endParaRPr lang="en-US" sz="1400" b="1"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400" u="none" strike="noStrike">
                          <a:effectLst/>
                        </a:rPr>
                        <a:t>TOTAL</a:t>
                      </a:r>
                      <a:endParaRPr lang="en-US" sz="1400" b="1" i="0" u="none" strike="noStrike">
                        <a:solidFill>
                          <a:srgbClr val="000000"/>
                        </a:solidFill>
                        <a:effectLst/>
                        <a:latin typeface="Arial" panose="020B0604020202020204" pitchFamily="34" charset="0"/>
                      </a:endParaRPr>
                    </a:p>
                  </a:txBody>
                  <a:tcPr marL="0" marR="0" marT="0" marB="0" anchor="ctr"/>
                </a:tc>
                <a:tc gridSpan="3">
                  <a:txBody>
                    <a:bodyPr/>
                    <a:lstStyle/>
                    <a:p>
                      <a:pPr algn="ctr" fontAlgn="ctr"/>
                      <a:r>
                        <a:rPr lang="en-US" sz="1400" u="none" strike="noStrike">
                          <a:effectLst/>
                        </a:rPr>
                        <a:t>SITE LINK</a:t>
                      </a:r>
                      <a:endParaRPr lang="en-US" sz="1400" b="1"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84765961"/>
                  </a:ext>
                </a:extLst>
              </a:tr>
              <a:tr h="340649">
                <a:tc>
                  <a:txBody>
                    <a:bodyPr/>
                    <a:lstStyle/>
                    <a:p>
                      <a:pPr algn="l" fontAlgn="b"/>
                      <a:r>
                        <a:rPr lang="en-US" sz="1400" u="none" strike="noStrike">
                          <a:effectLst/>
                        </a:rPr>
                        <a:t> </a:t>
                      </a:r>
                      <a:endParaRPr lang="en-US" sz="1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400" u="none" strike="noStrike">
                          <a:effectLst/>
                        </a:rPr>
                        <a:t> </a:t>
                      </a:r>
                      <a:endParaRPr lang="en-US" sz="1400" b="0" i="0" u="none" strike="noStrike">
                        <a:solidFill>
                          <a:srgbClr val="000000"/>
                        </a:solidFill>
                        <a:effectLst/>
                        <a:latin typeface="Arial" panose="020B0604020202020204" pitchFamily="34" charset="0"/>
                      </a:endParaRPr>
                    </a:p>
                  </a:txBody>
                  <a:tcPr marL="0" marR="0" marT="0" marB="0" anchor="b"/>
                </a:tc>
                <a:tc gridSpan="3">
                  <a:txBody>
                    <a:bodyPr/>
                    <a:lstStyle/>
                    <a:p>
                      <a:pPr algn="l" fontAlgn="b"/>
                      <a:endParaRPr lang="en-US" sz="1400" b="1" i="0" u="sng"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65511597"/>
                  </a:ext>
                </a:extLst>
              </a:tr>
              <a:tr h="340649">
                <a:tc>
                  <a:txBody>
                    <a:bodyPr/>
                    <a:lstStyle/>
                    <a:p>
                      <a:pPr algn="l" fontAlgn="b"/>
                      <a:r>
                        <a:rPr lang="en-US" sz="1400" u="none" strike="noStrike">
                          <a:effectLst/>
                        </a:rPr>
                        <a:t>Department of Justice</a:t>
                      </a:r>
                      <a:endParaRPr lang="en-US" sz="1400" b="1"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400" u="none" strike="noStrike">
                          <a:effectLst/>
                        </a:rPr>
                        <a:t>$758,650,000</a:t>
                      </a:r>
                      <a:endParaRPr lang="en-US" sz="1400" b="1" i="0" u="none" strike="noStrike">
                        <a:solidFill>
                          <a:srgbClr val="000000"/>
                        </a:solidFill>
                        <a:effectLst/>
                        <a:latin typeface="Arial" panose="020B0604020202020204" pitchFamily="34" charset="0"/>
                      </a:endParaRPr>
                    </a:p>
                  </a:txBody>
                  <a:tcPr marL="0" marR="0" marT="0" marB="0" anchor="b"/>
                </a:tc>
                <a:tc gridSpan="2">
                  <a:txBody>
                    <a:bodyPr/>
                    <a:lstStyle/>
                    <a:p>
                      <a:pPr algn="l" fontAlgn="b"/>
                      <a:endParaRPr lang="en-US" sz="1400" b="0" i="0"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a:txBody>
                    <a:bodyPr/>
                    <a:lstStyle/>
                    <a:p>
                      <a:pPr algn="l" fontAlgn="b"/>
                      <a:r>
                        <a:rPr lang="en-US" sz="1400" u="none" strike="noStrike">
                          <a:effectLst/>
                        </a:rPr>
                        <a:t> </a:t>
                      </a:r>
                      <a:endParaRPr lang="en-US" sz="1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542385324"/>
                  </a:ext>
                </a:extLst>
              </a:tr>
              <a:tr h="340649">
                <a:tc>
                  <a:txBody>
                    <a:bodyPr/>
                    <a:lstStyle/>
                    <a:p>
                      <a:pPr algn="l" fontAlgn="b"/>
                      <a:r>
                        <a:rPr lang="en-US" sz="1400" u="none" strike="noStrike">
                          <a:effectLst/>
                        </a:rPr>
                        <a:t>Byrne JAG</a:t>
                      </a:r>
                      <a:endParaRPr lang="en-US" sz="1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400" u="none" strike="noStrike">
                          <a:effectLst/>
                        </a:rPr>
                        <a:t>$484,000,000</a:t>
                      </a:r>
                      <a:endParaRPr lang="en-US" sz="1400" b="0" i="0" u="none" strike="noStrike">
                        <a:solidFill>
                          <a:srgbClr val="000000"/>
                        </a:solidFill>
                        <a:effectLst/>
                        <a:latin typeface="Arial" panose="020B0604020202020204" pitchFamily="34" charset="0"/>
                      </a:endParaRPr>
                    </a:p>
                  </a:txBody>
                  <a:tcPr marL="0" marR="0" marT="0" marB="0" anchor="b"/>
                </a:tc>
                <a:tc gridSpan="3">
                  <a:txBody>
                    <a:bodyPr/>
                    <a:lstStyle/>
                    <a:p>
                      <a:pPr algn="l" fontAlgn="b"/>
                      <a:r>
                        <a:rPr lang="en-US" sz="1400" u="sng" strike="noStrike">
                          <a:effectLst/>
                          <a:hlinkClick r:id="rId2"/>
                        </a:rPr>
                        <a:t>https://bja.ojp.gov/program/jag/overview</a:t>
                      </a:r>
                      <a:endParaRPr lang="en-US" sz="1400" b="0" i="0" u="sng" strike="noStrike">
                        <a:solidFill>
                          <a:srgbClr val="1155CC"/>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58794187"/>
                  </a:ext>
                </a:extLst>
              </a:tr>
              <a:tr h="340649">
                <a:tc>
                  <a:txBody>
                    <a:bodyPr/>
                    <a:lstStyle/>
                    <a:p>
                      <a:pPr algn="l" fontAlgn="b"/>
                      <a:r>
                        <a:rPr lang="en-US" sz="1400" u="none" strike="noStrike">
                          <a:effectLst/>
                        </a:rPr>
                        <a:t>Byrne Criminal Justice Innovation</a:t>
                      </a:r>
                      <a:endParaRPr lang="en-US" sz="1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400" u="none" strike="noStrike">
                          <a:effectLst/>
                        </a:rPr>
                        <a:t>$18,900,000</a:t>
                      </a:r>
                      <a:endParaRPr lang="en-US" sz="1400" b="0" i="0" u="none" strike="noStrike">
                        <a:solidFill>
                          <a:srgbClr val="000000"/>
                        </a:solidFill>
                        <a:effectLst/>
                        <a:latin typeface="Arial" panose="020B0604020202020204" pitchFamily="34" charset="0"/>
                      </a:endParaRPr>
                    </a:p>
                  </a:txBody>
                  <a:tcPr marL="0" marR="0" marT="0" marB="0" anchor="b"/>
                </a:tc>
                <a:tc gridSpan="3">
                  <a:txBody>
                    <a:bodyPr/>
                    <a:lstStyle/>
                    <a:p>
                      <a:pPr algn="l" fontAlgn="b"/>
                      <a:r>
                        <a:rPr lang="en-US" sz="1400" u="sng" strike="noStrike">
                          <a:effectLst/>
                          <a:hlinkClick r:id="rId3"/>
                        </a:rPr>
                        <a:t>https://bja.ojp.gov/funding/opportunities/o-bja-2021-60003</a:t>
                      </a:r>
                      <a:endParaRPr lang="en-US" sz="1400" b="0" i="0" u="sng" strike="noStrike">
                        <a:solidFill>
                          <a:srgbClr val="0000FF"/>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26160383"/>
                  </a:ext>
                </a:extLst>
              </a:tr>
              <a:tr h="340649">
                <a:tc>
                  <a:txBody>
                    <a:bodyPr/>
                    <a:lstStyle/>
                    <a:p>
                      <a:pPr algn="l" fontAlgn="b"/>
                      <a:r>
                        <a:rPr lang="en-US" sz="1400" u="none" strike="noStrike" dirty="0">
                          <a:effectLst/>
                        </a:rPr>
                        <a:t>Community Policing Development</a:t>
                      </a:r>
                      <a:endParaRPr lang="en-US" sz="1400" b="0" i="0" u="none" strike="noStrike" dirty="0">
                        <a:solidFill>
                          <a:srgbClr val="000000"/>
                        </a:solidFill>
                        <a:effectLst/>
                        <a:latin typeface="Arial" panose="020B0604020202020204" pitchFamily="34" charset="0"/>
                      </a:endParaRPr>
                    </a:p>
                  </a:txBody>
                  <a:tcPr marL="0" marR="0" marT="0" marB="0" anchor="b"/>
                </a:tc>
                <a:tc>
                  <a:txBody>
                    <a:bodyPr/>
                    <a:lstStyle/>
                    <a:p>
                      <a:pPr algn="ctr" fontAlgn="b"/>
                      <a:r>
                        <a:rPr lang="en-US" sz="1400" u="none" strike="noStrike">
                          <a:effectLst/>
                        </a:rPr>
                        <a:t>$3,000,000</a:t>
                      </a:r>
                      <a:endParaRPr lang="en-US" sz="1400" b="0" i="0" u="none" strike="noStrike">
                        <a:solidFill>
                          <a:srgbClr val="000000"/>
                        </a:solidFill>
                        <a:effectLst/>
                        <a:latin typeface="Arial" panose="020B0604020202020204" pitchFamily="34" charset="0"/>
                      </a:endParaRPr>
                    </a:p>
                  </a:txBody>
                  <a:tcPr marL="0" marR="0" marT="0" marB="0" anchor="b"/>
                </a:tc>
                <a:tc gridSpan="3">
                  <a:txBody>
                    <a:bodyPr/>
                    <a:lstStyle/>
                    <a:p>
                      <a:pPr algn="l" fontAlgn="b"/>
                      <a:r>
                        <a:rPr lang="en-US" sz="1400" u="sng" strike="noStrike">
                          <a:effectLst/>
                          <a:hlinkClick r:id="rId4"/>
                        </a:rPr>
                        <a:t>https://cops.usdoj.gov/cpdmicrogrants</a:t>
                      </a:r>
                      <a:endParaRPr lang="en-US" sz="1400" b="0" i="0" u="sng" strike="noStrike">
                        <a:solidFill>
                          <a:srgbClr val="0000FF"/>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48644692"/>
                  </a:ext>
                </a:extLst>
              </a:tr>
              <a:tr h="340649">
                <a:tc>
                  <a:txBody>
                    <a:bodyPr/>
                    <a:lstStyle/>
                    <a:p>
                      <a:pPr algn="l" fontAlgn="b"/>
                      <a:r>
                        <a:rPr lang="en-US" sz="1400" u="none" strike="noStrike" dirty="0">
                          <a:effectLst/>
                        </a:rPr>
                        <a:t>Cops Hiring Program</a:t>
                      </a:r>
                      <a:endParaRPr lang="en-US" sz="1400" b="0" i="0" u="none" strike="noStrike" dirty="0">
                        <a:solidFill>
                          <a:srgbClr val="000000"/>
                        </a:solidFill>
                        <a:effectLst/>
                        <a:latin typeface="Arial" panose="020B0604020202020204" pitchFamily="34" charset="0"/>
                      </a:endParaRPr>
                    </a:p>
                  </a:txBody>
                  <a:tcPr marL="0" marR="0" marT="0" marB="0" anchor="b"/>
                </a:tc>
                <a:tc>
                  <a:txBody>
                    <a:bodyPr/>
                    <a:lstStyle/>
                    <a:p>
                      <a:pPr algn="ctr" fontAlgn="b"/>
                      <a:r>
                        <a:rPr lang="en-US" sz="1400" u="none" strike="noStrike">
                          <a:effectLst/>
                        </a:rPr>
                        <a:t>$156,000,000</a:t>
                      </a:r>
                      <a:endParaRPr lang="en-US" sz="1400" b="0" i="0" u="none" strike="noStrike">
                        <a:solidFill>
                          <a:srgbClr val="000000"/>
                        </a:solidFill>
                        <a:effectLst/>
                        <a:latin typeface="Arial" panose="020B0604020202020204" pitchFamily="34" charset="0"/>
                      </a:endParaRPr>
                    </a:p>
                  </a:txBody>
                  <a:tcPr marL="0" marR="0" marT="0" marB="0" anchor="b"/>
                </a:tc>
                <a:tc gridSpan="3">
                  <a:txBody>
                    <a:bodyPr/>
                    <a:lstStyle/>
                    <a:p>
                      <a:pPr algn="l" fontAlgn="b"/>
                      <a:r>
                        <a:rPr lang="en-US" sz="1400" u="sng" strike="noStrike">
                          <a:effectLst/>
                          <a:hlinkClick r:id="rId5"/>
                        </a:rPr>
                        <a:t>https://cops.usdoj.gov/chp</a:t>
                      </a:r>
                      <a:endParaRPr lang="en-US" sz="1400" b="0" i="0" u="sng" strike="noStrike">
                        <a:solidFill>
                          <a:srgbClr val="0000FF"/>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10614463"/>
                  </a:ext>
                </a:extLst>
              </a:tr>
              <a:tr h="519084">
                <a:tc>
                  <a:txBody>
                    <a:bodyPr/>
                    <a:lstStyle/>
                    <a:p>
                      <a:pPr algn="l" fontAlgn="b"/>
                      <a:r>
                        <a:rPr lang="en-US" sz="1400" u="none" strike="noStrike">
                          <a:effectLst/>
                        </a:rPr>
                        <a:t>Smart Policing</a:t>
                      </a:r>
                      <a:endParaRPr lang="en-US" sz="1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400" u="none" strike="noStrike">
                          <a:effectLst/>
                        </a:rPr>
                        <a:t>$8,000,000</a:t>
                      </a:r>
                      <a:endParaRPr lang="en-US" sz="1400" b="0" i="0" u="none" strike="noStrike">
                        <a:solidFill>
                          <a:srgbClr val="000000"/>
                        </a:solidFill>
                        <a:effectLst/>
                        <a:latin typeface="Arial" panose="020B0604020202020204" pitchFamily="34" charset="0"/>
                      </a:endParaRPr>
                    </a:p>
                  </a:txBody>
                  <a:tcPr marL="0" marR="0" marT="0" marB="0" anchor="b"/>
                </a:tc>
                <a:tc gridSpan="3">
                  <a:txBody>
                    <a:bodyPr/>
                    <a:lstStyle/>
                    <a:p>
                      <a:pPr algn="l" fontAlgn="b"/>
                      <a:r>
                        <a:rPr lang="en-US" sz="1400" u="sng" strike="noStrike">
                          <a:effectLst/>
                          <a:hlinkClick r:id="rId6"/>
                        </a:rPr>
                        <a:t>https://www.ojp.gov/funding/explore/current-funding-opportunities#OpenSols</a:t>
                      </a:r>
                      <a:endParaRPr lang="en-US" sz="1400" b="0" i="0" u="sng" strike="noStrike">
                        <a:solidFill>
                          <a:srgbClr val="0000FF"/>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10481133"/>
                  </a:ext>
                </a:extLst>
              </a:tr>
              <a:tr h="340649">
                <a:tc>
                  <a:txBody>
                    <a:bodyPr/>
                    <a:lstStyle/>
                    <a:p>
                      <a:pPr algn="l" fontAlgn="b"/>
                      <a:r>
                        <a:rPr lang="en-US" sz="1400" u="none" strike="noStrike">
                          <a:effectLst/>
                        </a:rPr>
                        <a:t>Second Chance Act</a:t>
                      </a:r>
                      <a:endParaRPr lang="en-US" sz="1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400" u="none" strike="noStrike">
                          <a:effectLst/>
                        </a:rPr>
                        <a:t>$12,750,000</a:t>
                      </a:r>
                      <a:endParaRPr lang="en-US" sz="1400" b="0" i="0" u="none" strike="noStrike">
                        <a:solidFill>
                          <a:srgbClr val="000000"/>
                        </a:solidFill>
                        <a:effectLst/>
                        <a:latin typeface="Arial" panose="020B0604020202020204" pitchFamily="34" charset="0"/>
                      </a:endParaRPr>
                    </a:p>
                  </a:txBody>
                  <a:tcPr marL="0" marR="0" marT="0" marB="0" anchor="b"/>
                </a:tc>
                <a:tc gridSpan="3">
                  <a:txBody>
                    <a:bodyPr/>
                    <a:lstStyle/>
                    <a:p>
                      <a:pPr algn="l" fontAlgn="b"/>
                      <a:r>
                        <a:rPr lang="en-US" sz="1400" u="sng" strike="noStrike">
                          <a:effectLst/>
                          <a:hlinkClick r:id="rId7"/>
                        </a:rPr>
                        <a:t>https://bja.ojp.gov/funding/opportunities/o-bja-2021-58002</a:t>
                      </a:r>
                      <a:endParaRPr lang="en-US" sz="1400" b="0" i="0" u="sng" strike="noStrike">
                        <a:solidFill>
                          <a:srgbClr val="0000FF"/>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21094096"/>
                  </a:ext>
                </a:extLst>
              </a:tr>
              <a:tr h="340649">
                <a:tc>
                  <a:txBody>
                    <a:bodyPr/>
                    <a:lstStyle/>
                    <a:p>
                      <a:pPr algn="l" fontAlgn="b"/>
                      <a:r>
                        <a:rPr lang="en-US" sz="1400" u="none" strike="noStrike">
                          <a:effectLst/>
                        </a:rPr>
                        <a:t>Strategies to Support Children Exposed to Violence</a:t>
                      </a:r>
                      <a:endParaRPr lang="en-US" sz="1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400" u="none" strike="noStrike">
                          <a:effectLst/>
                        </a:rPr>
                        <a:t>$7,000,000</a:t>
                      </a:r>
                      <a:endParaRPr lang="en-US" sz="1400" b="0" i="0" u="none" strike="noStrike">
                        <a:solidFill>
                          <a:srgbClr val="000000"/>
                        </a:solidFill>
                        <a:effectLst/>
                        <a:latin typeface="Arial" panose="020B0604020202020204" pitchFamily="34" charset="0"/>
                      </a:endParaRPr>
                    </a:p>
                  </a:txBody>
                  <a:tcPr marL="0" marR="0" marT="0" marB="0" anchor="b"/>
                </a:tc>
                <a:tc gridSpan="3">
                  <a:txBody>
                    <a:bodyPr/>
                    <a:lstStyle/>
                    <a:p>
                      <a:pPr algn="l" fontAlgn="b"/>
                      <a:r>
                        <a:rPr lang="en-US" sz="1400" u="sng" strike="noStrike">
                          <a:effectLst/>
                          <a:hlinkClick r:id="rId8"/>
                        </a:rPr>
                        <a:t>https://ojjdp.ojp.gov/programs/children-exposed-violence</a:t>
                      </a:r>
                      <a:endParaRPr lang="en-US" sz="1400" b="0" i="0" u="sng" strike="noStrike">
                        <a:solidFill>
                          <a:srgbClr val="0000FF"/>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56418268"/>
                  </a:ext>
                </a:extLst>
              </a:tr>
              <a:tr h="519084">
                <a:tc>
                  <a:txBody>
                    <a:bodyPr/>
                    <a:lstStyle/>
                    <a:p>
                      <a:pPr algn="l" fontAlgn="b"/>
                      <a:r>
                        <a:rPr lang="en-US" sz="1400" u="none" strike="noStrike">
                          <a:effectLst/>
                        </a:rPr>
                        <a:t>Comprehensive Youth Violence Prevention and Reduction</a:t>
                      </a:r>
                      <a:endParaRPr lang="en-US" sz="1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400" u="none" strike="noStrike">
                          <a:effectLst/>
                        </a:rPr>
                        <a:t>$11,000,000</a:t>
                      </a:r>
                      <a:endParaRPr lang="en-US" sz="1400" b="0" i="0" u="none" strike="noStrike">
                        <a:solidFill>
                          <a:srgbClr val="000000"/>
                        </a:solidFill>
                        <a:effectLst/>
                        <a:latin typeface="Arial" panose="020B0604020202020204" pitchFamily="34" charset="0"/>
                      </a:endParaRPr>
                    </a:p>
                  </a:txBody>
                  <a:tcPr marL="0" marR="0" marT="0" marB="0" anchor="b"/>
                </a:tc>
                <a:tc gridSpan="3">
                  <a:txBody>
                    <a:bodyPr/>
                    <a:lstStyle/>
                    <a:p>
                      <a:pPr algn="l" fontAlgn="b"/>
                      <a:r>
                        <a:rPr lang="en-US" sz="1400" u="sng" strike="noStrike">
                          <a:effectLst/>
                          <a:hlinkClick r:id="rId6"/>
                        </a:rPr>
                        <a:t>https://www.ojp.gov/funding/explore/current-funding-opportunities#OpenSols</a:t>
                      </a:r>
                      <a:endParaRPr lang="en-US" sz="1400" b="0" i="0" u="sng" strike="noStrike">
                        <a:solidFill>
                          <a:srgbClr val="0000FF"/>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4118955"/>
                  </a:ext>
                </a:extLst>
              </a:tr>
              <a:tr h="340649">
                <a:tc>
                  <a:txBody>
                    <a:bodyPr/>
                    <a:lstStyle/>
                    <a:p>
                      <a:pPr algn="l" fontAlgn="b"/>
                      <a:r>
                        <a:rPr lang="en-US" sz="1400" u="none" strike="noStrike">
                          <a:effectLst/>
                        </a:rPr>
                        <a:t>School Violence Prevention Program</a:t>
                      </a:r>
                      <a:endParaRPr lang="en-US" sz="1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400" u="none" strike="noStrike">
                          <a:effectLst/>
                        </a:rPr>
                        <a:t>$53,000,000</a:t>
                      </a:r>
                      <a:endParaRPr lang="en-US" sz="1400" b="0" i="0" u="none" strike="noStrike">
                        <a:solidFill>
                          <a:srgbClr val="000000"/>
                        </a:solidFill>
                        <a:effectLst/>
                        <a:latin typeface="Arial" panose="020B0604020202020204" pitchFamily="34" charset="0"/>
                      </a:endParaRPr>
                    </a:p>
                  </a:txBody>
                  <a:tcPr marL="0" marR="0" marT="0" marB="0" anchor="b"/>
                </a:tc>
                <a:tc gridSpan="3">
                  <a:txBody>
                    <a:bodyPr/>
                    <a:lstStyle/>
                    <a:p>
                      <a:pPr algn="l" fontAlgn="b"/>
                      <a:r>
                        <a:rPr lang="en-US" sz="1400" u="sng" strike="noStrike">
                          <a:effectLst/>
                          <a:hlinkClick r:id="rId9"/>
                        </a:rPr>
                        <a:t>https://cops.usdoj.gov/svpp</a:t>
                      </a:r>
                      <a:endParaRPr lang="en-US" sz="1400" b="0" i="0" u="sng" strike="noStrike">
                        <a:solidFill>
                          <a:srgbClr val="0000FF"/>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83133179"/>
                  </a:ext>
                </a:extLst>
              </a:tr>
              <a:tr h="519084">
                <a:tc>
                  <a:txBody>
                    <a:bodyPr/>
                    <a:lstStyle/>
                    <a:p>
                      <a:pPr algn="l" fontAlgn="b"/>
                      <a:r>
                        <a:rPr lang="en-US" sz="1400" u="none" strike="noStrike">
                          <a:effectLst/>
                        </a:rPr>
                        <a:t>Hospital-Based Victim Services</a:t>
                      </a:r>
                      <a:endParaRPr lang="en-US" sz="1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400" u="none" strike="noStrike">
                          <a:effectLst/>
                        </a:rPr>
                        <a:t>$2,000,000</a:t>
                      </a:r>
                      <a:endParaRPr lang="en-US" sz="1400" b="0" i="0" u="none" strike="noStrike">
                        <a:solidFill>
                          <a:srgbClr val="000000"/>
                        </a:solidFill>
                        <a:effectLst/>
                        <a:latin typeface="Arial" panose="020B0604020202020204" pitchFamily="34" charset="0"/>
                      </a:endParaRPr>
                    </a:p>
                  </a:txBody>
                  <a:tcPr marL="0" marR="0" marT="0" marB="0" anchor="b"/>
                </a:tc>
                <a:tc gridSpan="3">
                  <a:txBody>
                    <a:bodyPr/>
                    <a:lstStyle/>
                    <a:p>
                      <a:pPr algn="l" fontAlgn="b"/>
                      <a:r>
                        <a:rPr lang="en-US" sz="1400" u="sng" strike="noStrike">
                          <a:effectLst/>
                          <a:hlinkClick r:id="rId6"/>
                        </a:rPr>
                        <a:t>https://www.ojp.gov/funding/explore/current-funding-opportunities#OpenSols</a:t>
                      </a:r>
                      <a:endParaRPr lang="en-US" sz="1400" b="0" i="0" u="sng" strike="noStrike">
                        <a:solidFill>
                          <a:srgbClr val="0000FF"/>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41841018"/>
                  </a:ext>
                </a:extLst>
              </a:tr>
              <a:tr h="519084">
                <a:tc>
                  <a:txBody>
                    <a:bodyPr/>
                    <a:lstStyle/>
                    <a:p>
                      <a:pPr algn="l" fontAlgn="b"/>
                      <a:r>
                        <a:rPr lang="en-US" sz="1400" u="none" strike="noStrike">
                          <a:effectLst/>
                        </a:rPr>
                        <a:t>Center for Culturally Responsive Victim Services</a:t>
                      </a:r>
                      <a:endParaRPr lang="en-US" sz="1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400" u="none" strike="noStrike">
                          <a:effectLst/>
                        </a:rPr>
                        <a:t>$3,000,000</a:t>
                      </a:r>
                      <a:endParaRPr lang="en-US" sz="1400" b="0" i="0" u="none" strike="noStrike">
                        <a:solidFill>
                          <a:srgbClr val="000000"/>
                        </a:solidFill>
                        <a:effectLst/>
                        <a:latin typeface="Arial" panose="020B0604020202020204" pitchFamily="34" charset="0"/>
                      </a:endParaRPr>
                    </a:p>
                  </a:txBody>
                  <a:tcPr marL="0" marR="0" marT="0" marB="0" anchor="b"/>
                </a:tc>
                <a:tc gridSpan="3">
                  <a:txBody>
                    <a:bodyPr/>
                    <a:lstStyle/>
                    <a:p>
                      <a:pPr algn="l" fontAlgn="b"/>
                      <a:r>
                        <a:rPr lang="en-US" sz="1400" u="sng" strike="noStrike">
                          <a:effectLst/>
                          <a:hlinkClick r:id="rId6"/>
                        </a:rPr>
                        <a:t>https://www.ojp.gov/funding/explore/current-funding-opportunities#OpenSols</a:t>
                      </a:r>
                      <a:endParaRPr lang="en-US" sz="1400" b="0" i="0" u="sng" strike="noStrike">
                        <a:solidFill>
                          <a:srgbClr val="0000FF"/>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7084290"/>
                  </a:ext>
                </a:extLst>
              </a:tr>
              <a:tr h="519084">
                <a:tc>
                  <a:txBody>
                    <a:bodyPr/>
                    <a:lstStyle/>
                    <a:p>
                      <a:pPr algn="l" fontAlgn="b"/>
                      <a:r>
                        <a:rPr lang="en-US" sz="1400" u="none" strike="noStrike">
                          <a:effectLst/>
                        </a:rPr>
                        <a:t>Project Safe Neighborhoods</a:t>
                      </a:r>
                      <a:endParaRPr lang="en-US" sz="1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400" u="none" strike="noStrike">
                          <a:effectLst/>
                        </a:rPr>
                        <a:t>guidance</a:t>
                      </a:r>
                      <a:endParaRPr lang="en-US" sz="1400" b="0" i="0" u="none" strike="noStrike">
                        <a:solidFill>
                          <a:srgbClr val="000000"/>
                        </a:solidFill>
                        <a:effectLst/>
                        <a:latin typeface="Arial" panose="020B0604020202020204" pitchFamily="34" charset="0"/>
                      </a:endParaRPr>
                    </a:p>
                  </a:txBody>
                  <a:tcPr marL="0" marR="0" marT="0" marB="0" anchor="b"/>
                </a:tc>
                <a:tc gridSpan="3">
                  <a:txBody>
                    <a:bodyPr/>
                    <a:lstStyle/>
                    <a:p>
                      <a:pPr algn="l" fontAlgn="b"/>
                      <a:r>
                        <a:rPr lang="en-US" sz="1400" u="sng" strike="noStrike">
                          <a:effectLst/>
                          <a:hlinkClick r:id="rId10"/>
                        </a:rPr>
                        <a:t>https://bja.ojp.gov/program/project-safe-neighborhoods-psn/overview</a:t>
                      </a:r>
                      <a:endParaRPr lang="en-US" sz="1400" b="0" i="0" u="sng" strike="noStrike">
                        <a:solidFill>
                          <a:srgbClr val="0000FF"/>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13895124"/>
                  </a:ext>
                </a:extLst>
              </a:tr>
              <a:tr h="340649">
                <a:tc>
                  <a:txBody>
                    <a:bodyPr/>
                    <a:lstStyle/>
                    <a:p>
                      <a:pPr algn="l" fontAlgn="b"/>
                      <a:r>
                        <a:rPr lang="en-US" sz="1400" u="none" strike="noStrike">
                          <a:effectLst/>
                        </a:rPr>
                        <a:t>National Gang Center</a:t>
                      </a:r>
                      <a:endParaRPr lang="en-US" sz="1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400" u="none" strike="noStrike">
                          <a:effectLst/>
                        </a:rPr>
                        <a:t>guidance</a:t>
                      </a:r>
                      <a:endParaRPr lang="en-US" sz="1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400" u="sng" strike="noStrike">
                          <a:effectLst/>
                          <a:hlinkClick r:id="rId11"/>
                        </a:rPr>
                        <a:t>https://ojjdp.ojp.gov/programs/national-gang-center</a:t>
                      </a:r>
                      <a:endParaRPr lang="en-US" sz="1400" b="0" i="0" u="sng" strike="noStrike">
                        <a:solidFill>
                          <a:srgbClr val="0000FF"/>
                        </a:solidFill>
                        <a:effectLst/>
                        <a:latin typeface="Arial" panose="020B0604020202020204" pitchFamily="34" charset="0"/>
                      </a:endParaRPr>
                    </a:p>
                  </a:txBody>
                  <a:tcPr marL="0" marR="0" marT="0" marB="0" anchor="b"/>
                </a:tc>
                <a:tc>
                  <a:txBody>
                    <a:bodyPr/>
                    <a:lstStyle/>
                    <a:p>
                      <a:pPr algn="l" fontAlgn="b"/>
                      <a:endParaRPr lang="en-US" sz="14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1400" u="none" strike="noStrike">
                          <a:effectLst/>
                        </a:rPr>
                        <a:t> </a:t>
                      </a:r>
                      <a:endParaRPr lang="en-US" sz="14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991694999"/>
                  </a:ext>
                </a:extLst>
              </a:tr>
              <a:tr h="340649">
                <a:tc>
                  <a:txBody>
                    <a:bodyPr/>
                    <a:lstStyle/>
                    <a:p>
                      <a:pPr algn="l" fontAlgn="b"/>
                      <a:r>
                        <a:rPr lang="en-US" sz="1400" u="none" strike="noStrike">
                          <a:effectLst/>
                        </a:rPr>
                        <a:t>Victims of Crime Act</a:t>
                      </a:r>
                      <a:endParaRPr lang="en-US" sz="14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1400" u="none" strike="noStrike">
                          <a:effectLst/>
                        </a:rPr>
                        <a:t>guidance</a:t>
                      </a:r>
                      <a:endParaRPr lang="en-US" sz="1400" b="0" i="0" u="none" strike="noStrike">
                        <a:solidFill>
                          <a:srgbClr val="000000"/>
                        </a:solidFill>
                        <a:effectLst/>
                        <a:latin typeface="Arial" panose="020B0604020202020204" pitchFamily="34" charset="0"/>
                      </a:endParaRPr>
                    </a:p>
                  </a:txBody>
                  <a:tcPr marL="0" marR="0" marT="0" marB="0" anchor="b"/>
                </a:tc>
                <a:tc gridSpan="3">
                  <a:txBody>
                    <a:bodyPr/>
                    <a:lstStyle/>
                    <a:p>
                      <a:pPr algn="l" fontAlgn="b"/>
                      <a:r>
                        <a:rPr lang="en-US" sz="1400" u="none" strike="noStrike" dirty="0">
                          <a:effectLst/>
                        </a:rPr>
                        <a:t>- </a:t>
                      </a:r>
                      <a:endParaRPr lang="en-US" sz="1400" b="0" i="0" u="none" strike="noStrike" dirty="0">
                        <a:solidFill>
                          <a:srgbClr val="000000"/>
                        </a:solidFill>
                        <a:effectLst/>
                        <a:latin typeface="Arial" panose="020B060402020202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62364878"/>
                  </a:ext>
                </a:extLst>
              </a:tr>
            </a:tbl>
          </a:graphicData>
        </a:graphic>
      </p:graphicFrame>
      <p:sp>
        <p:nvSpPr>
          <p:cNvPr id="3" name="TextBox 2">
            <a:extLst>
              <a:ext uri="{FF2B5EF4-FFF2-40B4-BE49-F238E27FC236}">
                <a16:creationId xmlns:a16="http://schemas.microsoft.com/office/drawing/2014/main" id="{DD1493FF-CB9C-FB46-AAE8-02D24EA44AFF}"/>
              </a:ext>
            </a:extLst>
          </p:cNvPr>
          <p:cNvSpPr txBox="1"/>
          <p:nvPr/>
        </p:nvSpPr>
        <p:spPr>
          <a:xfrm>
            <a:off x="2286000" y="245660"/>
            <a:ext cx="13716000" cy="1338828"/>
          </a:xfrm>
          <a:prstGeom prst="rect">
            <a:avLst/>
          </a:prstGeom>
          <a:noFill/>
        </p:spPr>
        <p:txBody>
          <a:bodyPr wrap="square" rtlCol="0">
            <a:spAutoFit/>
          </a:bodyPr>
          <a:lstStyle/>
          <a:p>
            <a:pPr algn="ctr" defTabSz="1371600" hangingPunct="1">
              <a:buClr>
                <a:srgbClr val="000000"/>
              </a:buClr>
            </a:pPr>
            <a:r>
              <a:rPr lang="en-US" sz="8100" dirty="0">
                <a:solidFill>
                  <a:srgbClr val="FFFFFF"/>
                </a:solidFill>
                <a:latin typeface="Arial"/>
                <a:cs typeface="Arial"/>
                <a:sym typeface="Arial"/>
              </a:rPr>
              <a:t>Examples…</a:t>
            </a:r>
          </a:p>
        </p:txBody>
      </p:sp>
    </p:spTree>
    <p:extLst>
      <p:ext uri="{BB962C8B-B14F-4D97-AF65-F5344CB8AC3E}">
        <p14:creationId xmlns:p14="http://schemas.microsoft.com/office/powerpoint/2010/main" val="1034415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294574-1751-534E-AC41-BC3023866DAC}"/>
              </a:ext>
            </a:extLst>
          </p:cNvPr>
          <p:cNvSpPr>
            <a:spLocks noGrp="1"/>
          </p:cNvSpPr>
          <p:nvPr>
            <p:ph type="body" idx="1"/>
          </p:nvPr>
        </p:nvSpPr>
        <p:spPr>
          <a:xfrm>
            <a:off x="2449772" y="9178352"/>
            <a:ext cx="10838165" cy="1108649"/>
          </a:xfrm>
        </p:spPr>
        <p:txBody>
          <a:bodyPr/>
          <a:lstStyle/>
          <a:p>
            <a:pPr marL="171450" indent="0">
              <a:buNone/>
            </a:pPr>
            <a:r>
              <a:rPr lang="en-US" dirty="0"/>
              <a:t>Additional </a:t>
            </a:r>
            <a:r>
              <a:rPr lang="en-US" dirty="0">
                <a:hlinkClick r:id="rId2"/>
              </a:rPr>
              <a:t>Medicaid Resources </a:t>
            </a:r>
            <a:r>
              <a:rPr lang="en-US" dirty="0"/>
              <a:t>at </a:t>
            </a:r>
            <a:r>
              <a:rPr lang="en-US" dirty="0" err="1"/>
              <a:t>www.thehavi.org</a:t>
            </a:r>
            <a:r>
              <a:rPr lang="en-US" dirty="0"/>
              <a:t>/</a:t>
            </a:r>
            <a:r>
              <a:rPr lang="en-US" dirty="0" err="1"/>
              <a:t>additionalresources</a:t>
            </a:r>
            <a:endParaRPr lang="en-US" dirty="0"/>
          </a:p>
        </p:txBody>
      </p:sp>
      <p:sp>
        <p:nvSpPr>
          <p:cNvPr id="3" name="Title 2">
            <a:extLst>
              <a:ext uri="{FF2B5EF4-FFF2-40B4-BE49-F238E27FC236}">
                <a16:creationId xmlns:a16="http://schemas.microsoft.com/office/drawing/2014/main" id="{35C0B126-3C86-F64F-9E7D-48AE32F4BADF}"/>
              </a:ext>
            </a:extLst>
          </p:cNvPr>
          <p:cNvSpPr>
            <a:spLocks noGrp="1"/>
          </p:cNvSpPr>
          <p:nvPr>
            <p:ph type="ctrTitle"/>
          </p:nvPr>
        </p:nvSpPr>
        <p:spPr>
          <a:xfrm>
            <a:off x="2286002" y="920648"/>
            <a:ext cx="13715999" cy="1170815"/>
          </a:xfrm>
        </p:spPr>
        <p:txBody>
          <a:bodyPr>
            <a:noAutofit/>
          </a:bodyPr>
          <a:lstStyle/>
          <a:p>
            <a:r>
              <a:rPr lang="en-US" sz="8100" dirty="0"/>
              <a:t>Medicaid</a:t>
            </a:r>
          </a:p>
        </p:txBody>
      </p:sp>
      <p:pic>
        <p:nvPicPr>
          <p:cNvPr id="5" name="Picture 4">
            <a:extLst>
              <a:ext uri="{FF2B5EF4-FFF2-40B4-BE49-F238E27FC236}">
                <a16:creationId xmlns:a16="http://schemas.microsoft.com/office/drawing/2014/main" id="{A457F797-349A-BF4E-AEBB-9AB6F11BB2DE}"/>
              </a:ext>
            </a:extLst>
          </p:cNvPr>
          <p:cNvPicPr>
            <a:picLocks noChangeAspect="1"/>
          </p:cNvPicPr>
          <p:nvPr/>
        </p:nvPicPr>
        <p:blipFill>
          <a:blip r:embed="rId3"/>
          <a:stretch>
            <a:fillRect/>
          </a:stretch>
        </p:blipFill>
        <p:spPr>
          <a:xfrm>
            <a:off x="2615181" y="2964691"/>
            <a:ext cx="13057632" cy="4312976"/>
          </a:xfrm>
          <a:prstGeom prst="rect">
            <a:avLst/>
          </a:prstGeom>
        </p:spPr>
      </p:pic>
    </p:spTree>
    <p:extLst>
      <p:ext uri="{BB962C8B-B14F-4D97-AF65-F5344CB8AC3E}">
        <p14:creationId xmlns:p14="http://schemas.microsoft.com/office/powerpoint/2010/main" val="3227691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6"/>
        <p:cNvGrpSpPr/>
        <p:nvPr/>
      </p:nvGrpSpPr>
      <p:grpSpPr>
        <a:xfrm>
          <a:off x="0" y="0"/>
          <a:ext cx="0" cy="0"/>
          <a:chOff x="0" y="0"/>
          <a:chExt cx="0" cy="0"/>
        </a:xfrm>
      </p:grpSpPr>
      <p:sp>
        <p:nvSpPr>
          <p:cNvPr id="167" name="Google Shape;167;p22"/>
          <p:cNvSpPr txBox="1">
            <a:spLocks noGrp="1"/>
          </p:cNvSpPr>
          <p:nvPr>
            <p:ph type="body" idx="1"/>
          </p:nvPr>
        </p:nvSpPr>
        <p:spPr>
          <a:xfrm>
            <a:off x="2656013" y="4967063"/>
            <a:ext cx="7002450" cy="4566150"/>
          </a:xfrm>
          <a:prstGeom prst="rect">
            <a:avLst/>
          </a:prstGeom>
          <a:noFill/>
          <a:ln>
            <a:noFill/>
          </a:ln>
        </p:spPr>
        <p:txBody>
          <a:bodyPr spcFirstLastPara="1" wrap="square" lIns="137138" tIns="68550" rIns="137138" bIns="68550" anchor="ctr" anchorCtr="0">
            <a:normAutofit/>
          </a:bodyPr>
          <a:lstStyle/>
          <a:p>
            <a:pPr indent="-475449">
              <a:spcBef>
                <a:spcPts val="1500"/>
              </a:spcBef>
              <a:buClr>
                <a:srgbClr val="293475"/>
              </a:buClr>
              <a:buSzPts val="1392"/>
            </a:pPr>
            <a:r>
              <a:rPr lang="en-US" sz="2087" b="1">
                <a:solidFill>
                  <a:srgbClr val="293475"/>
                </a:solidFill>
              </a:rPr>
              <a:t>Eddie Bocanegra, Heartland Alliance</a:t>
            </a:r>
            <a:endParaRPr sz="2087" b="1">
              <a:solidFill>
                <a:srgbClr val="293475"/>
              </a:solidFill>
            </a:endParaRPr>
          </a:p>
          <a:p>
            <a:pPr indent="-475449">
              <a:buClr>
                <a:srgbClr val="293475"/>
              </a:buClr>
              <a:buSzPts val="1392"/>
            </a:pPr>
            <a:r>
              <a:rPr lang="en-US" sz="2087" b="1">
                <a:solidFill>
                  <a:srgbClr val="293475"/>
                </a:solidFill>
              </a:rPr>
              <a:t>Dr. Shani Buggs, University of California – Davis</a:t>
            </a:r>
            <a:endParaRPr sz="2087" b="1">
              <a:solidFill>
                <a:srgbClr val="293475"/>
              </a:solidFill>
            </a:endParaRPr>
          </a:p>
          <a:p>
            <a:pPr indent="-475449">
              <a:buClr>
                <a:srgbClr val="293475"/>
              </a:buClr>
              <a:buSzPts val="1392"/>
            </a:pPr>
            <a:r>
              <a:rPr lang="en-US" sz="2087" b="1">
                <a:solidFill>
                  <a:srgbClr val="293475"/>
                </a:solidFill>
              </a:rPr>
              <a:t>Dr. Antonio Cediel, Faith in Action/LIVE FREE</a:t>
            </a:r>
            <a:endParaRPr sz="2087" b="1">
              <a:solidFill>
                <a:srgbClr val="293475"/>
              </a:solidFill>
            </a:endParaRPr>
          </a:p>
          <a:p>
            <a:pPr indent="-475449">
              <a:buClr>
                <a:srgbClr val="293475"/>
              </a:buClr>
              <a:buSzPts val="1392"/>
            </a:pPr>
            <a:r>
              <a:rPr lang="en-US" sz="2087" b="1">
                <a:solidFill>
                  <a:srgbClr val="293475"/>
                </a:solidFill>
              </a:rPr>
              <a:t>Mike De La Rocha, Revolve Impact</a:t>
            </a:r>
            <a:endParaRPr sz="2087" b="1">
              <a:solidFill>
                <a:srgbClr val="293475"/>
              </a:solidFill>
            </a:endParaRPr>
          </a:p>
          <a:p>
            <a:pPr indent="-475449">
              <a:buClr>
                <a:srgbClr val="293475"/>
              </a:buClr>
              <a:buSzPts val="1392"/>
            </a:pPr>
            <a:r>
              <a:rPr lang="en-US" sz="2087" b="1">
                <a:solidFill>
                  <a:srgbClr val="293475"/>
                </a:solidFill>
              </a:rPr>
              <a:t>Erica Ford, LIFE Camp, Inc.</a:t>
            </a:r>
            <a:endParaRPr sz="2087" b="1">
              <a:solidFill>
                <a:srgbClr val="293475"/>
              </a:solidFill>
            </a:endParaRPr>
          </a:p>
          <a:p>
            <a:pPr indent="-475449">
              <a:buClr>
                <a:srgbClr val="293475"/>
              </a:buClr>
              <a:buSzPts val="1392"/>
            </a:pPr>
            <a:r>
              <a:rPr lang="en-US" sz="2087" b="1">
                <a:solidFill>
                  <a:srgbClr val="293475"/>
                </a:solidFill>
              </a:rPr>
              <a:t>Greg Jackson, Community Justice Action Fund</a:t>
            </a:r>
            <a:endParaRPr sz="2087" b="1">
              <a:solidFill>
                <a:srgbClr val="293475"/>
              </a:solidFill>
            </a:endParaRPr>
          </a:p>
          <a:p>
            <a:pPr indent="-475449">
              <a:buClr>
                <a:srgbClr val="293475"/>
              </a:buClr>
              <a:buSzPts val="1392"/>
            </a:pPr>
            <a:r>
              <a:rPr lang="en-US" sz="2087" b="1">
                <a:solidFill>
                  <a:srgbClr val="293475"/>
                </a:solidFill>
              </a:rPr>
              <a:t>Fatimah Loren-Dreier, Health Alliance for Violence Intervention</a:t>
            </a:r>
            <a:endParaRPr sz="2087" b="1">
              <a:solidFill>
                <a:srgbClr val="293475"/>
              </a:solidFill>
            </a:endParaRPr>
          </a:p>
          <a:p>
            <a:pPr indent="-475449">
              <a:buClr>
                <a:srgbClr val="293475"/>
              </a:buClr>
              <a:buSzPts val="1392"/>
            </a:pPr>
            <a:r>
              <a:rPr lang="en-US" sz="2087" b="1">
                <a:solidFill>
                  <a:srgbClr val="293475"/>
                </a:solidFill>
              </a:rPr>
              <a:t>Pastor Mike Mcbride, Faith in Action/ LIVE FREE</a:t>
            </a:r>
            <a:endParaRPr sz="2087" b="1">
              <a:solidFill>
                <a:srgbClr val="293475"/>
              </a:solidFill>
            </a:endParaRPr>
          </a:p>
          <a:p>
            <a:pPr indent="-475449">
              <a:buClr>
                <a:srgbClr val="293475"/>
              </a:buClr>
              <a:buSzPts val="1392"/>
            </a:pPr>
            <a:r>
              <a:rPr lang="en-US" sz="2087" b="1">
                <a:solidFill>
                  <a:srgbClr val="293475"/>
                </a:solidFill>
              </a:rPr>
              <a:t>Oresa Napper-Williams, Not Another Child</a:t>
            </a:r>
            <a:endParaRPr sz="2087" b="1">
              <a:solidFill>
                <a:srgbClr val="293475"/>
              </a:solidFill>
            </a:endParaRPr>
          </a:p>
          <a:p>
            <a:pPr indent="-475449">
              <a:buClr>
                <a:srgbClr val="293475"/>
              </a:buClr>
              <a:buSzPts val="1392"/>
            </a:pPr>
            <a:r>
              <a:rPr lang="en-US" sz="2087" b="1">
                <a:solidFill>
                  <a:srgbClr val="293475"/>
                </a:solidFill>
              </a:rPr>
              <a:t>Anthony Smith, Cities United</a:t>
            </a:r>
            <a:endParaRPr sz="2087" b="1">
              <a:solidFill>
                <a:srgbClr val="293475"/>
              </a:solidFill>
            </a:endParaRPr>
          </a:p>
          <a:p>
            <a:pPr indent="-475449">
              <a:buClr>
                <a:srgbClr val="293475"/>
              </a:buClr>
              <a:buSzPts val="1392"/>
            </a:pPr>
            <a:r>
              <a:rPr lang="en-US" sz="2087" b="1">
                <a:solidFill>
                  <a:srgbClr val="293475"/>
                </a:solidFill>
              </a:rPr>
              <a:t>Dr. Chico Tillmon, Gun Violence Prevention &amp; Intervention Expert</a:t>
            </a:r>
            <a:endParaRPr sz="2687" b="1">
              <a:solidFill>
                <a:srgbClr val="293475"/>
              </a:solidFill>
            </a:endParaRPr>
          </a:p>
        </p:txBody>
      </p:sp>
      <p:sp>
        <p:nvSpPr>
          <p:cNvPr id="168" name="Google Shape;168;p22"/>
          <p:cNvSpPr txBox="1">
            <a:spLocks noGrp="1"/>
          </p:cNvSpPr>
          <p:nvPr>
            <p:ph type="ctrTitle"/>
          </p:nvPr>
        </p:nvSpPr>
        <p:spPr>
          <a:xfrm>
            <a:off x="2286000" y="471656"/>
            <a:ext cx="13716000" cy="1170900"/>
          </a:xfrm>
          <a:prstGeom prst="rect">
            <a:avLst/>
          </a:prstGeom>
          <a:gradFill>
            <a:gsLst>
              <a:gs pos="0">
                <a:srgbClr val="293476"/>
              </a:gs>
              <a:gs pos="50000">
                <a:srgbClr val="145C95"/>
              </a:gs>
              <a:gs pos="100000">
                <a:srgbClr val="2284B8"/>
              </a:gs>
            </a:gsLst>
            <a:lin ang="2519868" scaled="0"/>
          </a:gradFill>
          <a:ln>
            <a:noFill/>
          </a:ln>
        </p:spPr>
        <p:txBody>
          <a:bodyPr spcFirstLastPara="1" wrap="square" lIns="137138" tIns="68550" rIns="137138" bIns="68550" anchor="ctr" anchorCtr="0">
            <a:normAutofit/>
          </a:bodyPr>
          <a:lstStyle/>
          <a:p>
            <a:r>
              <a:rPr lang="en-US" dirty="0"/>
              <a:t>Working Towards Victory - $5 Billion</a:t>
            </a:r>
            <a:endParaRPr dirty="0"/>
          </a:p>
        </p:txBody>
      </p:sp>
      <p:pic>
        <p:nvPicPr>
          <p:cNvPr id="169" name="Google Shape;169;p22"/>
          <p:cNvPicPr preferRelativeResize="0"/>
          <p:nvPr/>
        </p:nvPicPr>
        <p:blipFill>
          <a:blip r:embed="rId3">
            <a:alphaModFix/>
          </a:blip>
          <a:stretch>
            <a:fillRect/>
          </a:stretch>
        </p:blipFill>
        <p:spPr>
          <a:xfrm>
            <a:off x="9639075" y="2711550"/>
            <a:ext cx="6187350" cy="6187350"/>
          </a:xfrm>
          <a:prstGeom prst="rect">
            <a:avLst/>
          </a:prstGeom>
          <a:noFill/>
          <a:ln>
            <a:noFill/>
          </a:ln>
        </p:spPr>
      </p:pic>
      <p:sp>
        <p:nvSpPr>
          <p:cNvPr id="170" name="Google Shape;170;p22"/>
          <p:cNvSpPr txBox="1"/>
          <p:nvPr/>
        </p:nvSpPr>
        <p:spPr>
          <a:xfrm>
            <a:off x="2430225" y="2379113"/>
            <a:ext cx="7182900" cy="2215947"/>
          </a:xfrm>
          <a:prstGeom prst="rect">
            <a:avLst/>
          </a:prstGeom>
          <a:noFill/>
          <a:ln>
            <a:noFill/>
          </a:ln>
        </p:spPr>
        <p:txBody>
          <a:bodyPr spcFirstLastPara="1" wrap="square" lIns="137138" tIns="137138" rIns="137138" bIns="137138" anchor="t" anchorCtr="0">
            <a:spAutoFit/>
          </a:bodyPr>
          <a:lstStyle/>
          <a:p>
            <a:pPr defTabSz="1371600" hangingPunct="1">
              <a:buClr>
                <a:srgbClr val="000000"/>
              </a:buClr>
            </a:pPr>
            <a:r>
              <a:rPr lang="en-US" sz="3150" b="1">
                <a:solidFill>
                  <a:srgbClr val="293476"/>
                </a:solidFill>
                <a:latin typeface="Calibri"/>
                <a:ea typeface="Calibri"/>
                <a:cs typeface="Calibri"/>
              </a:rPr>
              <a:t>The HAVI is part of #FundPeace coalition of Black and Brown led Gun Violence Prevention Groups that worked together to achieve this incredible milestone. </a:t>
            </a:r>
            <a:endParaRPr sz="3150" b="1">
              <a:solidFill>
                <a:srgbClr val="293476"/>
              </a:solidFill>
              <a:latin typeface="Calibri"/>
              <a:ea typeface="Calibri"/>
              <a:cs typeface="Calibri"/>
            </a:endParaRPr>
          </a:p>
        </p:txBody>
      </p:sp>
    </p:spTree>
    <p:extLst>
      <p:ext uri="{BB962C8B-B14F-4D97-AF65-F5344CB8AC3E}">
        <p14:creationId xmlns:p14="http://schemas.microsoft.com/office/powerpoint/2010/main" val="3455515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9"/>
        <p:cNvGrpSpPr/>
        <p:nvPr/>
      </p:nvGrpSpPr>
      <p:grpSpPr>
        <a:xfrm>
          <a:off x="0" y="0"/>
          <a:ext cx="0" cy="0"/>
          <a:chOff x="0" y="0"/>
          <a:chExt cx="0" cy="0"/>
        </a:xfrm>
      </p:grpSpPr>
      <p:sp>
        <p:nvSpPr>
          <p:cNvPr id="220" name="Google Shape;220;p29"/>
          <p:cNvSpPr txBox="1">
            <a:spLocks noGrp="1"/>
          </p:cNvSpPr>
          <p:nvPr>
            <p:ph type="body" idx="1"/>
          </p:nvPr>
        </p:nvSpPr>
        <p:spPr>
          <a:xfrm>
            <a:off x="4422375" y="2471926"/>
            <a:ext cx="9443250" cy="6689135"/>
          </a:xfrm>
          <a:prstGeom prst="rect">
            <a:avLst/>
          </a:prstGeom>
          <a:noFill/>
          <a:ln>
            <a:noFill/>
          </a:ln>
        </p:spPr>
        <p:txBody>
          <a:bodyPr spcFirstLastPara="1" wrap="square" lIns="137138" tIns="68550" rIns="137138" bIns="68550" anchor="ctr" anchorCtr="0">
            <a:normAutofit/>
          </a:bodyPr>
          <a:lstStyle/>
          <a:p>
            <a:pPr marL="0" indent="0" algn="ctr">
              <a:spcBef>
                <a:spcPts val="1500"/>
              </a:spcBef>
              <a:buNone/>
            </a:pPr>
            <a:r>
              <a:rPr lang="en-US" sz="7200" dirty="0" err="1">
                <a:solidFill>
                  <a:srgbClr val="293475"/>
                </a:solidFill>
              </a:rPr>
              <a:t>KyleF@TheHavi.org</a:t>
            </a:r>
            <a:endParaRPr sz="7200" dirty="0">
              <a:solidFill>
                <a:srgbClr val="293475"/>
              </a:solidFill>
            </a:endParaRPr>
          </a:p>
          <a:p>
            <a:pPr marL="1371600" indent="0">
              <a:spcBef>
                <a:spcPts val="1500"/>
              </a:spcBef>
              <a:buNone/>
            </a:pPr>
            <a:endParaRPr sz="6237" dirty="0">
              <a:solidFill>
                <a:srgbClr val="293475"/>
              </a:solidFill>
            </a:endParaRPr>
          </a:p>
        </p:txBody>
      </p:sp>
      <p:sp>
        <p:nvSpPr>
          <p:cNvPr id="221" name="Google Shape;221;p29"/>
          <p:cNvSpPr txBox="1">
            <a:spLocks noGrp="1"/>
          </p:cNvSpPr>
          <p:nvPr>
            <p:ph type="ctrTitle"/>
          </p:nvPr>
        </p:nvSpPr>
        <p:spPr>
          <a:xfrm>
            <a:off x="2286000" y="932268"/>
            <a:ext cx="13716000" cy="1170900"/>
          </a:xfrm>
          <a:prstGeom prst="rect">
            <a:avLst/>
          </a:prstGeom>
          <a:gradFill>
            <a:gsLst>
              <a:gs pos="0">
                <a:srgbClr val="293476"/>
              </a:gs>
              <a:gs pos="50000">
                <a:srgbClr val="145C95"/>
              </a:gs>
              <a:gs pos="100000">
                <a:srgbClr val="2284B8"/>
              </a:gs>
            </a:gsLst>
            <a:lin ang="2519868" scaled="0"/>
          </a:gradFill>
          <a:ln>
            <a:noFill/>
          </a:ln>
        </p:spPr>
        <p:txBody>
          <a:bodyPr spcFirstLastPara="1" wrap="square" lIns="137138" tIns="68550" rIns="137138" bIns="68550" anchor="ctr" anchorCtr="0">
            <a:normAutofit/>
          </a:bodyPr>
          <a:lstStyle/>
          <a:p>
            <a:r>
              <a:rPr lang="en-US" sz="7200" dirty="0"/>
              <a:t>Questions?</a:t>
            </a:r>
            <a:endParaRPr sz="7200" dirty="0"/>
          </a:p>
        </p:txBody>
      </p:sp>
    </p:spTree>
    <p:extLst>
      <p:ext uri="{BB962C8B-B14F-4D97-AF65-F5344CB8AC3E}">
        <p14:creationId xmlns:p14="http://schemas.microsoft.com/office/powerpoint/2010/main" val="2901087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2875266908"/>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94" name="AutoShape 2"/>
          <p:cNvSpPr/>
          <p:nvPr/>
        </p:nvSpPr>
        <p:spPr>
          <a:xfrm>
            <a:off x="2171700" y="-190500"/>
            <a:ext cx="13944600" cy="10668000"/>
          </a:xfrm>
          <a:prstGeom prst="rect">
            <a:avLst/>
          </a:prstGeom>
          <a:solidFill>
            <a:srgbClr val="17161C">
              <a:alpha val="69804"/>
            </a:srgbClr>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nvGrpSpPr>
          <p:cNvPr id="99" name="Group 3"/>
          <p:cNvGrpSpPr/>
          <p:nvPr/>
        </p:nvGrpSpPr>
        <p:grpSpPr>
          <a:xfrm>
            <a:off x="3427983" y="1740254"/>
            <a:ext cx="11432034" cy="6770773"/>
            <a:chOff x="0" y="0"/>
            <a:chExt cx="11432032" cy="6770771"/>
          </a:xfrm>
        </p:grpSpPr>
        <p:sp>
          <p:nvSpPr>
            <p:cNvPr id="95" name="TextBox 4"/>
            <p:cNvSpPr txBox="1"/>
            <p:nvPr/>
          </p:nvSpPr>
          <p:spPr>
            <a:xfrm>
              <a:off x="0" y="0"/>
              <a:ext cx="11432033" cy="9733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lnSpc>
                  <a:spcPts val="3900"/>
                </a:lnSpc>
                <a:defRPr sz="2800" spc="419">
                  <a:solidFill>
                    <a:srgbClr val="FFFEE6"/>
                  </a:solidFill>
                  <a:latin typeface="Montserrat Light"/>
                  <a:ea typeface="Montserrat Light"/>
                  <a:cs typeface="Montserrat Light"/>
                  <a:sym typeface="Montserrat Light"/>
                </a:defRPr>
              </a:lvl1pPr>
            </a:lstStyle>
            <a:p>
              <a:pPr marL="0" marR="0" lvl="0" indent="0" algn="ctr" defTabSz="914400" rtl="0" eaLnBrk="1" fontAlgn="auto" latinLnBrk="0" hangingPunct="0">
                <a:lnSpc>
                  <a:spcPts val="3900"/>
                </a:lnSpc>
                <a:spcBef>
                  <a:spcPts val="0"/>
                </a:spcBef>
                <a:spcAft>
                  <a:spcPts val="0"/>
                </a:spcAft>
                <a:buClrTx/>
                <a:buSzTx/>
                <a:buFontTx/>
                <a:buNone/>
                <a:tabLst/>
                <a:defRPr/>
              </a:pPr>
              <a:r>
                <a:rPr kumimoji="0" sz="2800" b="0" i="0" u="none" strike="noStrike" kern="0" cap="none" spc="419" normalizeH="0" baseline="0" noProof="0">
                  <a:ln>
                    <a:noFill/>
                  </a:ln>
                  <a:solidFill>
                    <a:srgbClr val="FFFEE6"/>
                  </a:solidFill>
                  <a:effectLst/>
                  <a:uLnTx/>
                  <a:uFillTx/>
                  <a:latin typeface="Montserrat Light"/>
                  <a:sym typeface="Montserrat Light"/>
                </a:rPr>
                <a:t>VCU HEALTH INJURY AND VIOLENCE PREVENTION PROGRAM:</a:t>
              </a:r>
            </a:p>
          </p:txBody>
        </p:sp>
        <p:sp>
          <p:nvSpPr>
            <p:cNvPr id="96" name="TextBox 5"/>
            <p:cNvSpPr txBox="1"/>
            <p:nvPr/>
          </p:nvSpPr>
          <p:spPr>
            <a:xfrm>
              <a:off x="0" y="1515442"/>
              <a:ext cx="11432033" cy="36941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lnSpc>
                  <a:spcPts val="9600"/>
                </a:lnSpc>
                <a:defRPr sz="9600" spc="-96">
                  <a:solidFill>
                    <a:srgbClr val="F8CF2C"/>
                  </a:solidFill>
                  <a:latin typeface="Oswald Bold"/>
                  <a:ea typeface="Oswald Bold"/>
                  <a:cs typeface="Oswald Bold"/>
                  <a:sym typeface="Oswald Bold"/>
                </a:defRPr>
              </a:lvl1pPr>
            </a:lstStyle>
            <a:p>
              <a:pPr marL="0" marR="0" lvl="0" indent="0" algn="ctr" defTabSz="914400" rtl="0" eaLnBrk="1" fontAlgn="auto" latinLnBrk="0" hangingPunct="0">
                <a:lnSpc>
                  <a:spcPts val="9600"/>
                </a:lnSpc>
                <a:spcBef>
                  <a:spcPts val="0"/>
                </a:spcBef>
                <a:spcAft>
                  <a:spcPts val="0"/>
                </a:spcAft>
                <a:buClrTx/>
                <a:buSzTx/>
                <a:buFontTx/>
                <a:buNone/>
                <a:tabLst/>
                <a:defRPr/>
              </a:pPr>
              <a:r>
                <a:rPr kumimoji="0" sz="9600" b="0" i="0" u="none" strike="noStrike" kern="0" cap="none" spc="-96" normalizeH="0" baseline="0" noProof="0">
                  <a:ln>
                    <a:noFill/>
                  </a:ln>
                  <a:solidFill>
                    <a:srgbClr val="F8CF2C"/>
                  </a:solidFill>
                  <a:effectLst/>
                  <a:uLnTx/>
                  <a:uFillTx/>
                  <a:latin typeface="Oswald Bold"/>
                  <a:sym typeface="Oswald Bold"/>
                </a:rPr>
                <a:t>Hospital-Based Violence Intervention Programs (HVIP's)</a:t>
              </a:r>
            </a:p>
          </p:txBody>
        </p:sp>
        <p:sp>
          <p:nvSpPr>
            <p:cNvPr id="97" name="AutoShape 6"/>
            <p:cNvSpPr/>
            <p:nvPr/>
          </p:nvSpPr>
          <p:spPr>
            <a:xfrm>
              <a:off x="1015" y="5818271"/>
              <a:ext cx="11430001" cy="952501"/>
            </a:xfrm>
            <a:prstGeom prst="rect">
              <a:avLst/>
            </a:prstGeom>
            <a:solidFill>
              <a:srgbClr val="F8CF2C"/>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98" name="TextBox 7"/>
            <p:cNvSpPr txBox="1"/>
            <p:nvPr/>
          </p:nvSpPr>
          <p:spPr>
            <a:xfrm>
              <a:off x="521970" y="6028565"/>
              <a:ext cx="10388093" cy="478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lnSpc>
                  <a:spcPts val="3900"/>
                </a:lnSpc>
                <a:defRPr sz="2800" spc="28">
                  <a:solidFill>
                    <a:srgbClr val="17161C"/>
                  </a:solidFill>
                  <a:latin typeface="Montserrat Classic"/>
                  <a:ea typeface="Montserrat Classic"/>
                  <a:cs typeface="Montserrat Classic"/>
                  <a:sym typeface="Montserrat Classic"/>
                </a:defRPr>
              </a:lvl1pPr>
            </a:lstStyle>
            <a:p>
              <a:pPr marL="0" marR="0" lvl="0" indent="0" algn="ctr" defTabSz="914400" rtl="0" eaLnBrk="1" fontAlgn="auto" latinLnBrk="0" hangingPunct="0">
                <a:lnSpc>
                  <a:spcPts val="3900"/>
                </a:lnSpc>
                <a:spcBef>
                  <a:spcPts val="0"/>
                </a:spcBef>
                <a:spcAft>
                  <a:spcPts val="0"/>
                </a:spcAft>
                <a:buClrTx/>
                <a:buSzTx/>
                <a:buFontTx/>
                <a:buNone/>
                <a:tabLst/>
                <a:defRPr/>
              </a:pPr>
              <a:r>
                <a:rPr kumimoji="0" sz="2800" b="0" i="0" u="none" strike="noStrike" kern="0" cap="none" spc="28" normalizeH="0" baseline="0" noProof="0">
                  <a:ln>
                    <a:noFill/>
                  </a:ln>
                  <a:solidFill>
                    <a:srgbClr val="17161C"/>
                  </a:solidFill>
                  <a:effectLst/>
                  <a:uLnTx/>
                  <a:uFillTx/>
                  <a:latin typeface="Montserrat Classic"/>
                  <a:sym typeface="Montserrat Classic"/>
                </a:rPr>
                <a:t>BRIDGING THE GAP OVERVIEW</a:t>
              </a:r>
            </a:p>
          </p:txBody>
        </p:sp>
      </p:grpSp>
      <p:pic>
        <p:nvPicPr>
          <p:cNvPr id="100" name="Picture 7" descr="Picture 7"/>
          <p:cNvPicPr>
            <a:picLocks noChangeAspect="1"/>
          </p:cNvPicPr>
          <p:nvPr/>
        </p:nvPicPr>
        <p:blipFill>
          <a:blip r:embed="rId4"/>
          <a:stretch>
            <a:fillRect/>
          </a:stretch>
        </p:blipFill>
        <p:spPr>
          <a:xfrm>
            <a:off x="14822605" y="9144830"/>
            <a:ext cx="3640382" cy="1142170"/>
          </a:xfrm>
          <a:prstGeom prst="rect">
            <a:avLst/>
          </a:prstGeom>
          <a:ln w="12700">
            <a:miter lim="400000"/>
          </a:ln>
        </p:spPr>
      </p:pic>
    </p:spTree>
    <p:extLst>
      <p:ext uri="{BB962C8B-B14F-4D97-AF65-F5344CB8AC3E}">
        <p14:creationId xmlns:p14="http://schemas.microsoft.com/office/powerpoint/2010/main" val="2726589587"/>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8CF2C"/>
        </a:solidFill>
        <a:effectLst/>
      </p:bgPr>
    </p:bg>
    <p:spTree>
      <p:nvGrpSpPr>
        <p:cNvPr id="1" name=""/>
        <p:cNvGrpSpPr/>
        <p:nvPr/>
      </p:nvGrpSpPr>
      <p:grpSpPr>
        <a:xfrm>
          <a:off x="0" y="0"/>
          <a:ext cx="0" cy="0"/>
          <a:chOff x="0" y="0"/>
          <a:chExt cx="0" cy="0"/>
        </a:xfrm>
      </p:grpSpPr>
      <p:sp>
        <p:nvSpPr>
          <p:cNvPr id="104" name="Freeform 3"/>
          <p:cNvSpPr/>
          <p:nvPr/>
        </p:nvSpPr>
        <p:spPr>
          <a:xfrm rot="5400000">
            <a:off x="-5055449" y="-4271987"/>
            <a:ext cx="12159853" cy="18829956"/>
          </a:xfrm>
          <a:custGeom>
            <a:avLst/>
            <a:gdLst/>
            <a:ahLst/>
            <a:cxnLst>
              <a:cxn ang="0">
                <a:pos x="wd2" y="hd2"/>
              </a:cxn>
              <a:cxn ang="5400000">
                <a:pos x="wd2" y="hd2"/>
              </a:cxn>
              <a:cxn ang="10800000">
                <a:pos x="wd2" y="hd2"/>
              </a:cxn>
              <a:cxn ang="16200000">
                <a:pos x="wd2" y="hd2"/>
              </a:cxn>
            </a:cxnLst>
            <a:rect l="0" t="0" r="r" b="b"/>
            <a:pathLst>
              <a:path w="21530" h="21593" extrusionOk="0">
                <a:moveTo>
                  <a:pt x="29" y="2024"/>
                </a:moveTo>
                <a:cubicBezTo>
                  <a:pt x="129" y="2712"/>
                  <a:pt x="154" y="3400"/>
                  <a:pt x="166" y="4097"/>
                </a:cubicBezTo>
                <a:cubicBezTo>
                  <a:pt x="229" y="6606"/>
                  <a:pt x="204" y="9116"/>
                  <a:pt x="166" y="11626"/>
                </a:cubicBezTo>
                <a:cubicBezTo>
                  <a:pt x="129" y="14144"/>
                  <a:pt x="79" y="16661"/>
                  <a:pt x="79" y="19187"/>
                </a:cubicBezTo>
                <a:cubicBezTo>
                  <a:pt x="79" y="19212"/>
                  <a:pt x="79" y="19236"/>
                  <a:pt x="66" y="19260"/>
                </a:cubicBezTo>
                <a:cubicBezTo>
                  <a:pt x="104" y="19268"/>
                  <a:pt x="141" y="19285"/>
                  <a:pt x="179" y="19301"/>
                </a:cubicBezTo>
                <a:cubicBezTo>
                  <a:pt x="229" y="19325"/>
                  <a:pt x="266" y="19366"/>
                  <a:pt x="316" y="19406"/>
                </a:cubicBezTo>
                <a:cubicBezTo>
                  <a:pt x="429" y="19495"/>
                  <a:pt x="541" y="19584"/>
                  <a:pt x="641" y="19673"/>
                </a:cubicBezTo>
                <a:cubicBezTo>
                  <a:pt x="754" y="19778"/>
                  <a:pt x="866" y="19876"/>
                  <a:pt x="979" y="19981"/>
                </a:cubicBezTo>
                <a:cubicBezTo>
                  <a:pt x="1029" y="20029"/>
                  <a:pt x="1079" y="20078"/>
                  <a:pt x="1129" y="20118"/>
                </a:cubicBezTo>
                <a:cubicBezTo>
                  <a:pt x="1166" y="20151"/>
                  <a:pt x="1229" y="20167"/>
                  <a:pt x="1266" y="20191"/>
                </a:cubicBezTo>
                <a:cubicBezTo>
                  <a:pt x="1391" y="20256"/>
                  <a:pt x="1529" y="20321"/>
                  <a:pt x="1654" y="20386"/>
                </a:cubicBezTo>
                <a:cubicBezTo>
                  <a:pt x="1779" y="20450"/>
                  <a:pt x="1904" y="20507"/>
                  <a:pt x="2054" y="20548"/>
                </a:cubicBezTo>
                <a:cubicBezTo>
                  <a:pt x="2391" y="20645"/>
                  <a:pt x="2716" y="20750"/>
                  <a:pt x="3054" y="20847"/>
                </a:cubicBezTo>
                <a:cubicBezTo>
                  <a:pt x="3241" y="20904"/>
                  <a:pt x="3429" y="20952"/>
                  <a:pt x="3629" y="21009"/>
                </a:cubicBezTo>
                <a:cubicBezTo>
                  <a:pt x="3641" y="21017"/>
                  <a:pt x="3679" y="21009"/>
                  <a:pt x="3691" y="21009"/>
                </a:cubicBezTo>
                <a:lnTo>
                  <a:pt x="3766" y="21009"/>
                </a:lnTo>
                <a:lnTo>
                  <a:pt x="3779" y="21017"/>
                </a:lnTo>
                <a:cubicBezTo>
                  <a:pt x="3804" y="20977"/>
                  <a:pt x="3829" y="20944"/>
                  <a:pt x="3866" y="20904"/>
                </a:cubicBezTo>
                <a:cubicBezTo>
                  <a:pt x="3904" y="20871"/>
                  <a:pt x="3929" y="20815"/>
                  <a:pt x="4016" y="20815"/>
                </a:cubicBezTo>
                <a:cubicBezTo>
                  <a:pt x="4016" y="20815"/>
                  <a:pt x="4029" y="20815"/>
                  <a:pt x="4029" y="20807"/>
                </a:cubicBezTo>
                <a:cubicBezTo>
                  <a:pt x="4066" y="20766"/>
                  <a:pt x="4129" y="20758"/>
                  <a:pt x="4204" y="20750"/>
                </a:cubicBezTo>
                <a:cubicBezTo>
                  <a:pt x="4279" y="20742"/>
                  <a:pt x="4341" y="20718"/>
                  <a:pt x="4404" y="20701"/>
                </a:cubicBezTo>
                <a:cubicBezTo>
                  <a:pt x="4416" y="20701"/>
                  <a:pt x="4416" y="20693"/>
                  <a:pt x="4429" y="20693"/>
                </a:cubicBezTo>
                <a:cubicBezTo>
                  <a:pt x="4516" y="20709"/>
                  <a:pt x="4579" y="20669"/>
                  <a:pt x="4654" y="20653"/>
                </a:cubicBezTo>
                <a:lnTo>
                  <a:pt x="4666" y="20653"/>
                </a:lnTo>
                <a:cubicBezTo>
                  <a:pt x="4741" y="20653"/>
                  <a:pt x="4804" y="20628"/>
                  <a:pt x="4879" y="20620"/>
                </a:cubicBezTo>
                <a:cubicBezTo>
                  <a:pt x="4941" y="20612"/>
                  <a:pt x="5004" y="20612"/>
                  <a:pt x="5066" y="20588"/>
                </a:cubicBezTo>
                <a:cubicBezTo>
                  <a:pt x="5129" y="20564"/>
                  <a:pt x="5204" y="20548"/>
                  <a:pt x="5266" y="20531"/>
                </a:cubicBezTo>
                <a:cubicBezTo>
                  <a:pt x="5329" y="20515"/>
                  <a:pt x="5391" y="20507"/>
                  <a:pt x="5454" y="20491"/>
                </a:cubicBezTo>
                <a:lnTo>
                  <a:pt x="5516" y="20491"/>
                </a:lnTo>
                <a:cubicBezTo>
                  <a:pt x="5579" y="20491"/>
                  <a:pt x="5629" y="20491"/>
                  <a:pt x="5679" y="20467"/>
                </a:cubicBezTo>
                <a:lnTo>
                  <a:pt x="5704" y="20467"/>
                </a:lnTo>
                <a:cubicBezTo>
                  <a:pt x="5766" y="20467"/>
                  <a:pt x="5841" y="20475"/>
                  <a:pt x="5904" y="20475"/>
                </a:cubicBezTo>
                <a:lnTo>
                  <a:pt x="5954" y="20475"/>
                </a:lnTo>
                <a:cubicBezTo>
                  <a:pt x="6016" y="20467"/>
                  <a:pt x="6041" y="20499"/>
                  <a:pt x="6079" y="20515"/>
                </a:cubicBezTo>
                <a:cubicBezTo>
                  <a:pt x="6141" y="20564"/>
                  <a:pt x="6216" y="20572"/>
                  <a:pt x="6316" y="20564"/>
                </a:cubicBezTo>
                <a:cubicBezTo>
                  <a:pt x="6404" y="20556"/>
                  <a:pt x="6479" y="20548"/>
                  <a:pt x="6566" y="20548"/>
                </a:cubicBezTo>
                <a:cubicBezTo>
                  <a:pt x="6604" y="20548"/>
                  <a:pt x="6654" y="20556"/>
                  <a:pt x="6691" y="20564"/>
                </a:cubicBezTo>
                <a:cubicBezTo>
                  <a:pt x="6729" y="20572"/>
                  <a:pt x="6754" y="20580"/>
                  <a:pt x="6791" y="20588"/>
                </a:cubicBezTo>
                <a:lnTo>
                  <a:pt x="6829" y="20612"/>
                </a:lnTo>
                <a:cubicBezTo>
                  <a:pt x="6829" y="20612"/>
                  <a:pt x="6841" y="20637"/>
                  <a:pt x="6854" y="20645"/>
                </a:cubicBezTo>
                <a:cubicBezTo>
                  <a:pt x="6879" y="20653"/>
                  <a:pt x="6904" y="20653"/>
                  <a:pt x="6916" y="20661"/>
                </a:cubicBezTo>
                <a:lnTo>
                  <a:pt x="6929" y="20669"/>
                </a:lnTo>
                <a:cubicBezTo>
                  <a:pt x="6991" y="20645"/>
                  <a:pt x="7016" y="20685"/>
                  <a:pt x="7054" y="20693"/>
                </a:cubicBezTo>
                <a:cubicBezTo>
                  <a:pt x="7104" y="20709"/>
                  <a:pt x="7141" y="20726"/>
                  <a:pt x="7191" y="20750"/>
                </a:cubicBezTo>
                <a:cubicBezTo>
                  <a:pt x="7191" y="20742"/>
                  <a:pt x="7191" y="20734"/>
                  <a:pt x="7204" y="20726"/>
                </a:cubicBezTo>
                <a:cubicBezTo>
                  <a:pt x="7279" y="20734"/>
                  <a:pt x="7366" y="20734"/>
                  <a:pt x="7441" y="20766"/>
                </a:cubicBezTo>
                <a:cubicBezTo>
                  <a:pt x="7454" y="20750"/>
                  <a:pt x="7479" y="20734"/>
                  <a:pt x="7504" y="20718"/>
                </a:cubicBezTo>
                <a:cubicBezTo>
                  <a:pt x="7504" y="20718"/>
                  <a:pt x="7504" y="20709"/>
                  <a:pt x="7516" y="20709"/>
                </a:cubicBezTo>
                <a:cubicBezTo>
                  <a:pt x="7579" y="20701"/>
                  <a:pt x="7616" y="20677"/>
                  <a:pt x="7629" y="20637"/>
                </a:cubicBezTo>
                <a:cubicBezTo>
                  <a:pt x="7641" y="20620"/>
                  <a:pt x="7641" y="20604"/>
                  <a:pt x="7641" y="20596"/>
                </a:cubicBezTo>
                <a:cubicBezTo>
                  <a:pt x="7691" y="20580"/>
                  <a:pt x="7729" y="20564"/>
                  <a:pt x="7779" y="20548"/>
                </a:cubicBezTo>
                <a:lnTo>
                  <a:pt x="7779" y="20531"/>
                </a:lnTo>
                <a:cubicBezTo>
                  <a:pt x="7741" y="20491"/>
                  <a:pt x="7741" y="20483"/>
                  <a:pt x="7804" y="20467"/>
                </a:cubicBezTo>
                <a:cubicBezTo>
                  <a:pt x="7816" y="20458"/>
                  <a:pt x="7816" y="20450"/>
                  <a:pt x="7829" y="20450"/>
                </a:cubicBezTo>
                <a:cubicBezTo>
                  <a:pt x="7854" y="20442"/>
                  <a:pt x="7879" y="20434"/>
                  <a:pt x="7891" y="20426"/>
                </a:cubicBezTo>
                <a:cubicBezTo>
                  <a:pt x="7891" y="20426"/>
                  <a:pt x="7891" y="20434"/>
                  <a:pt x="7904" y="20434"/>
                </a:cubicBezTo>
                <a:lnTo>
                  <a:pt x="7904" y="20418"/>
                </a:lnTo>
                <a:cubicBezTo>
                  <a:pt x="7979" y="20402"/>
                  <a:pt x="8054" y="20386"/>
                  <a:pt x="8129" y="20361"/>
                </a:cubicBezTo>
                <a:cubicBezTo>
                  <a:pt x="8166" y="20345"/>
                  <a:pt x="8204" y="20337"/>
                  <a:pt x="8254" y="20353"/>
                </a:cubicBezTo>
                <a:cubicBezTo>
                  <a:pt x="8279" y="20361"/>
                  <a:pt x="8304" y="20353"/>
                  <a:pt x="8329" y="20345"/>
                </a:cubicBezTo>
                <a:cubicBezTo>
                  <a:pt x="8391" y="20329"/>
                  <a:pt x="8454" y="20321"/>
                  <a:pt x="8516" y="20305"/>
                </a:cubicBezTo>
                <a:cubicBezTo>
                  <a:pt x="8566" y="20297"/>
                  <a:pt x="8604" y="20280"/>
                  <a:pt x="8654" y="20264"/>
                </a:cubicBezTo>
                <a:cubicBezTo>
                  <a:pt x="8654" y="20264"/>
                  <a:pt x="8666" y="20248"/>
                  <a:pt x="8654" y="20240"/>
                </a:cubicBezTo>
                <a:cubicBezTo>
                  <a:pt x="8654" y="20232"/>
                  <a:pt x="8641" y="20216"/>
                  <a:pt x="8641" y="20207"/>
                </a:cubicBezTo>
                <a:cubicBezTo>
                  <a:pt x="8679" y="20191"/>
                  <a:pt x="8704" y="20175"/>
                  <a:pt x="8729" y="20175"/>
                </a:cubicBezTo>
                <a:cubicBezTo>
                  <a:pt x="8766" y="20167"/>
                  <a:pt x="8816" y="20167"/>
                  <a:pt x="8866" y="20159"/>
                </a:cubicBezTo>
                <a:cubicBezTo>
                  <a:pt x="8904" y="20086"/>
                  <a:pt x="8979" y="20070"/>
                  <a:pt x="9066" y="20094"/>
                </a:cubicBezTo>
                <a:lnTo>
                  <a:pt x="9091" y="20078"/>
                </a:lnTo>
                <a:cubicBezTo>
                  <a:pt x="9104" y="20086"/>
                  <a:pt x="9104" y="20086"/>
                  <a:pt x="9104" y="20094"/>
                </a:cubicBezTo>
                <a:cubicBezTo>
                  <a:pt x="9141" y="20078"/>
                  <a:pt x="9179" y="20062"/>
                  <a:pt x="9216" y="20054"/>
                </a:cubicBezTo>
                <a:cubicBezTo>
                  <a:pt x="9254" y="20037"/>
                  <a:pt x="9291" y="20021"/>
                  <a:pt x="9341" y="20037"/>
                </a:cubicBezTo>
                <a:cubicBezTo>
                  <a:pt x="9341" y="19997"/>
                  <a:pt x="9379" y="19997"/>
                  <a:pt x="9416" y="20005"/>
                </a:cubicBezTo>
                <a:cubicBezTo>
                  <a:pt x="9441" y="20005"/>
                  <a:pt x="9479" y="19997"/>
                  <a:pt x="9504" y="19989"/>
                </a:cubicBezTo>
                <a:cubicBezTo>
                  <a:pt x="9516" y="19989"/>
                  <a:pt x="9541" y="19981"/>
                  <a:pt x="9554" y="19989"/>
                </a:cubicBezTo>
                <a:cubicBezTo>
                  <a:pt x="9604" y="20013"/>
                  <a:pt x="9679" y="20021"/>
                  <a:pt x="9729" y="20062"/>
                </a:cubicBezTo>
                <a:cubicBezTo>
                  <a:pt x="9766" y="20094"/>
                  <a:pt x="9829" y="20110"/>
                  <a:pt x="9854" y="20159"/>
                </a:cubicBezTo>
                <a:cubicBezTo>
                  <a:pt x="9866" y="20175"/>
                  <a:pt x="9916" y="20191"/>
                  <a:pt x="9941" y="20199"/>
                </a:cubicBezTo>
                <a:cubicBezTo>
                  <a:pt x="9941" y="20199"/>
                  <a:pt x="9954" y="20199"/>
                  <a:pt x="9966" y="20207"/>
                </a:cubicBezTo>
                <a:cubicBezTo>
                  <a:pt x="9979" y="20232"/>
                  <a:pt x="10016" y="20224"/>
                  <a:pt x="10041" y="20216"/>
                </a:cubicBezTo>
                <a:cubicBezTo>
                  <a:pt x="10066" y="20216"/>
                  <a:pt x="10091" y="20207"/>
                  <a:pt x="10104" y="20232"/>
                </a:cubicBezTo>
                <a:cubicBezTo>
                  <a:pt x="10104" y="20240"/>
                  <a:pt x="10141" y="20248"/>
                  <a:pt x="10154" y="20256"/>
                </a:cubicBezTo>
                <a:cubicBezTo>
                  <a:pt x="10191" y="20272"/>
                  <a:pt x="10229" y="20288"/>
                  <a:pt x="10254" y="20305"/>
                </a:cubicBezTo>
                <a:cubicBezTo>
                  <a:pt x="10266" y="20313"/>
                  <a:pt x="10279" y="20321"/>
                  <a:pt x="10279" y="20329"/>
                </a:cubicBezTo>
                <a:cubicBezTo>
                  <a:pt x="10279" y="20353"/>
                  <a:pt x="10316" y="20369"/>
                  <a:pt x="10354" y="20369"/>
                </a:cubicBezTo>
                <a:cubicBezTo>
                  <a:pt x="10404" y="20378"/>
                  <a:pt x="10441" y="20378"/>
                  <a:pt x="10491" y="20386"/>
                </a:cubicBezTo>
                <a:cubicBezTo>
                  <a:pt x="10504" y="20386"/>
                  <a:pt x="10504" y="20402"/>
                  <a:pt x="10516" y="20402"/>
                </a:cubicBezTo>
                <a:cubicBezTo>
                  <a:pt x="10529" y="20418"/>
                  <a:pt x="10541" y="20442"/>
                  <a:pt x="10591" y="20426"/>
                </a:cubicBezTo>
                <a:cubicBezTo>
                  <a:pt x="10616" y="20418"/>
                  <a:pt x="10691" y="20434"/>
                  <a:pt x="10704" y="20450"/>
                </a:cubicBezTo>
                <a:cubicBezTo>
                  <a:pt x="10729" y="20507"/>
                  <a:pt x="10816" y="20507"/>
                  <a:pt x="10878" y="20523"/>
                </a:cubicBezTo>
                <a:cubicBezTo>
                  <a:pt x="10891" y="20523"/>
                  <a:pt x="10903" y="20523"/>
                  <a:pt x="10903" y="20531"/>
                </a:cubicBezTo>
                <a:cubicBezTo>
                  <a:pt x="10941" y="20564"/>
                  <a:pt x="10991" y="20572"/>
                  <a:pt x="11041" y="20588"/>
                </a:cubicBezTo>
                <a:cubicBezTo>
                  <a:pt x="11091" y="20604"/>
                  <a:pt x="11141" y="20637"/>
                  <a:pt x="11191" y="20669"/>
                </a:cubicBezTo>
                <a:lnTo>
                  <a:pt x="11253" y="20709"/>
                </a:lnTo>
                <a:cubicBezTo>
                  <a:pt x="11266" y="20718"/>
                  <a:pt x="11278" y="20718"/>
                  <a:pt x="11291" y="20718"/>
                </a:cubicBezTo>
                <a:cubicBezTo>
                  <a:pt x="11328" y="20718"/>
                  <a:pt x="11366" y="20709"/>
                  <a:pt x="11391" y="20734"/>
                </a:cubicBezTo>
                <a:cubicBezTo>
                  <a:pt x="11391" y="20734"/>
                  <a:pt x="11403" y="20742"/>
                  <a:pt x="11416" y="20742"/>
                </a:cubicBezTo>
                <a:cubicBezTo>
                  <a:pt x="11516" y="20734"/>
                  <a:pt x="11578" y="20774"/>
                  <a:pt x="11641" y="20815"/>
                </a:cubicBezTo>
                <a:cubicBezTo>
                  <a:pt x="11666" y="20831"/>
                  <a:pt x="11716" y="20839"/>
                  <a:pt x="11741" y="20839"/>
                </a:cubicBezTo>
                <a:cubicBezTo>
                  <a:pt x="11816" y="20855"/>
                  <a:pt x="11903" y="20863"/>
                  <a:pt x="11966" y="20896"/>
                </a:cubicBezTo>
                <a:cubicBezTo>
                  <a:pt x="12003" y="20912"/>
                  <a:pt x="12053" y="20936"/>
                  <a:pt x="12091" y="20936"/>
                </a:cubicBezTo>
                <a:cubicBezTo>
                  <a:pt x="12153" y="20936"/>
                  <a:pt x="12178" y="20969"/>
                  <a:pt x="12203" y="20993"/>
                </a:cubicBezTo>
                <a:cubicBezTo>
                  <a:pt x="12278" y="21001"/>
                  <a:pt x="12353" y="21001"/>
                  <a:pt x="12391" y="21049"/>
                </a:cubicBezTo>
                <a:cubicBezTo>
                  <a:pt x="12391" y="21058"/>
                  <a:pt x="12403" y="21058"/>
                  <a:pt x="12416" y="21058"/>
                </a:cubicBezTo>
                <a:cubicBezTo>
                  <a:pt x="12466" y="21066"/>
                  <a:pt x="12516" y="21074"/>
                  <a:pt x="12566" y="21090"/>
                </a:cubicBezTo>
                <a:cubicBezTo>
                  <a:pt x="12591" y="21098"/>
                  <a:pt x="12616" y="21114"/>
                  <a:pt x="12653" y="21130"/>
                </a:cubicBezTo>
                <a:cubicBezTo>
                  <a:pt x="12666" y="21130"/>
                  <a:pt x="12666" y="21139"/>
                  <a:pt x="12678" y="21139"/>
                </a:cubicBezTo>
                <a:cubicBezTo>
                  <a:pt x="12766" y="21139"/>
                  <a:pt x="12791" y="21179"/>
                  <a:pt x="12841" y="21211"/>
                </a:cubicBezTo>
                <a:cubicBezTo>
                  <a:pt x="12916" y="21252"/>
                  <a:pt x="13003" y="21292"/>
                  <a:pt x="13066" y="21341"/>
                </a:cubicBezTo>
                <a:cubicBezTo>
                  <a:pt x="13103" y="21373"/>
                  <a:pt x="13166" y="21390"/>
                  <a:pt x="13203" y="21406"/>
                </a:cubicBezTo>
                <a:lnTo>
                  <a:pt x="13278" y="21430"/>
                </a:lnTo>
                <a:cubicBezTo>
                  <a:pt x="13303" y="21446"/>
                  <a:pt x="13328" y="21462"/>
                  <a:pt x="13366" y="21479"/>
                </a:cubicBezTo>
                <a:cubicBezTo>
                  <a:pt x="13403" y="21487"/>
                  <a:pt x="13416" y="21519"/>
                  <a:pt x="13466" y="21511"/>
                </a:cubicBezTo>
                <a:cubicBezTo>
                  <a:pt x="13491" y="21511"/>
                  <a:pt x="13516" y="21519"/>
                  <a:pt x="13541" y="21527"/>
                </a:cubicBezTo>
                <a:cubicBezTo>
                  <a:pt x="13578" y="21543"/>
                  <a:pt x="13591" y="21560"/>
                  <a:pt x="13641" y="21560"/>
                </a:cubicBezTo>
                <a:cubicBezTo>
                  <a:pt x="13666" y="21560"/>
                  <a:pt x="13691" y="21576"/>
                  <a:pt x="13703" y="21584"/>
                </a:cubicBezTo>
                <a:cubicBezTo>
                  <a:pt x="13766" y="21600"/>
                  <a:pt x="13828" y="21600"/>
                  <a:pt x="13866" y="21551"/>
                </a:cubicBezTo>
                <a:lnTo>
                  <a:pt x="13878" y="21543"/>
                </a:lnTo>
                <a:cubicBezTo>
                  <a:pt x="13928" y="21560"/>
                  <a:pt x="13928" y="21527"/>
                  <a:pt x="13941" y="21511"/>
                </a:cubicBezTo>
                <a:cubicBezTo>
                  <a:pt x="13953" y="21503"/>
                  <a:pt x="13978" y="21495"/>
                  <a:pt x="13991" y="21487"/>
                </a:cubicBezTo>
                <a:cubicBezTo>
                  <a:pt x="14016" y="21470"/>
                  <a:pt x="14041" y="21462"/>
                  <a:pt x="14078" y="21446"/>
                </a:cubicBezTo>
                <a:cubicBezTo>
                  <a:pt x="14091" y="21438"/>
                  <a:pt x="14116" y="21430"/>
                  <a:pt x="14128" y="21430"/>
                </a:cubicBezTo>
                <a:cubicBezTo>
                  <a:pt x="14191" y="21430"/>
                  <a:pt x="14228" y="21414"/>
                  <a:pt x="14278" y="21381"/>
                </a:cubicBezTo>
                <a:cubicBezTo>
                  <a:pt x="14316" y="21357"/>
                  <a:pt x="14378" y="21341"/>
                  <a:pt x="14428" y="21325"/>
                </a:cubicBezTo>
                <a:cubicBezTo>
                  <a:pt x="14478" y="21309"/>
                  <a:pt x="14528" y="21292"/>
                  <a:pt x="14591" y="21284"/>
                </a:cubicBezTo>
                <a:cubicBezTo>
                  <a:pt x="14628" y="21276"/>
                  <a:pt x="14666" y="21276"/>
                  <a:pt x="14703" y="21276"/>
                </a:cubicBezTo>
                <a:lnTo>
                  <a:pt x="14728" y="21276"/>
                </a:lnTo>
                <a:cubicBezTo>
                  <a:pt x="14778" y="21260"/>
                  <a:pt x="14828" y="21236"/>
                  <a:pt x="14891" y="21219"/>
                </a:cubicBezTo>
                <a:lnTo>
                  <a:pt x="14928" y="21219"/>
                </a:lnTo>
                <a:cubicBezTo>
                  <a:pt x="14991" y="21236"/>
                  <a:pt x="15053" y="21236"/>
                  <a:pt x="15116" y="21203"/>
                </a:cubicBezTo>
                <a:cubicBezTo>
                  <a:pt x="15128" y="21195"/>
                  <a:pt x="15153" y="21187"/>
                  <a:pt x="15166" y="21179"/>
                </a:cubicBezTo>
                <a:cubicBezTo>
                  <a:pt x="15228" y="21195"/>
                  <a:pt x="15291" y="21228"/>
                  <a:pt x="15366" y="21228"/>
                </a:cubicBezTo>
                <a:cubicBezTo>
                  <a:pt x="15391" y="21228"/>
                  <a:pt x="15428" y="21219"/>
                  <a:pt x="15453" y="21211"/>
                </a:cubicBezTo>
                <a:cubicBezTo>
                  <a:pt x="15503" y="21211"/>
                  <a:pt x="15553" y="21211"/>
                  <a:pt x="15591" y="21203"/>
                </a:cubicBezTo>
                <a:cubicBezTo>
                  <a:pt x="15641" y="21195"/>
                  <a:pt x="15703" y="21203"/>
                  <a:pt x="15753" y="21187"/>
                </a:cubicBezTo>
                <a:cubicBezTo>
                  <a:pt x="15778" y="21147"/>
                  <a:pt x="15791" y="21147"/>
                  <a:pt x="15853" y="21155"/>
                </a:cubicBezTo>
                <a:cubicBezTo>
                  <a:pt x="15928" y="21163"/>
                  <a:pt x="15978" y="21155"/>
                  <a:pt x="16028" y="21114"/>
                </a:cubicBezTo>
                <a:cubicBezTo>
                  <a:pt x="16053" y="21090"/>
                  <a:pt x="16116" y="21090"/>
                  <a:pt x="16153" y="21074"/>
                </a:cubicBezTo>
                <a:cubicBezTo>
                  <a:pt x="16166" y="21074"/>
                  <a:pt x="16178" y="21066"/>
                  <a:pt x="16191" y="21066"/>
                </a:cubicBezTo>
                <a:cubicBezTo>
                  <a:pt x="16216" y="21058"/>
                  <a:pt x="16228" y="21058"/>
                  <a:pt x="16253" y="21049"/>
                </a:cubicBezTo>
                <a:cubicBezTo>
                  <a:pt x="16316" y="21033"/>
                  <a:pt x="16378" y="21025"/>
                  <a:pt x="16441" y="21001"/>
                </a:cubicBezTo>
                <a:cubicBezTo>
                  <a:pt x="16503" y="20977"/>
                  <a:pt x="16553" y="20960"/>
                  <a:pt x="16616" y="20993"/>
                </a:cubicBezTo>
                <a:lnTo>
                  <a:pt x="16641" y="20993"/>
                </a:lnTo>
                <a:cubicBezTo>
                  <a:pt x="16666" y="20985"/>
                  <a:pt x="16678" y="20985"/>
                  <a:pt x="16703" y="20977"/>
                </a:cubicBezTo>
                <a:cubicBezTo>
                  <a:pt x="16703" y="20952"/>
                  <a:pt x="16703" y="20920"/>
                  <a:pt x="16753" y="20896"/>
                </a:cubicBezTo>
                <a:cubicBezTo>
                  <a:pt x="16766" y="20888"/>
                  <a:pt x="16766" y="20871"/>
                  <a:pt x="16791" y="20863"/>
                </a:cubicBezTo>
                <a:cubicBezTo>
                  <a:pt x="16816" y="20847"/>
                  <a:pt x="16853" y="20847"/>
                  <a:pt x="16878" y="20855"/>
                </a:cubicBezTo>
                <a:cubicBezTo>
                  <a:pt x="16891" y="20863"/>
                  <a:pt x="16916" y="20855"/>
                  <a:pt x="16928" y="20855"/>
                </a:cubicBezTo>
                <a:cubicBezTo>
                  <a:pt x="17003" y="20847"/>
                  <a:pt x="17091" y="20847"/>
                  <a:pt x="17166" y="20839"/>
                </a:cubicBezTo>
                <a:cubicBezTo>
                  <a:pt x="17241" y="20831"/>
                  <a:pt x="17316" y="20823"/>
                  <a:pt x="17391" y="20807"/>
                </a:cubicBezTo>
                <a:cubicBezTo>
                  <a:pt x="17441" y="20790"/>
                  <a:pt x="17491" y="20798"/>
                  <a:pt x="17541" y="20798"/>
                </a:cubicBezTo>
                <a:cubicBezTo>
                  <a:pt x="17641" y="20807"/>
                  <a:pt x="17728" y="20807"/>
                  <a:pt x="17816" y="20774"/>
                </a:cubicBezTo>
                <a:lnTo>
                  <a:pt x="17791" y="20758"/>
                </a:lnTo>
                <a:cubicBezTo>
                  <a:pt x="17816" y="20750"/>
                  <a:pt x="17841" y="20750"/>
                  <a:pt x="17878" y="20750"/>
                </a:cubicBezTo>
                <a:cubicBezTo>
                  <a:pt x="17903" y="20774"/>
                  <a:pt x="17941" y="20758"/>
                  <a:pt x="17966" y="20742"/>
                </a:cubicBezTo>
                <a:cubicBezTo>
                  <a:pt x="18003" y="20718"/>
                  <a:pt x="18041" y="20726"/>
                  <a:pt x="18091" y="20726"/>
                </a:cubicBezTo>
                <a:cubicBezTo>
                  <a:pt x="18141" y="20734"/>
                  <a:pt x="18203" y="20718"/>
                  <a:pt x="18266" y="20709"/>
                </a:cubicBezTo>
                <a:cubicBezTo>
                  <a:pt x="18278" y="20709"/>
                  <a:pt x="18291" y="20693"/>
                  <a:pt x="18291" y="20685"/>
                </a:cubicBezTo>
                <a:cubicBezTo>
                  <a:pt x="18316" y="20685"/>
                  <a:pt x="18341" y="20677"/>
                  <a:pt x="18378" y="20677"/>
                </a:cubicBezTo>
                <a:lnTo>
                  <a:pt x="18428" y="20677"/>
                </a:lnTo>
                <a:cubicBezTo>
                  <a:pt x="18478" y="20693"/>
                  <a:pt x="18528" y="20693"/>
                  <a:pt x="18578" y="20677"/>
                </a:cubicBezTo>
                <a:cubicBezTo>
                  <a:pt x="18591" y="20669"/>
                  <a:pt x="18616" y="20669"/>
                  <a:pt x="18628" y="20669"/>
                </a:cubicBezTo>
                <a:cubicBezTo>
                  <a:pt x="18666" y="20661"/>
                  <a:pt x="18703" y="20669"/>
                  <a:pt x="18728" y="20645"/>
                </a:cubicBezTo>
                <a:cubicBezTo>
                  <a:pt x="18741" y="20637"/>
                  <a:pt x="18766" y="20645"/>
                  <a:pt x="18791" y="20637"/>
                </a:cubicBezTo>
                <a:lnTo>
                  <a:pt x="19153" y="20637"/>
                </a:lnTo>
                <a:cubicBezTo>
                  <a:pt x="19203" y="20637"/>
                  <a:pt x="19266" y="20645"/>
                  <a:pt x="19316" y="20653"/>
                </a:cubicBezTo>
                <a:cubicBezTo>
                  <a:pt x="19378" y="20661"/>
                  <a:pt x="19428" y="20653"/>
                  <a:pt x="19478" y="20645"/>
                </a:cubicBezTo>
                <a:lnTo>
                  <a:pt x="19566" y="20645"/>
                </a:lnTo>
                <a:cubicBezTo>
                  <a:pt x="19603" y="20645"/>
                  <a:pt x="19641" y="20653"/>
                  <a:pt x="19678" y="20645"/>
                </a:cubicBezTo>
                <a:cubicBezTo>
                  <a:pt x="19703" y="20645"/>
                  <a:pt x="19716" y="20628"/>
                  <a:pt x="19728" y="20612"/>
                </a:cubicBezTo>
                <a:cubicBezTo>
                  <a:pt x="19753" y="20588"/>
                  <a:pt x="19791" y="20580"/>
                  <a:pt x="19841" y="20580"/>
                </a:cubicBezTo>
                <a:cubicBezTo>
                  <a:pt x="19878" y="20580"/>
                  <a:pt x="19916" y="20572"/>
                  <a:pt x="19953" y="20564"/>
                </a:cubicBezTo>
                <a:lnTo>
                  <a:pt x="19978" y="20564"/>
                </a:lnTo>
                <a:cubicBezTo>
                  <a:pt x="20028" y="20612"/>
                  <a:pt x="20103" y="20580"/>
                  <a:pt x="20166" y="20588"/>
                </a:cubicBezTo>
                <a:lnTo>
                  <a:pt x="20191" y="20588"/>
                </a:lnTo>
                <a:cubicBezTo>
                  <a:pt x="20241" y="20604"/>
                  <a:pt x="20303" y="20620"/>
                  <a:pt x="20353" y="20628"/>
                </a:cubicBezTo>
                <a:cubicBezTo>
                  <a:pt x="20416" y="20637"/>
                  <a:pt x="20466" y="20677"/>
                  <a:pt x="20516" y="20677"/>
                </a:cubicBezTo>
                <a:cubicBezTo>
                  <a:pt x="20603" y="20677"/>
                  <a:pt x="20678" y="20718"/>
                  <a:pt x="20753" y="20726"/>
                </a:cubicBezTo>
                <a:cubicBezTo>
                  <a:pt x="20816" y="20734"/>
                  <a:pt x="20878" y="20750"/>
                  <a:pt x="20941" y="20766"/>
                </a:cubicBezTo>
                <a:cubicBezTo>
                  <a:pt x="20966" y="20774"/>
                  <a:pt x="21003" y="20766"/>
                  <a:pt x="21028" y="20766"/>
                </a:cubicBezTo>
                <a:cubicBezTo>
                  <a:pt x="21103" y="20774"/>
                  <a:pt x="21178" y="20774"/>
                  <a:pt x="21253" y="20782"/>
                </a:cubicBezTo>
                <a:lnTo>
                  <a:pt x="21266" y="20782"/>
                </a:lnTo>
                <a:cubicBezTo>
                  <a:pt x="21353" y="20774"/>
                  <a:pt x="21441" y="20790"/>
                  <a:pt x="21528" y="20790"/>
                </a:cubicBezTo>
                <a:cubicBezTo>
                  <a:pt x="21541" y="19349"/>
                  <a:pt x="21478" y="17908"/>
                  <a:pt x="21403" y="16467"/>
                </a:cubicBezTo>
                <a:cubicBezTo>
                  <a:pt x="21328" y="15099"/>
                  <a:pt x="21253" y="13731"/>
                  <a:pt x="21241" y="12363"/>
                </a:cubicBezTo>
                <a:cubicBezTo>
                  <a:pt x="21241" y="11674"/>
                  <a:pt x="21253" y="10994"/>
                  <a:pt x="21278" y="10306"/>
                </a:cubicBezTo>
                <a:cubicBezTo>
                  <a:pt x="21316" y="9618"/>
                  <a:pt x="21391" y="8930"/>
                  <a:pt x="21441" y="8242"/>
                </a:cubicBezTo>
                <a:cubicBezTo>
                  <a:pt x="21591" y="6064"/>
                  <a:pt x="21503" y="3878"/>
                  <a:pt x="21453" y="1700"/>
                </a:cubicBezTo>
                <a:cubicBezTo>
                  <a:pt x="21416" y="1692"/>
                  <a:pt x="21391" y="1684"/>
                  <a:pt x="21366" y="1676"/>
                </a:cubicBezTo>
                <a:cubicBezTo>
                  <a:pt x="21328" y="1660"/>
                  <a:pt x="21291" y="1652"/>
                  <a:pt x="21241" y="1660"/>
                </a:cubicBezTo>
                <a:lnTo>
                  <a:pt x="21166" y="1660"/>
                </a:lnTo>
                <a:cubicBezTo>
                  <a:pt x="21128" y="1660"/>
                  <a:pt x="21078" y="1660"/>
                  <a:pt x="21053" y="1692"/>
                </a:cubicBezTo>
                <a:cubicBezTo>
                  <a:pt x="21053" y="1692"/>
                  <a:pt x="21041" y="1700"/>
                  <a:pt x="21028" y="1700"/>
                </a:cubicBezTo>
                <a:lnTo>
                  <a:pt x="20978" y="1700"/>
                </a:lnTo>
                <a:cubicBezTo>
                  <a:pt x="20966" y="1684"/>
                  <a:pt x="20991" y="1652"/>
                  <a:pt x="20928" y="1660"/>
                </a:cubicBezTo>
                <a:cubicBezTo>
                  <a:pt x="20903" y="1660"/>
                  <a:pt x="20866" y="1668"/>
                  <a:pt x="20841" y="1668"/>
                </a:cubicBezTo>
                <a:lnTo>
                  <a:pt x="20653" y="1668"/>
                </a:lnTo>
                <a:cubicBezTo>
                  <a:pt x="20641" y="1652"/>
                  <a:pt x="20628" y="1635"/>
                  <a:pt x="20603" y="1611"/>
                </a:cubicBezTo>
                <a:cubicBezTo>
                  <a:pt x="20591" y="1595"/>
                  <a:pt x="20578" y="1587"/>
                  <a:pt x="20541" y="1603"/>
                </a:cubicBezTo>
                <a:cubicBezTo>
                  <a:pt x="20516" y="1611"/>
                  <a:pt x="20503" y="1611"/>
                  <a:pt x="20491" y="1595"/>
                </a:cubicBezTo>
                <a:cubicBezTo>
                  <a:pt x="20453" y="1554"/>
                  <a:pt x="20416" y="1522"/>
                  <a:pt x="20341" y="1514"/>
                </a:cubicBezTo>
                <a:cubicBezTo>
                  <a:pt x="20328" y="1514"/>
                  <a:pt x="20316" y="1498"/>
                  <a:pt x="20303" y="1490"/>
                </a:cubicBezTo>
                <a:cubicBezTo>
                  <a:pt x="20278" y="1473"/>
                  <a:pt x="20266" y="1457"/>
                  <a:pt x="20228" y="1457"/>
                </a:cubicBezTo>
                <a:cubicBezTo>
                  <a:pt x="20216" y="1457"/>
                  <a:pt x="20191" y="1441"/>
                  <a:pt x="20191" y="1433"/>
                </a:cubicBezTo>
                <a:cubicBezTo>
                  <a:pt x="20178" y="1401"/>
                  <a:pt x="20178" y="1376"/>
                  <a:pt x="20178" y="1344"/>
                </a:cubicBezTo>
                <a:cubicBezTo>
                  <a:pt x="20166" y="1312"/>
                  <a:pt x="20141" y="1279"/>
                  <a:pt x="20103" y="1263"/>
                </a:cubicBezTo>
                <a:cubicBezTo>
                  <a:pt x="20041" y="1239"/>
                  <a:pt x="19991" y="1206"/>
                  <a:pt x="19928" y="1182"/>
                </a:cubicBezTo>
                <a:cubicBezTo>
                  <a:pt x="19916" y="1174"/>
                  <a:pt x="19891" y="1166"/>
                  <a:pt x="19866" y="1166"/>
                </a:cubicBezTo>
                <a:cubicBezTo>
                  <a:pt x="19828" y="1158"/>
                  <a:pt x="19791" y="1150"/>
                  <a:pt x="19753" y="1150"/>
                </a:cubicBezTo>
                <a:cubicBezTo>
                  <a:pt x="19716" y="1150"/>
                  <a:pt x="19666" y="1150"/>
                  <a:pt x="19628" y="1166"/>
                </a:cubicBezTo>
                <a:cubicBezTo>
                  <a:pt x="19553" y="1190"/>
                  <a:pt x="19491" y="1158"/>
                  <a:pt x="19428" y="1158"/>
                </a:cubicBezTo>
                <a:cubicBezTo>
                  <a:pt x="19366" y="1150"/>
                  <a:pt x="19303" y="1133"/>
                  <a:pt x="19253" y="1125"/>
                </a:cubicBezTo>
                <a:lnTo>
                  <a:pt x="19091" y="1125"/>
                </a:lnTo>
                <a:cubicBezTo>
                  <a:pt x="18953" y="1142"/>
                  <a:pt x="18841" y="1093"/>
                  <a:pt x="18703" y="1085"/>
                </a:cubicBezTo>
                <a:cubicBezTo>
                  <a:pt x="18666" y="1085"/>
                  <a:pt x="18628" y="1061"/>
                  <a:pt x="18591" y="1044"/>
                </a:cubicBezTo>
                <a:cubicBezTo>
                  <a:pt x="18566" y="1028"/>
                  <a:pt x="18541" y="1028"/>
                  <a:pt x="18503" y="1036"/>
                </a:cubicBezTo>
                <a:cubicBezTo>
                  <a:pt x="18453" y="1044"/>
                  <a:pt x="18403" y="1036"/>
                  <a:pt x="18353" y="1044"/>
                </a:cubicBezTo>
                <a:cubicBezTo>
                  <a:pt x="18278" y="1061"/>
                  <a:pt x="18216" y="1020"/>
                  <a:pt x="18141" y="1020"/>
                </a:cubicBezTo>
                <a:cubicBezTo>
                  <a:pt x="18078" y="1028"/>
                  <a:pt x="18016" y="1028"/>
                  <a:pt x="17953" y="1036"/>
                </a:cubicBezTo>
                <a:lnTo>
                  <a:pt x="17803" y="1061"/>
                </a:lnTo>
                <a:cubicBezTo>
                  <a:pt x="17703" y="1093"/>
                  <a:pt x="17628" y="1052"/>
                  <a:pt x="17541" y="1036"/>
                </a:cubicBezTo>
                <a:cubicBezTo>
                  <a:pt x="17478" y="1028"/>
                  <a:pt x="17441" y="1012"/>
                  <a:pt x="17391" y="988"/>
                </a:cubicBezTo>
                <a:cubicBezTo>
                  <a:pt x="17341" y="963"/>
                  <a:pt x="17291" y="988"/>
                  <a:pt x="17253" y="988"/>
                </a:cubicBezTo>
                <a:cubicBezTo>
                  <a:pt x="17216" y="988"/>
                  <a:pt x="17191" y="1012"/>
                  <a:pt x="17166" y="1020"/>
                </a:cubicBezTo>
                <a:cubicBezTo>
                  <a:pt x="17128" y="1028"/>
                  <a:pt x="17091" y="1028"/>
                  <a:pt x="17053" y="1028"/>
                </a:cubicBezTo>
                <a:cubicBezTo>
                  <a:pt x="17016" y="1028"/>
                  <a:pt x="16966" y="1020"/>
                  <a:pt x="16928" y="1028"/>
                </a:cubicBezTo>
                <a:cubicBezTo>
                  <a:pt x="16866" y="1044"/>
                  <a:pt x="16816" y="1069"/>
                  <a:pt x="16766" y="1085"/>
                </a:cubicBezTo>
                <a:cubicBezTo>
                  <a:pt x="16753" y="1093"/>
                  <a:pt x="16741" y="1101"/>
                  <a:pt x="16728" y="1101"/>
                </a:cubicBezTo>
                <a:cubicBezTo>
                  <a:pt x="16641" y="1133"/>
                  <a:pt x="16541" y="1142"/>
                  <a:pt x="16428" y="1142"/>
                </a:cubicBezTo>
                <a:cubicBezTo>
                  <a:pt x="16366" y="1142"/>
                  <a:pt x="16303" y="1142"/>
                  <a:pt x="16241" y="1133"/>
                </a:cubicBezTo>
                <a:cubicBezTo>
                  <a:pt x="16203" y="1133"/>
                  <a:pt x="16178" y="1109"/>
                  <a:pt x="16153" y="1109"/>
                </a:cubicBezTo>
                <a:cubicBezTo>
                  <a:pt x="16066" y="1101"/>
                  <a:pt x="15991" y="1101"/>
                  <a:pt x="15903" y="1101"/>
                </a:cubicBezTo>
                <a:cubicBezTo>
                  <a:pt x="15891" y="1101"/>
                  <a:pt x="15878" y="1109"/>
                  <a:pt x="15866" y="1109"/>
                </a:cubicBezTo>
                <a:cubicBezTo>
                  <a:pt x="15816" y="1125"/>
                  <a:pt x="15766" y="1150"/>
                  <a:pt x="15716" y="1166"/>
                </a:cubicBezTo>
                <a:cubicBezTo>
                  <a:pt x="15628" y="1182"/>
                  <a:pt x="15541" y="1198"/>
                  <a:pt x="15453" y="1206"/>
                </a:cubicBezTo>
                <a:lnTo>
                  <a:pt x="15416" y="1206"/>
                </a:lnTo>
                <a:cubicBezTo>
                  <a:pt x="15341" y="1182"/>
                  <a:pt x="15278" y="1206"/>
                  <a:pt x="15203" y="1214"/>
                </a:cubicBezTo>
                <a:cubicBezTo>
                  <a:pt x="15128" y="1231"/>
                  <a:pt x="15053" y="1255"/>
                  <a:pt x="14978" y="1271"/>
                </a:cubicBezTo>
                <a:cubicBezTo>
                  <a:pt x="14953" y="1279"/>
                  <a:pt x="14928" y="1271"/>
                  <a:pt x="14903" y="1263"/>
                </a:cubicBezTo>
                <a:cubicBezTo>
                  <a:pt x="14866" y="1255"/>
                  <a:pt x="14841" y="1255"/>
                  <a:pt x="14816" y="1271"/>
                </a:cubicBezTo>
                <a:cubicBezTo>
                  <a:pt x="14803" y="1279"/>
                  <a:pt x="14791" y="1279"/>
                  <a:pt x="14778" y="1279"/>
                </a:cubicBezTo>
                <a:cubicBezTo>
                  <a:pt x="14741" y="1287"/>
                  <a:pt x="14703" y="1287"/>
                  <a:pt x="14678" y="1295"/>
                </a:cubicBezTo>
                <a:cubicBezTo>
                  <a:pt x="14628" y="1320"/>
                  <a:pt x="14578" y="1312"/>
                  <a:pt x="14528" y="1328"/>
                </a:cubicBezTo>
                <a:cubicBezTo>
                  <a:pt x="14478" y="1344"/>
                  <a:pt x="14428" y="1344"/>
                  <a:pt x="14391" y="1368"/>
                </a:cubicBezTo>
                <a:cubicBezTo>
                  <a:pt x="14378" y="1376"/>
                  <a:pt x="14353" y="1376"/>
                  <a:pt x="14328" y="1376"/>
                </a:cubicBezTo>
                <a:cubicBezTo>
                  <a:pt x="14266" y="1384"/>
                  <a:pt x="14216" y="1409"/>
                  <a:pt x="14178" y="1441"/>
                </a:cubicBezTo>
                <a:cubicBezTo>
                  <a:pt x="14128" y="1473"/>
                  <a:pt x="14078" y="1498"/>
                  <a:pt x="14028" y="1522"/>
                </a:cubicBezTo>
                <a:cubicBezTo>
                  <a:pt x="14016" y="1530"/>
                  <a:pt x="13978" y="1530"/>
                  <a:pt x="13966" y="1530"/>
                </a:cubicBezTo>
                <a:cubicBezTo>
                  <a:pt x="13916" y="1530"/>
                  <a:pt x="13866" y="1522"/>
                  <a:pt x="13828" y="1514"/>
                </a:cubicBezTo>
                <a:cubicBezTo>
                  <a:pt x="13803" y="1514"/>
                  <a:pt x="13791" y="1506"/>
                  <a:pt x="13766" y="1506"/>
                </a:cubicBezTo>
                <a:cubicBezTo>
                  <a:pt x="13691" y="1530"/>
                  <a:pt x="13603" y="1514"/>
                  <a:pt x="13528" y="1514"/>
                </a:cubicBezTo>
                <a:cubicBezTo>
                  <a:pt x="13516" y="1514"/>
                  <a:pt x="13491" y="1506"/>
                  <a:pt x="13478" y="1498"/>
                </a:cubicBezTo>
                <a:cubicBezTo>
                  <a:pt x="13428" y="1473"/>
                  <a:pt x="13378" y="1473"/>
                  <a:pt x="13328" y="1490"/>
                </a:cubicBezTo>
                <a:cubicBezTo>
                  <a:pt x="13291" y="1498"/>
                  <a:pt x="13253" y="1498"/>
                  <a:pt x="13228" y="1482"/>
                </a:cubicBezTo>
                <a:cubicBezTo>
                  <a:pt x="13178" y="1457"/>
                  <a:pt x="13116" y="1441"/>
                  <a:pt x="13053" y="1433"/>
                </a:cubicBezTo>
                <a:cubicBezTo>
                  <a:pt x="13003" y="1425"/>
                  <a:pt x="12953" y="1409"/>
                  <a:pt x="12903" y="1393"/>
                </a:cubicBezTo>
                <a:cubicBezTo>
                  <a:pt x="12878" y="1384"/>
                  <a:pt x="12853" y="1393"/>
                  <a:pt x="12828" y="1393"/>
                </a:cubicBezTo>
                <a:cubicBezTo>
                  <a:pt x="12803" y="1393"/>
                  <a:pt x="12791" y="1401"/>
                  <a:pt x="12766" y="1401"/>
                </a:cubicBezTo>
                <a:cubicBezTo>
                  <a:pt x="12691" y="1409"/>
                  <a:pt x="12616" y="1425"/>
                  <a:pt x="12553" y="1417"/>
                </a:cubicBezTo>
                <a:cubicBezTo>
                  <a:pt x="12466" y="1401"/>
                  <a:pt x="12378" y="1409"/>
                  <a:pt x="12303" y="1376"/>
                </a:cubicBezTo>
                <a:cubicBezTo>
                  <a:pt x="12266" y="1360"/>
                  <a:pt x="12253" y="1376"/>
                  <a:pt x="12228" y="1376"/>
                </a:cubicBezTo>
                <a:cubicBezTo>
                  <a:pt x="12216" y="1376"/>
                  <a:pt x="12204" y="1376"/>
                  <a:pt x="12178" y="1384"/>
                </a:cubicBezTo>
                <a:cubicBezTo>
                  <a:pt x="12166" y="1409"/>
                  <a:pt x="12116" y="1425"/>
                  <a:pt x="12053" y="1409"/>
                </a:cubicBezTo>
                <a:cubicBezTo>
                  <a:pt x="12016" y="1401"/>
                  <a:pt x="11991" y="1401"/>
                  <a:pt x="11953" y="1409"/>
                </a:cubicBezTo>
                <a:cubicBezTo>
                  <a:pt x="11916" y="1417"/>
                  <a:pt x="11878" y="1417"/>
                  <a:pt x="11828" y="1425"/>
                </a:cubicBezTo>
                <a:lnTo>
                  <a:pt x="11816" y="1425"/>
                </a:lnTo>
                <a:cubicBezTo>
                  <a:pt x="11716" y="1465"/>
                  <a:pt x="11616" y="1433"/>
                  <a:pt x="11503" y="1433"/>
                </a:cubicBezTo>
                <a:lnTo>
                  <a:pt x="11441" y="1433"/>
                </a:lnTo>
                <a:cubicBezTo>
                  <a:pt x="11366" y="1441"/>
                  <a:pt x="11328" y="1401"/>
                  <a:pt x="11278" y="1376"/>
                </a:cubicBezTo>
                <a:cubicBezTo>
                  <a:pt x="11228" y="1352"/>
                  <a:pt x="11178" y="1320"/>
                  <a:pt x="11128" y="1303"/>
                </a:cubicBezTo>
                <a:cubicBezTo>
                  <a:pt x="11116" y="1295"/>
                  <a:pt x="11078" y="1303"/>
                  <a:pt x="11053" y="1303"/>
                </a:cubicBezTo>
                <a:lnTo>
                  <a:pt x="10941" y="1303"/>
                </a:lnTo>
                <a:lnTo>
                  <a:pt x="10928" y="1295"/>
                </a:lnTo>
                <a:cubicBezTo>
                  <a:pt x="10841" y="1312"/>
                  <a:pt x="10791" y="1279"/>
                  <a:pt x="10729" y="1247"/>
                </a:cubicBezTo>
                <a:cubicBezTo>
                  <a:pt x="10691" y="1231"/>
                  <a:pt x="10641" y="1214"/>
                  <a:pt x="10604" y="1206"/>
                </a:cubicBezTo>
                <a:cubicBezTo>
                  <a:pt x="10554" y="1190"/>
                  <a:pt x="10491" y="1182"/>
                  <a:pt x="10466" y="1142"/>
                </a:cubicBezTo>
                <a:cubicBezTo>
                  <a:pt x="10454" y="1125"/>
                  <a:pt x="10429" y="1125"/>
                  <a:pt x="10416" y="1109"/>
                </a:cubicBezTo>
                <a:cubicBezTo>
                  <a:pt x="10404" y="1093"/>
                  <a:pt x="10391" y="1077"/>
                  <a:pt x="10391" y="1069"/>
                </a:cubicBezTo>
                <a:cubicBezTo>
                  <a:pt x="10391" y="1052"/>
                  <a:pt x="10404" y="1036"/>
                  <a:pt x="10416" y="1020"/>
                </a:cubicBezTo>
                <a:cubicBezTo>
                  <a:pt x="10429" y="996"/>
                  <a:pt x="10404" y="972"/>
                  <a:pt x="10366" y="955"/>
                </a:cubicBezTo>
                <a:cubicBezTo>
                  <a:pt x="10354" y="947"/>
                  <a:pt x="10329" y="947"/>
                  <a:pt x="10329" y="939"/>
                </a:cubicBezTo>
                <a:cubicBezTo>
                  <a:pt x="10304" y="891"/>
                  <a:pt x="10241" y="874"/>
                  <a:pt x="10191" y="834"/>
                </a:cubicBezTo>
                <a:cubicBezTo>
                  <a:pt x="10154" y="810"/>
                  <a:pt x="10129" y="777"/>
                  <a:pt x="10104" y="745"/>
                </a:cubicBezTo>
                <a:cubicBezTo>
                  <a:pt x="10079" y="729"/>
                  <a:pt x="10066" y="712"/>
                  <a:pt x="10029" y="696"/>
                </a:cubicBezTo>
                <a:cubicBezTo>
                  <a:pt x="9941" y="672"/>
                  <a:pt x="9854" y="648"/>
                  <a:pt x="9766" y="615"/>
                </a:cubicBezTo>
                <a:cubicBezTo>
                  <a:pt x="9766" y="680"/>
                  <a:pt x="9741" y="664"/>
                  <a:pt x="9729" y="648"/>
                </a:cubicBezTo>
                <a:cubicBezTo>
                  <a:pt x="9729" y="623"/>
                  <a:pt x="9704" y="615"/>
                  <a:pt x="9666" y="615"/>
                </a:cubicBezTo>
                <a:cubicBezTo>
                  <a:pt x="9666" y="615"/>
                  <a:pt x="9654" y="615"/>
                  <a:pt x="9654" y="607"/>
                </a:cubicBezTo>
                <a:cubicBezTo>
                  <a:pt x="9641" y="559"/>
                  <a:pt x="9579" y="575"/>
                  <a:pt x="9541" y="567"/>
                </a:cubicBezTo>
                <a:cubicBezTo>
                  <a:pt x="9516" y="559"/>
                  <a:pt x="9491" y="551"/>
                  <a:pt x="9466" y="559"/>
                </a:cubicBezTo>
                <a:cubicBezTo>
                  <a:pt x="9416" y="567"/>
                  <a:pt x="9379" y="542"/>
                  <a:pt x="9329" y="534"/>
                </a:cubicBezTo>
                <a:cubicBezTo>
                  <a:pt x="9316" y="534"/>
                  <a:pt x="9304" y="534"/>
                  <a:pt x="9291" y="542"/>
                </a:cubicBezTo>
                <a:cubicBezTo>
                  <a:pt x="9266" y="559"/>
                  <a:pt x="9241" y="559"/>
                  <a:pt x="9204" y="542"/>
                </a:cubicBezTo>
                <a:cubicBezTo>
                  <a:pt x="9154" y="518"/>
                  <a:pt x="9104" y="518"/>
                  <a:pt x="9041" y="534"/>
                </a:cubicBezTo>
                <a:cubicBezTo>
                  <a:pt x="9016" y="542"/>
                  <a:pt x="8991" y="542"/>
                  <a:pt x="8966" y="534"/>
                </a:cubicBezTo>
                <a:cubicBezTo>
                  <a:pt x="8916" y="518"/>
                  <a:pt x="8866" y="494"/>
                  <a:pt x="8804" y="478"/>
                </a:cubicBezTo>
                <a:cubicBezTo>
                  <a:pt x="8791" y="478"/>
                  <a:pt x="8779" y="470"/>
                  <a:pt x="8766" y="470"/>
                </a:cubicBezTo>
                <a:cubicBezTo>
                  <a:pt x="8691" y="478"/>
                  <a:pt x="8629" y="461"/>
                  <a:pt x="8554" y="478"/>
                </a:cubicBezTo>
                <a:cubicBezTo>
                  <a:pt x="8516" y="486"/>
                  <a:pt x="8466" y="486"/>
                  <a:pt x="8441" y="518"/>
                </a:cubicBezTo>
                <a:cubicBezTo>
                  <a:pt x="8429" y="526"/>
                  <a:pt x="8391" y="526"/>
                  <a:pt x="8366" y="534"/>
                </a:cubicBezTo>
                <a:cubicBezTo>
                  <a:pt x="8304" y="542"/>
                  <a:pt x="8241" y="551"/>
                  <a:pt x="8179" y="534"/>
                </a:cubicBezTo>
                <a:cubicBezTo>
                  <a:pt x="8129" y="518"/>
                  <a:pt x="8066" y="526"/>
                  <a:pt x="8016" y="518"/>
                </a:cubicBezTo>
                <a:cubicBezTo>
                  <a:pt x="7979" y="510"/>
                  <a:pt x="7954" y="494"/>
                  <a:pt x="7929" y="486"/>
                </a:cubicBezTo>
                <a:cubicBezTo>
                  <a:pt x="7916" y="478"/>
                  <a:pt x="7904" y="470"/>
                  <a:pt x="7891" y="470"/>
                </a:cubicBezTo>
                <a:cubicBezTo>
                  <a:pt x="7816" y="453"/>
                  <a:pt x="7754" y="421"/>
                  <a:pt x="7716" y="381"/>
                </a:cubicBezTo>
                <a:cubicBezTo>
                  <a:pt x="7691" y="356"/>
                  <a:pt x="7654" y="332"/>
                  <a:pt x="7629" y="308"/>
                </a:cubicBezTo>
                <a:cubicBezTo>
                  <a:pt x="7541" y="291"/>
                  <a:pt x="7554" y="227"/>
                  <a:pt x="7504" y="194"/>
                </a:cubicBezTo>
                <a:cubicBezTo>
                  <a:pt x="7466" y="162"/>
                  <a:pt x="7429" y="146"/>
                  <a:pt x="7366" y="138"/>
                </a:cubicBezTo>
                <a:lnTo>
                  <a:pt x="7354" y="138"/>
                </a:lnTo>
                <a:cubicBezTo>
                  <a:pt x="7291" y="105"/>
                  <a:pt x="7229" y="130"/>
                  <a:pt x="7154" y="130"/>
                </a:cubicBezTo>
                <a:cubicBezTo>
                  <a:pt x="7129" y="130"/>
                  <a:pt x="7091" y="113"/>
                  <a:pt x="7066" y="105"/>
                </a:cubicBezTo>
                <a:cubicBezTo>
                  <a:pt x="7054" y="89"/>
                  <a:pt x="7041" y="81"/>
                  <a:pt x="7029" y="81"/>
                </a:cubicBezTo>
                <a:cubicBezTo>
                  <a:pt x="6954" y="73"/>
                  <a:pt x="6891" y="40"/>
                  <a:pt x="6829" y="0"/>
                </a:cubicBezTo>
                <a:cubicBezTo>
                  <a:pt x="6804" y="8"/>
                  <a:pt x="6779" y="16"/>
                  <a:pt x="6754" y="16"/>
                </a:cubicBezTo>
                <a:cubicBezTo>
                  <a:pt x="6729" y="24"/>
                  <a:pt x="6691" y="24"/>
                  <a:pt x="6654" y="24"/>
                </a:cubicBezTo>
                <a:cubicBezTo>
                  <a:pt x="6604" y="16"/>
                  <a:pt x="6554" y="24"/>
                  <a:pt x="6504" y="49"/>
                </a:cubicBezTo>
                <a:cubicBezTo>
                  <a:pt x="6479" y="57"/>
                  <a:pt x="6466" y="65"/>
                  <a:pt x="6441" y="73"/>
                </a:cubicBezTo>
                <a:cubicBezTo>
                  <a:pt x="6416" y="81"/>
                  <a:pt x="6404" y="97"/>
                  <a:pt x="6379" y="105"/>
                </a:cubicBezTo>
                <a:cubicBezTo>
                  <a:pt x="6366" y="113"/>
                  <a:pt x="6341" y="113"/>
                  <a:pt x="6329" y="121"/>
                </a:cubicBezTo>
                <a:lnTo>
                  <a:pt x="6254" y="146"/>
                </a:lnTo>
                <a:cubicBezTo>
                  <a:pt x="6254" y="146"/>
                  <a:pt x="6241" y="154"/>
                  <a:pt x="6241" y="146"/>
                </a:cubicBezTo>
                <a:cubicBezTo>
                  <a:pt x="6191" y="130"/>
                  <a:pt x="6154" y="162"/>
                  <a:pt x="6116" y="178"/>
                </a:cubicBezTo>
                <a:cubicBezTo>
                  <a:pt x="6079" y="194"/>
                  <a:pt x="6029" y="194"/>
                  <a:pt x="5991" y="210"/>
                </a:cubicBezTo>
                <a:lnTo>
                  <a:pt x="5979" y="210"/>
                </a:lnTo>
                <a:cubicBezTo>
                  <a:pt x="5916" y="219"/>
                  <a:pt x="5854" y="235"/>
                  <a:pt x="5791" y="243"/>
                </a:cubicBezTo>
                <a:cubicBezTo>
                  <a:pt x="5766" y="243"/>
                  <a:pt x="5754" y="251"/>
                  <a:pt x="5729" y="259"/>
                </a:cubicBezTo>
                <a:cubicBezTo>
                  <a:pt x="5691" y="267"/>
                  <a:pt x="5654" y="283"/>
                  <a:pt x="5616" y="291"/>
                </a:cubicBezTo>
                <a:cubicBezTo>
                  <a:pt x="5591" y="300"/>
                  <a:pt x="5554" y="308"/>
                  <a:pt x="5529" y="316"/>
                </a:cubicBezTo>
                <a:lnTo>
                  <a:pt x="5491" y="316"/>
                </a:lnTo>
                <a:cubicBezTo>
                  <a:pt x="5491" y="316"/>
                  <a:pt x="5466" y="316"/>
                  <a:pt x="5454" y="332"/>
                </a:cubicBezTo>
                <a:cubicBezTo>
                  <a:pt x="5404" y="316"/>
                  <a:pt x="5341" y="308"/>
                  <a:pt x="5291" y="291"/>
                </a:cubicBezTo>
                <a:cubicBezTo>
                  <a:pt x="5254" y="283"/>
                  <a:pt x="5166" y="300"/>
                  <a:pt x="5141" y="324"/>
                </a:cubicBezTo>
                <a:cubicBezTo>
                  <a:pt x="5129" y="332"/>
                  <a:pt x="5116" y="340"/>
                  <a:pt x="5104" y="340"/>
                </a:cubicBezTo>
                <a:cubicBezTo>
                  <a:pt x="5091" y="340"/>
                  <a:pt x="5066" y="332"/>
                  <a:pt x="5054" y="332"/>
                </a:cubicBezTo>
                <a:cubicBezTo>
                  <a:pt x="5041" y="332"/>
                  <a:pt x="5029" y="340"/>
                  <a:pt x="5004" y="340"/>
                </a:cubicBezTo>
                <a:cubicBezTo>
                  <a:pt x="5004" y="348"/>
                  <a:pt x="5016" y="356"/>
                  <a:pt x="5016" y="364"/>
                </a:cubicBezTo>
                <a:cubicBezTo>
                  <a:pt x="4979" y="372"/>
                  <a:pt x="4916" y="437"/>
                  <a:pt x="4916" y="470"/>
                </a:cubicBezTo>
                <a:cubicBezTo>
                  <a:pt x="4854" y="486"/>
                  <a:pt x="4779" y="494"/>
                  <a:pt x="4754" y="542"/>
                </a:cubicBezTo>
                <a:cubicBezTo>
                  <a:pt x="4754" y="551"/>
                  <a:pt x="4741" y="551"/>
                  <a:pt x="4741" y="559"/>
                </a:cubicBezTo>
                <a:cubicBezTo>
                  <a:pt x="4666" y="567"/>
                  <a:pt x="4654" y="615"/>
                  <a:pt x="4616" y="656"/>
                </a:cubicBezTo>
                <a:lnTo>
                  <a:pt x="4616" y="672"/>
                </a:lnTo>
                <a:cubicBezTo>
                  <a:pt x="4604" y="672"/>
                  <a:pt x="4591" y="680"/>
                  <a:pt x="4579" y="680"/>
                </a:cubicBezTo>
                <a:cubicBezTo>
                  <a:pt x="4529" y="696"/>
                  <a:pt x="4504" y="721"/>
                  <a:pt x="4491" y="761"/>
                </a:cubicBezTo>
                <a:cubicBezTo>
                  <a:pt x="4479" y="801"/>
                  <a:pt x="4479" y="834"/>
                  <a:pt x="4466" y="874"/>
                </a:cubicBezTo>
                <a:cubicBezTo>
                  <a:pt x="4441" y="866"/>
                  <a:pt x="4404" y="882"/>
                  <a:pt x="4391" y="858"/>
                </a:cubicBezTo>
                <a:lnTo>
                  <a:pt x="4366" y="858"/>
                </a:lnTo>
                <a:cubicBezTo>
                  <a:pt x="4329" y="891"/>
                  <a:pt x="4291" y="923"/>
                  <a:pt x="4254" y="947"/>
                </a:cubicBezTo>
                <a:cubicBezTo>
                  <a:pt x="4216" y="963"/>
                  <a:pt x="4179" y="972"/>
                  <a:pt x="4129" y="988"/>
                </a:cubicBezTo>
                <a:lnTo>
                  <a:pt x="4129" y="1004"/>
                </a:lnTo>
                <a:cubicBezTo>
                  <a:pt x="4079" y="996"/>
                  <a:pt x="4041" y="988"/>
                  <a:pt x="4004" y="972"/>
                </a:cubicBezTo>
                <a:cubicBezTo>
                  <a:pt x="3991" y="972"/>
                  <a:pt x="3979" y="963"/>
                  <a:pt x="3979" y="963"/>
                </a:cubicBezTo>
                <a:cubicBezTo>
                  <a:pt x="3966" y="963"/>
                  <a:pt x="3966" y="955"/>
                  <a:pt x="3966" y="955"/>
                </a:cubicBezTo>
                <a:cubicBezTo>
                  <a:pt x="3954" y="955"/>
                  <a:pt x="3954" y="963"/>
                  <a:pt x="3954" y="972"/>
                </a:cubicBezTo>
                <a:cubicBezTo>
                  <a:pt x="3954" y="1004"/>
                  <a:pt x="3929" y="996"/>
                  <a:pt x="3904" y="988"/>
                </a:cubicBezTo>
                <a:cubicBezTo>
                  <a:pt x="3879" y="980"/>
                  <a:pt x="3854" y="980"/>
                  <a:pt x="3841" y="1004"/>
                </a:cubicBezTo>
                <a:cubicBezTo>
                  <a:pt x="3841" y="1012"/>
                  <a:pt x="3829" y="1020"/>
                  <a:pt x="3816" y="1020"/>
                </a:cubicBezTo>
                <a:cubicBezTo>
                  <a:pt x="3779" y="1028"/>
                  <a:pt x="3741" y="1036"/>
                  <a:pt x="3729" y="1061"/>
                </a:cubicBezTo>
                <a:cubicBezTo>
                  <a:pt x="3716" y="1077"/>
                  <a:pt x="3704" y="1085"/>
                  <a:pt x="3679" y="1101"/>
                </a:cubicBezTo>
                <a:lnTo>
                  <a:pt x="3491" y="1101"/>
                </a:lnTo>
                <a:cubicBezTo>
                  <a:pt x="3466" y="1101"/>
                  <a:pt x="3441" y="1101"/>
                  <a:pt x="3416" y="1109"/>
                </a:cubicBezTo>
                <a:cubicBezTo>
                  <a:pt x="3391" y="1109"/>
                  <a:pt x="3366" y="1117"/>
                  <a:pt x="3329" y="1125"/>
                </a:cubicBezTo>
                <a:cubicBezTo>
                  <a:pt x="3304" y="1133"/>
                  <a:pt x="3266" y="1150"/>
                  <a:pt x="3241" y="1158"/>
                </a:cubicBezTo>
                <a:cubicBezTo>
                  <a:pt x="3229" y="1166"/>
                  <a:pt x="3216" y="1166"/>
                  <a:pt x="3204" y="1166"/>
                </a:cubicBezTo>
                <a:cubicBezTo>
                  <a:pt x="3141" y="1166"/>
                  <a:pt x="3104" y="1190"/>
                  <a:pt x="3066" y="1214"/>
                </a:cubicBezTo>
                <a:cubicBezTo>
                  <a:pt x="3029" y="1231"/>
                  <a:pt x="3004" y="1255"/>
                  <a:pt x="2966" y="1271"/>
                </a:cubicBezTo>
                <a:cubicBezTo>
                  <a:pt x="2941" y="1279"/>
                  <a:pt x="2916" y="1287"/>
                  <a:pt x="2904" y="1295"/>
                </a:cubicBezTo>
                <a:cubicBezTo>
                  <a:pt x="2879" y="1303"/>
                  <a:pt x="2866" y="1320"/>
                  <a:pt x="2841" y="1320"/>
                </a:cubicBezTo>
                <a:cubicBezTo>
                  <a:pt x="2816" y="1328"/>
                  <a:pt x="2779" y="1328"/>
                  <a:pt x="2754" y="1320"/>
                </a:cubicBezTo>
                <a:cubicBezTo>
                  <a:pt x="2716" y="1303"/>
                  <a:pt x="2679" y="1320"/>
                  <a:pt x="2654" y="1328"/>
                </a:cubicBezTo>
                <a:cubicBezTo>
                  <a:pt x="2616" y="1336"/>
                  <a:pt x="2591" y="1352"/>
                  <a:pt x="2566" y="1360"/>
                </a:cubicBezTo>
                <a:cubicBezTo>
                  <a:pt x="2579" y="1368"/>
                  <a:pt x="2579" y="1376"/>
                  <a:pt x="2591" y="1384"/>
                </a:cubicBezTo>
                <a:lnTo>
                  <a:pt x="2554" y="1384"/>
                </a:lnTo>
                <a:cubicBezTo>
                  <a:pt x="2554" y="1393"/>
                  <a:pt x="2541" y="1401"/>
                  <a:pt x="2541" y="1409"/>
                </a:cubicBezTo>
                <a:cubicBezTo>
                  <a:pt x="2529" y="1409"/>
                  <a:pt x="2516" y="1401"/>
                  <a:pt x="2516" y="1401"/>
                </a:cubicBezTo>
                <a:cubicBezTo>
                  <a:pt x="2479" y="1417"/>
                  <a:pt x="2441" y="1433"/>
                  <a:pt x="2404" y="1441"/>
                </a:cubicBezTo>
                <a:cubicBezTo>
                  <a:pt x="2391" y="1441"/>
                  <a:pt x="2379" y="1449"/>
                  <a:pt x="2379" y="1449"/>
                </a:cubicBezTo>
                <a:cubicBezTo>
                  <a:pt x="2329" y="1441"/>
                  <a:pt x="2266" y="1449"/>
                  <a:pt x="2229" y="1425"/>
                </a:cubicBezTo>
                <a:cubicBezTo>
                  <a:pt x="2204" y="1409"/>
                  <a:pt x="2166" y="1401"/>
                  <a:pt x="2141" y="1384"/>
                </a:cubicBezTo>
                <a:cubicBezTo>
                  <a:pt x="2104" y="1368"/>
                  <a:pt x="2054" y="1376"/>
                  <a:pt x="2016" y="1417"/>
                </a:cubicBezTo>
                <a:lnTo>
                  <a:pt x="1841" y="1303"/>
                </a:lnTo>
                <a:cubicBezTo>
                  <a:pt x="1829" y="1312"/>
                  <a:pt x="1804" y="1320"/>
                  <a:pt x="1791" y="1328"/>
                </a:cubicBezTo>
                <a:cubicBezTo>
                  <a:pt x="1779" y="1328"/>
                  <a:pt x="1779" y="1336"/>
                  <a:pt x="1766" y="1336"/>
                </a:cubicBezTo>
                <a:cubicBezTo>
                  <a:pt x="1716" y="1344"/>
                  <a:pt x="1666" y="1352"/>
                  <a:pt x="1604" y="1360"/>
                </a:cubicBezTo>
                <a:cubicBezTo>
                  <a:pt x="1566" y="1368"/>
                  <a:pt x="1541" y="1376"/>
                  <a:pt x="1541" y="1409"/>
                </a:cubicBezTo>
                <a:cubicBezTo>
                  <a:pt x="1491" y="1425"/>
                  <a:pt x="1441" y="1417"/>
                  <a:pt x="1404" y="1449"/>
                </a:cubicBezTo>
                <a:lnTo>
                  <a:pt x="1366" y="1449"/>
                </a:lnTo>
                <a:cubicBezTo>
                  <a:pt x="1291" y="1425"/>
                  <a:pt x="1229" y="1433"/>
                  <a:pt x="1179" y="1473"/>
                </a:cubicBezTo>
                <a:cubicBezTo>
                  <a:pt x="1166" y="1482"/>
                  <a:pt x="1154" y="1482"/>
                  <a:pt x="1129" y="1482"/>
                </a:cubicBezTo>
                <a:cubicBezTo>
                  <a:pt x="1066" y="1473"/>
                  <a:pt x="1016" y="1498"/>
                  <a:pt x="966" y="1522"/>
                </a:cubicBezTo>
                <a:cubicBezTo>
                  <a:pt x="941" y="1538"/>
                  <a:pt x="916" y="1546"/>
                  <a:pt x="879" y="1546"/>
                </a:cubicBezTo>
                <a:cubicBezTo>
                  <a:pt x="816" y="1554"/>
                  <a:pt x="766" y="1554"/>
                  <a:pt x="704" y="1554"/>
                </a:cubicBezTo>
                <a:cubicBezTo>
                  <a:pt x="704" y="1554"/>
                  <a:pt x="691" y="1554"/>
                  <a:pt x="691" y="1563"/>
                </a:cubicBezTo>
                <a:cubicBezTo>
                  <a:pt x="641" y="1603"/>
                  <a:pt x="579" y="1603"/>
                  <a:pt x="504" y="1603"/>
                </a:cubicBezTo>
                <a:cubicBezTo>
                  <a:pt x="429" y="1603"/>
                  <a:pt x="354" y="1611"/>
                  <a:pt x="291" y="1652"/>
                </a:cubicBezTo>
                <a:cubicBezTo>
                  <a:pt x="254" y="1676"/>
                  <a:pt x="204" y="1692"/>
                  <a:pt x="154" y="1716"/>
                </a:cubicBezTo>
                <a:cubicBezTo>
                  <a:pt x="141" y="1716"/>
                  <a:pt x="129" y="1724"/>
                  <a:pt x="129" y="1724"/>
                </a:cubicBezTo>
                <a:cubicBezTo>
                  <a:pt x="91" y="1724"/>
                  <a:pt x="41" y="1716"/>
                  <a:pt x="4" y="1716"/>
                </a:cubicBezTo>
                <a:cubicBezTo>
                  <a:pt x="-9" y="1813"/>
                  <a:pt x="16" y="1919"/>
                  <a:pt x="29" y="2024"/>
                </a:cubicBezTo>
                <a:close/>
              </a:path>
            </a:pathLst>
          </a:custGeom>
          <a:solidFill>
            <a:srgbClr val="00000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05" name="AutoShape 4"/>
          <p:cNvSpPr/>
          <p:nvPr/>
        </p:nvSpPr>
        <p:spPr>
          <a:xfrm>
            <a:off x="-190500" y="-190500"/>
            <a:ext cx="9334500" cy="10668000"/>
          </a:xfrm>
          <a:prstGeom prst="rect">
            <a:avLst/>
          </a:prstGeom>
          <a:solidFill>
            <a:srgbClr val="000000"/>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nvGrpSpPr>
          <p:cNvPr id="109" name="Group 5"/>
          <p:cNvGrpSpPr/>
          <p:nvPr/>
        </p:nvGrpSpPr>
        <p:grpSpPr>
          <a:xfrm>
            <a:off x="10439448" y="1028700"/>
            <a:ext cx="7619493" cy="7280288"/>
            <a:chOff x="0" y="0"/>
            <a:chExt cx="7619492" cy="7280287"/>
          </a:xfrm>
        </p:grpSpPr>
        <p:sp>
          <p:nvSpPr>
            <p:cNvPr id="106" name="TextBox 6"/>
            <p:cNvSpPr txBox="1"/>
            <p:nvPr/>
          </p:nvSpPr>
          <p:spPr>
            <a:xfrm>
              <a:off x="0" y="323403"/>
              <a:ext cx="7619493" cy="6306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nSpc>
                  <a:spcPts val="5000"/>
                </a:lnSpc>
                <a:defRPr sz="4200" spc="-42">
                  <a:latin typeface="Montserrat Classic Bold"/>
                  <a:ea typeface="Montserrat Classic Bold"/>
                  <a:cs typeface="Montserrat Classic Bold"/>
                  <a:sym typeface="Montserrat Classic Bold"/>
                </a:defRPr>
              </a:lvl1pPr>
            </a:lstStyle>
            <a:p>
              <a:pPr marL="0" marR="0" lvl="0" indent="0" algn="l" defTabSz="914400" rtl="0" eaLnBrk="1" fontAlgn="auto" latinLnBrk="0" hangingPunct="0">
                <a:lnSpc>
                  <a:spcPts val="5000"/>
                </a:lnSpc>
                <a:spcBef>
                  <a:spcPts val="0"/>
                </a:spcBef>
                <a:spcAft>
                  <a:spcPts val="0"/>
                </a:spcAft>
                <a:buClrTx/>
                <a:buSzTx/>
                <a:buFontTx/>
                <a:buNone/>
                <a:tabLst/>
                <a:defRPr/>
              </a:pPr>
              <a:r>
                <a:rPr kumimoji="0" sz="4200" b="0" i="0" u="none" strike="noStrike" kern="0" cap="none" spc="-42" normalizeH="0" baseline="0" noProof="0">
                  <a:ln>
                    <a:noFill/>
                  </a:ln>
                  <a:solidFill>
                    <a:srgbClr val="000000"/>
                  </a:solidFill>
                  <a:effectLst/>
                  <a:uLnTx/>
                  <a:uFillTx/>
                  <a:latin typeface="Montserrat Classic Bold"/>
                  <a:sym typeface="Montserrat Classic Bold"/>
                </a:rPr>
                <a:t>HVIP's</a:t>
              </a:r>
            </a:p>
          </p:txBody>
        </p:sp>
        <p:sp>
          <p:nvSpPr>
            <p:cNvPr id="107" name="TextBox 7"/>
            <p:cNvSpPr txBox="1"/>
            <p:nvPr/>
          </p:nvSpPr>
          <p:spPr>
            <a:xfrm>
              <a:off x="0" y="1109364"/>
              <a:ext cx="7619493" cy="61709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marL="495298" marR="0" lvl="1" indent="-247650" algn="l" defTabSz="914400" rtl="0" eaLnBrk="1" fontAlgn="auto" latinLnBrk="0" hangingPunct="0">
                <a:lnSpc>
                  <a:spcPts val="4400"/>
                </a:lnSpc>
                <a:spcBef>
                  <a:spcPts val="0"/>
                </a:spcBef>
                <a:spcAft>
                  <a:spcPts val="0"/>
                </a:spcAft>
                <a:buClrTx/>
                <a:buSzPct val="100000"/>
                <a:buFont typeface="Arial"/>
                <a:buChar char="•"/>
                <a:tabLst/>
                <a:defRPr sz="3000" spc="30">
                  <a:solidFill>
                    <a:srgbClr val="FFFEE6"/>
                  </a:solidFill>
                  <a:latin typeface="Montserrat Light"/>
                  <a:ea typeface="Montserrat Light"/>
                  <a:cs typeface="Montserrat Light"/>
                  <a:sym typeface="Montserrat Light"/>
                </a:defRPr>
              </a:pPr>
              <a:r>
                <a:rPr kumimoji="0" sz="3000" b="0" i="0" u="none" strike="noStrike" kern="0" cap="none" spc="30" normalizeH="0" baseline="0" noProof="0">
                  <a:ln>
                    <a:noFill/>
                  </a:ln>
                  <a:solidFill>
                    <a:srgbClr val="FFFEE6"/>
                  </a:solidFill>
                  <a:effectLst/>
                  <a:uLnTx/>
                  <a:uFillTx/>
                  <a:latin typeface="Montserrat Light"/>
                  <a:sym typeface="Montserrat Light"/>
                </a:rPr>
                <a:t>Multidisciplinary programs that bring together hospital staff with trusted community-based partners to provide safety planning, wrap-around services, and trauma-informed care to violently injured people </a:t>
              </a:r>
            </a:p>
            <a:p>
              <a:pPr marL="0" marR="0" lvl="0" indent="0" algn="l" defTabSz="914400" rtl="0" eaLnBrk="1" fontAlgn="auto" latinLnBrk="0" hangingPunct="0">
                <a:lnSpc>
                  <a:spcPts val="4400"/>
                </a:lnSpc>
                <a:spcBef>
                  <a:spcPts val="0"/>
                </a:spcBef>
                <a:spcAft>
                  <a:spcPts val="0"/>
                </a:spcAft>
                <a:buClrTx/>
                <a:buSzTx/>
                <a:buFontTx/>
                <a:buNone/>
                <a:tabLst/>
                <a:defRPr sz="3000" spc="30">
                  <a:solidFill>
                    <a:srgbClr val="FFFEE6"/>
                  </a:solidFill>
                  <a:latin typeface="Montserrat Light"/>
                  <a:ea typeface="Montserrat Light"/>
                  <a:cs typeface="Montserrat Light"/>
                  <a:sym typeface="Montserrat Light"/>
                </a:defRPr>
              </a:pPr>
              <a:endParaRPr kumimoji="0" sz="3000" b="0" i="0" u="none" strike="noStrike" kern="0" cap="none" spc="30" normalizeH="0" baseline="0" noProof="0">
                <a:ln>
                  <a:noFill/>
                </a:ln>
                <a:solidFill>
                  <a:srgbClr val="FFFEE6"/>
                </a:solidFill>
                <a:effectLst/>
                <a:uLnTx/>
                <a:uFillTx/>
                <a:latin typeface="Montserrat Light"/>
                <a:sym typeface="Montserrat Light"/>
              </a:endParaRPr>
            </a:p>
            <a:p>
              <a:pPr marL="495300" marR="0" lvl="1" indent="-247650" algn="l" defTabSz="914400" rtl="0" eaLnBrk="1" fontAlgn="auto" latinLnBrk="0" hangingPunct="0">
                <a:lnSpc>
                  <a:spcPts val="4500"/>
                </a:lnSpc>
                <a:spcBef>
                  <a:spcPts val="0"/>
                </a:spcBef>
                <a:spcAft>
                  <a:spcPts val="0"/>
                </a:spcAft>
                <a:buClrTx/>
                <a:buSzPct val="100000"/>
                <a:buFont typeface="Arial"/>
                <a:buChar char="•"/>
                <a:tabLst/>
                <a:defRPr sz="3000" spc="30">
                  <a:solidFill>
                    <a:srgbClr val="FFFEE6"/>
                  </a:solidFill>
                  <a:latin typeface="Montserrat Light"/>
                  <a:ea typeface="Montserrat Light"/>
                  <a:cs typeface="Montserrat Light"/>
                  <a:sym typeface="Montserrat Light"/>
                </a:defRPr>
              </a:pPr>
              <a:r>
                <a:rPr kumimoji="0" sz="3000" b="0" i="0" u="none" strike="noStrike" kern="0" cap="none" spc="30" normalizeH="0" baseline="0" noProof="0">
                  <a:ln>
                    <a:noFill/>
                  </a:ln>
                  <a:solidFill>
                    <a:srgbClr val="FFFEE6"/>
                  </a:solidFill>
                  <a:effectLst/>
                  <a:uLnTx/>
                  <a:uFillTx/>
                  <a:latin typeface="Montserrat Light"/>
                  <a:sym typeface="Montserrat Light"/>
                </a:rPr>
                <a:t>Engaging patients in the hos</a:t>
              </a:r>
              <a:r>
                <a:rPr kumimoji="0" sz="2900" b="0" i="0" u="none" strike="noStrike" kern="0" cap="none" spc="29" normalizeH="0" baseline="0" noProof="0">
                  <a:ln>
                    <a:noFill/>
                  </a:ln>
                  <a:solidFill>
                    <a:srgbClr val="FFFEE6"/>
                  </a:solidFill>
                  <a:effectLst/>
                  <a:uLnTx/>
                  <a:uFillTx/>
                  <a:latin typeface="Montserrat Light"/>
                  <a:sym typeface="Montserrat Light"/>
                </a:rPr>
                <a:t>pital, during th</a:t>
              </a:r>
              <a:r>
                <a:rPr kumimoji="0" sz="3000" b="0" i="0" u="none" strike="noStrike" kern="0" cap="none" spc="30" normalizeH="0" baseline="0" noProof="0">
                  <a:ln>
                    <a:noFill/>
                  </a:ln>
                  <a:solidFill>
                    <a:srgbClr val="FFFEE6"/>
                  </a:solidFill>
                  <a:effectLst/>
                  <a:uLnTx/>
                  <a:uFillTx/>
                  <a:latin typeface="Montserrat Light"/>
                  <a:sym typeface="Montserrat Light"/>
                </a:rPr>
                <a:t>eir recovery, is a golden opportunity to improve lives and reduce retaliation and recidivism.</a:t>
              </a:r>
            </a:p>
          </p:txBody>
        </p:sp>
        <p:sp>
          <p:nvSpPr>
            <p:cNvPr id="108" name="AutoShape 8"/>
            <p:cNvSpPr/>
            <p:nvPr/>
          </p:nvSpPr>
          <p:spPr>
            <a:xfrm>
              <a:off x="0" y="0"/>
              <a:ext cx="762001" cy="114300"/>
            </a:xfrm>
            <a:prstGeom prst="rect">
              <a:avLst/>
            </a:prstGeom>
            <a:solidFill>
              <a:srgbClr val="17161C"/>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pic>
        <p:nvPicPr>
          <p:cNvPr id="110" name="Picture 38" descr="Picture 38"/>
          <p:cNvPicPr>
            <a:picLocks noChangeAspect="1"/>
          </p:cNvPicPr>
          <p:nvPr/>
        </p:nvPicPr>
        <p:blipFill>
          <a:blip r:embed="rId3"/>
          <a:stretch>
            <a:fillRect/>
          </a:stretch>
        </p:blipFill>
        <p:spPr>
          <a:xfrm>
            <a:off x="229059" y="647700"/>
            <a:ext cx="8404183" cy="8656160"/>
          </a:xfrm>
          <a:prstGeom prst="rect">
            <a:avLst/>
          </a:prstGeom>
          <a:ln w="12700">
            <a:miter lim="400000"/>
          </a:ln>
        </p:spPr>
      </p:pic>
      <p:pic>
        <p:nvPicPr>
          <p:cNvPr id="111" name="Picture 39" descr="Picture 39"/>
          <p:cNvPicPr>
            <a:picLocks noChangeAspect="1"/>
          </p:cNvPicPr>
          <p:nvPr/>
        </p:nvPicPr>
        <p:blipFill>
          <a:blip r:embed="rId4"/>
          <a:stretch>
            <a:fillRect/>
          </a:stretch>
        </p:blipFill>
        <p:spPr>
          <a:xfrm>
            <a:off x="14647619" y="9055042"/>
            <a:ext cx="3640381" cy="1142170"/>
          </a:xfrm>
          <a:prstGeom prst="rect">
            <a:avLst/>
          </a:prstGeom>
          <a:ln w="12700">
            <a:miter lim="400000"/>
          </a:ln>
        </p:spPr>
      </p:pic>
    </p:spTree>
    <p:extLst>
      <p:ext uri="{BB962C8B-B14F-4D97-AF65-F5344CB8AC3E}">
        <p14:creationId xmlns:p14="http://schemas.microsoft.com/office/powerpoint/2010/main" val="1285564472"/>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grpSp>
        <p:nvGrpSpPr>
          <p:cNvPr id="117" name="Group 2"/>
          <p:cNvGrpSpPr/>
          <p:nvPr/>
        </p:nvGrpSpPr>
        <p:grpSpPr>
          <a:xfrm>
            <a:off x="610107" y="3196202"/>
            <a:ext cx="7619494" cy="5507297"/>
            <a:chOff x="0" y="0"/>
            <a:chExt cx="7619492" cy="5507295"/>
          </a:xfrm>
        </p:grpSpPr>
        <p:sp>
          <p:nvSpPr>
            <p:cNvPr id="115" name="AutoShape 3"/>
            <p:cNvSpPr/>
            <p:nvPr/>
          </p:nvSpPr>
          <p:spPr>
            <a:xfrm>
              <a:off x="6857492" y="5392995"/>
              <a:ext cx="762001" cy="114301"/>
            </a:xfrm>
            <a:prstGeom prst="rect">
              <a:avLst/>
            </a:prstGeom>
            <a:solidFill>
              <a:srgbClr val="FAD74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16" name="TextBox 4"/>
            <p:cNvSpPr txBox="1"/>
            <p:nvPr/>
          </p:nvSpPr>
          <p:spPr>
            <a:xfrm>
              <a:off x="0" y="0"/>
              <a:ext cx="7619493" cy="50261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lnSpc>
                  <a:spcPts val="7900"/>
                </a:lnSpc>
                <a:defRPr sz="7200" spc="-72">
                  <a:solidFill>
                    <a:srgbClr val="FFFFFF"/>
                  </a:solidFill>
                  <a:latin typeface="Montserrat Classic Bold"/>
                  <a:ea typeface="Montserrat Classic Bold"/>
                  <a:cs typeface="Montserrat Classic Bold"/>
                  <a:sym typeface="Montserrat Classic Bold"/>
                </a:defRPr>
              </a:lvl1pPr>
            </a:lstStyle>
            <a:p>
              <a:pPr marL="0" marR="0" lvl="0" indent="0" algn="r" defTabSz="914400" rtl="0" eaLnBrk="1" fontAlgn="auto" latinLnBrk="0" hangingPunct="0">
                <a:lnSpc>
                  <a:spcPts val="7900"/>
                </a:lnSpc>
                <a:spcBef>
                  <a:spcPts val="0"/>
                </a:spcBef>
                <a:spcAft>
                  <a:spcPts val="0"/>
                </a:spcAft>
                <a:buClrTx/>
                <a:buSzTx/>
                <a:buFontTx/>
                <a:buNone/>
                <a:tabLst/>
                <a:defRPr/>
              </a:pPr>
              <a:r>
                <a:rPr kumimoji="0" sz="7200" b="0" i="0" u="none" strike="noStrike" kern="0" cap="none" spc="-72" normalizeH="0" baseline="0" noProof="0">
                  <a:ln>
                    <a:noFill/>
                  </a:ln>
                  <a:solidFill>
                    <a:srgbClr val="FFFFFF"/>
                  </a:solidFill>
                  <a:effectLst/>
                  <a:uLnTx/>
                  <a:uFillTx/>
                  <a:latin typeface="Montserrat Classic Bold"/>
                  <a:sym typeface="Montserrat Classic Bold"/>
                </a:rPr>
                <a:t>Hospital Intervention Provides a Unique Window of Opportunity</a:t>
              </a:r>
            </a:p>
          </p:txBody>
        </p:sp>
      </p:grpSp>
      <p:pic>
        <p:nvPicPr>
          <p:cNvPr id="118" name="Picture 4" descr="Picture 4"/>
          <p:cNvPicPr>
            <a:picLocks noChangeAspect="1"/>
          </p:cNvPicPr>
          <p:nvPr/>
        </p:nvPicPr>
        <p:blipFill>
          <a:blip r:embed="rId4"/>
          <a:stretch>
            <a:fillRect/>
          </a:stretch>
        </p:blipFill>
        <p:spPr>
          <a:xfrm>
            <a:off x="14782800" y="9156772"/>
            <a:ext cx="3640381" cy="1142170"/>
          </a:xfrm>
          <a:prstGeom prst="rect">
            <a:avLst/>
          </a:prstGeom>
          <a:ln w="12700">
            <a:miter lim="400000"/>
          </a:ln>
        </p:spPr>
      </p:pic>
    </p:spTree>
    <p:extLst>
      <p:ext uri="{BB962C8B-B14F-4D97-AF65-F5344CB8AC3E}">
        <p14:creationId xmlns:p14="http://schemas.microsoft.com/office/powerpoint/2010/main" val="573643598"/>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7161C"/>
        </a:solidFill>
        <a:effectLst/>
      </p:bgPr>
    </p:bg>
    <p:spTree>
      <p:nvGrpSpPr>
        <p:cNvPr id="1" name=""/>
        <p:cNvGrpSpPr/>
        <p:nvPr/>
      </p:nvGrpSpPr>
      <p:grpSpPr>
        <a:xfrm>
          <a:off x="0" y="0"/>
          <a:ext cx="0" cy="0"/>
          <a:chOff x="0" y="0"/>
          <a:chExt cx="0" cy="0"/>
        </a:xfrm>
      </p:grpSpPr>
      <p:pic>
        <p:nvPicPr>
          <p:cNvPr id="122" name="Picture 2" descr="Picture 2"/>
          <p:cNvPicPr>
            <a:picLocks noChangeAspect="1"/>
          </p:cNvPicPr>
          <p:nvPr/>
        </p:nvPicPr>
        <p:blipFill>
          <a:blip r:embed="rId3">
            <a:alphaModFix amt="37000"/>
          </a:blip>
          <a:srcRect l="27316" t="10853" r="38230" b="10853"/>
          <a:stretch>
            <a:fillRect/>
          </a:stretch>
        </p:blipFill>
        <p:spPr>
          <a:xfrm>
            <a:off x="-1" y="0"/>
            <a:ext cx="6794563" cy="10287000"/>
          </a:xfrm>
          <a:prstGeom prst="rect">
            <a:avLst/>
          </a:prstGeom>
          <a:ln w="12700">
            <a:miter lim="400000"/>
          </a:ln>
        </p:spPr>
      </p:pic>
      <p:sp>
        <p:nvSpPr>
          <p:cNvPr id="123" name="TextBox 3"/>
          <p:cNvSpPr txBox="1"/>
          <p:nvPr/>
        </p:nvSpPr>
        <p:spPr>
          <a:xfrm>
            <a:off x="8411716" y="1549272"/>
            <a:ext cx="6049633" cy="10477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4200"/>
              </a:lnSpc>
              <a:defRPr sz="3000">
                <a:solidFill>
                  <a:srgbClr val="FFFFFF"/>
                </a:solidFill>
                <a:latin typeface="Barlow Light"/>
                <a:ea typeface="Barlow Light"/>
                <a:cs typeface="Barlow Light"/>
                <a:sym typeface="Barlow Light"/>
              </a:defRPr>
            </a:lvl1pPr>
          </a:lstStyle>
          <a:p>
            <a:pPr marL="0" marR="0" lvl="0" indent="0" algn="l" defTabSz="914400" rtl="0" eaLnBrk="1" fontAlgn="auto" latinLnBrk="0" hangingPunct="0">
              <a:lnSpc>
                <a:spcPts val="4200"/>
              </a:lnSpc>
              <a:spcBef>
                <a:spcPts val="0"/>
              </a:spcBef>
              <a:spcAft>
                <a:spcPts val="0"/>
              </a:spcAft>
              <a:buClrTx/>
              <a:buSzTx/>
              <a:buFontTx/>
              <a:buNone/>
              <a:tabLst/>
              <a:defRPr/>
            </a:pPr>
            <a:r>
              <a:rPr kumimoji="0" sz="3000" b="0" i="0" u="none" strike="noStrike" kern="0" cap="none" spc="0" normalizeH="0" baseline="0" noProof="0">
                <a:ln>
                  <a:noFill/>
                </a:ln>
                <a:solidFill>
                  <a:srgbClr val="FFFFFF"/>
                </a:solidFill>
                <a:effectLst/>
                <a:uLnTx/>
                <a:uFillTx/>
                <a:latin typeface="Barlow Light"/>
                <a:sym typeface="Barlow Light"/>
              </a:rPr>
              <a:t>year re-injury rate for victims of intentional injury is </a:t>
            </a:r>
          </a:p>
        </p:txBody>
      </p:sp>
      <p:sp>
        <p:nvSpPr>
          <p:cNvPr id="124" name="TextBox 4"/>
          <p:cNvSpPr txBox="1"/>
          <p:nvPr/>
        </p:nvSpPr>
        <p:spPr>
          <a:xfrm>
            <a:off x="9702831" y="3959568"/>
            <a:ext cx="7205187" cy="10477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4200"/>
              </a:lnSpc>
              <a:defRPr sz="3000">
                <a:solidFill>
                  <a:srgbClr val="FFFFFF"/>
                </a:solidFill>
                <a:latin typeface="Barlow Light"/>
                <a:ea typeface="Barlow Light"/>
                <a:cs typeface="Barlow Light"/>
                <a:sym typeface="Barlow Light"/>
              </a:defRPr>
            </a:lvl1pPr>
          </a:lstStyle>
          <a:p>
            <a:pPr marL="0" marR="0" lvl="0" indent="0" algn="l" defTabSz="914400" rtl="0" eaLnBrk="1" fontAlgn="auto" latinLnBrk="0" hangingPunct="0">
              <a:lnSpc>
                <a:spcPts val="4200"/>
              </a:lnSpc>
              <a:spcBef>
                <a:spcPts val="0"/>
              </a:spcBef>
              <a:spcAft>
                <a:spcPts val="0"/>
              </a:spcAft>
              <a:buClrTx/>
              <a:buSzTx/>
              <a:buFontTx/>
              <a:buNone/>
              <a:tabLst/>
              <a:defRPr/>
            </a:pPr>
            <a:r>
              <a:rPr kumimoji="0" sz="3000" b="0" i="0" u="none" strike="noStrike" kern="0" cap="none" spc="0" normalizeH="0" baseline="0" noProof="0" dirty="0">
                <a:ln>
                  <a:noFill/>
                </a:ln>
                <a:solidFill>
                  <a:srgbClr val="FFFFFF"/>
                </a:solidFill>
                <a:effectLst/>
                <a:uLnTx/>
                <a:uFillTx/>
                <a:latin typeface="Barlow Light"/>
                <a:sym typeface="Barlow Light"/>
              </a:rPr>
              <a:t>are estimated to die as a result of subsequent violence</a:t>
            </a:r>
          </a:p>
        </p:txBody>
      </p:sp>
      <p:sp>
        <p:nvSpPr>
          <p:cNvPr id="125" name="TextBox 5"/>
          <p:cNvSpPr txBox="1"/>
          <p:nvPr/>
        </p:nvSpPr>
        <p:spPr>
          <a:xfrm>
            <a:off x="8411715" y="5917327"/>
            <a:ext cx="8886821"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ts val="4200"/>
              </a:lnSpc>
              <a:defRPr sz="3000">
                <a:solidFill>
                  <a:srgbClr val="FFFFFF"/>
                </a:solidFill>
                <a:latin typeface="Barlow Light"/>
                <a:ea typeface="Barlow Light"/>
                <a:cs typeface="Barlow Light"/>
                <a:sym typeface="Barlow Light"/>
              </a:defRPr>
            </a:lvl1pPr>
          </a:lstStyle>
          <a:p>
            <a:pPr marL="0" marR="0" lvl="0" indent="0" algn="l" defTabSz="914400" rtl="0" eaLnBrk="1" fontAlgn="auto" latinLnBrk="0" hangingPunct="0">
              <a:lnSpc>
                <a:spcPts val="4200"/>
              </a:lnSpc>
              <a:spcBef>
                <a:spcPts val="0"/>
              </a:spcBef>
              <a:spcAft>
                <a:spcPts val="0"/>
              </a:spcAft>
              <a:buClrTx/>
              <a:buSzTx/>
              <a:buFontTx/>
              <a:buNone/>
              <a:tabLst/>
              <a:defRPr/>
            </a:pPr>
            <a:r>
              <a:rPr kumimoji="0" sz="3000" b="0" i="0" u="none" strike="noStrike" kern="0" cap="none" spc="0" normalizeH="0" baseline="0" noProof="0" dirty="0">
                <a:ln>
                  <a:noFill/>
                </a:ln>
                <a:solidFill>
                  <a:srgbClr val="FFFFFF"/>
                </a:solidFill>
                <a:effectLst/>
                <a:uLnTx/>
                <a:uFillTx/>
                <a:latin typeface="Barlow Light"/>
                <a:sym typeface="Barlow Light"/>
              </a:rPr>
              <a:t>VCU Trauma </a:t>
            </a:r>
            <a:r>
              <a:rPr kumimoji="0" sz="3000" b="0" i="0" u="none" strike="noStrike" kern="0" cap="none" spc="0" normalizeH="0" baseline="0" noProof="0" dirty="0" smtClean="0">
                <a:ln>
                  <a:noFill/>
                </a:ln>
                <a:solidFill>
                  <a:srgbClr val="FFFFFF"/>
                </a:solidFill>
                <a:effectLst/>
                <a:uLnTx/>
                <a:uFillTx/>
                <a:latin typeface="Barlow Light"/>
                <a:sym typeface="Barlow Light"/>
              </a:rPr>
              <a:t>Registry </a:t>
            </a:r>
            <a:r>
              <a:rPr kumimoji="0" sz="3000" b="0" i="0" u="none" strike="noStrike" kern="0" cap="none" spc="0" normalizeH="0" baseline="0" noProof="0" dirty="0">
                <a:ln>
                  <a:noFill/>
                </a:ln>
                <a:solidFill>
                  <a:srgbClr val="FFFFFF"/>
                </a:solidFill>
                <a:effectLst/>
                <a:uLnTx/>
                <a:uFillTx/>
                <a:latin typeface="Barlow Light"/>
                <a:sym typeface="Barlow Light"/>
              </a:rPr>
              <a:t>reports a   </a:t>
            </a:r>
            <a:r>
              <a:rPr kumimoji="0" lang="en-US" sz="3000" b="0" i="0" u="none" strike="noStrike" kern="0" cap="none" spc="0" normalizeH="0" noProof="0" dirty="0" smtClean="0">
                <a:ln>
                  <a:noFill/>
                </a:ln>
                <a:solidFill>
                  <a:srgbClr val="FFFFFF"/>
                </a:solidFill>
                <a:effectLst/>
                <a:uLnTx/>
                <a:uFillTx/>
                <a:latin typeface="Barlow Light"/>
                <a:sym typeface="Barlow Light"/>
              </a:rPr>
              <a:t>   </a:t>
            </a:r>
            <a:r>
              <a:rPr kumimoji="0" sz="3000" b="0" i="0" u="none" strike="noStrike" kern="0" cap="none" spc="0" normalizeH="0" baseline="0" noProof="0" dirty="0" smtClean="0">
                <a:ln>
                  <a:noFill/>
                </a:ln>
                <a:solidFill>
                  <a:srgbClr val="FFFFFF"/>
                </a:solidFill>
                <a:effectLst/>
                <a:uLnTx/>
                <a:uFillTx/>
                <a:latin typeface="Barlow Light"/>
                <a:sym typeface="Barlow Light"/>
              </a:rPr>
              <a:t>             re-injury  </a:t>
            </a:r>
            <a:r>
              <a:rPr kumimoji="0" sz="3000" b="0" i="0" u="none" strike="noStrike" kern="0" cap="none" spc="0" normalizeH="0" baseline="0" noProof="0" dirty="0">
                <a:ln>
                  <a:noFill/>
                </a:ln>
                <a:solidFill>
                  <a:srgbClr val="FFFFFF"/>
                </a:solidFill>
                <a:effectLst/>
                <a:uLnTx/>
                <a:uFillTx/>
                <a:latin typeface="Barlow Light"/>
                <a:sym typeface="Barlow Light"/>
              </a:rPr>
              <a:t>rate</a:t>
            </a:r>
          </a:p>
        </p:txBody>
      </p:sp>
      <p:sp>
        <p:nvSpPr>
          <p:cNvPr id="126" name="TextBox 6"/>
          <p:cNvSpPr txBox="1"/>
          <p:nvPr/>
        </p:nvSpPr>
        <p:spPr>
          <a:xfrm>
            <a:off x="10122279" y="7570188"/>
            <a:ext cx="8300592" cy="10477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0" algn="l" defTabSz="914400" rtl="0" eaLnBrk="1" fontAlgn="auto" latinLnBrk="0" hangingPunct="0">
              <a:lnSpc>
                <a:spcPts val="4200"/>
              </a:lnSpc>
              <a:spcBef>
                <a:spcPts val="0"/>
              </a:spcBef>
              <a:spcAft>
                <a:spcPts val="0"/>
              </a:spcAft>
              <a:buClrTx/>
              <a:buSzTx/>
              <a:buFontTx/>
              <a:buNone/>
              <a:tabLst/>
              <a:defRPr sz="3000">
                <a:solidFill>
                  <a:srgbClr val="FFFFFF"/>
                </a:solidFill>
                <a:latin typeface="Barlow Light"/>
                <a:ea typeface="Barlow Light"/>
                <a:cs typeface="Barlow Light"/>
                <a:sym typeface="Barlow Light"/>
              </a:defRPr>
            </a:pPr>
            <a:r>
              <a:rPr kumimoji="0" sz="3000" b="0" i="0" u="none" strike="noStrike" kern="0" cap="none" spc="0" normalizeH="0" baseline="0" noProof="0" dirty="0">
                <a:ln>
                  <a:noFill/>
                </a:ln>
                <a:solidFill>
                  <a:srgbClr val="FFFFFF"/>
                </a:solidFill>
                <a:effectLst/>
                <a:uLnTx/>
                <a:uFillTx/>
                <a:latin typeface="Barlow Light"/>
                <a:sym typeface="Barlow Light"/>
              </a:rPr>
              <a:t>trauma admissions per year -</a:t>
            </a:r>
          </a:p>
          <a:p>
            <a:pPr marL="0" marR="0" lvl="0" indent="0" algn="l" defTabSz="914400" rtl="0" eaLnBrk="1" fontAlgn="auto" latinLnBrk="0" hangingPunct="0">
              <a:lnSpc>
                <a:spcPts val="4200"/>
              </a:lnSpc>
              <a:spcBef>
                <a:spcPts val="0"/>
              </a:spcBef>
              <a:spcAft>
                <a:spcPts val="0"/>
              </a:spcAft>
              <a:buClrTx/>
              <a:buSzTx/>
              <a:buFontTx/>
              <a:buNone/>
              <a:tabLst/>
              <a:defRPr sz="3000">
                <a:solidFill>
                  <a:srgbClr val="FFFFFF"/>
                </a:solidFill>
                <a:latin typeface="Barlow Light"/>
                <a:ea typeface="Barlow Light"/>
                <a:cs typeface="Barlow Light"/>
                <a:sym typeface="Barlow Light"/>
              </a:defRPr>
            </a:pPr>
            <a:r>
              <a:rPr kumimoji="0" sz="3000" b="0" i="0" u="none" strike="noStrike" kern="0" cap="none" spc="0" normalizeH="0" baseline="0" noProof="0" dirty="0">
                <a:ln>
                  <a:noFill/>
                </a:ln>
                <a:solidFill>
                  <a:srgbClr val="FFFFFF"/>
                </a:solidFill>
                <a:effectLst/>
                <a:uLnTx/>
                <a:uFillTx/>
                <a:latin typeface="Barlow Light"/>
                <a:sym typeface="Barlow Light"/>
              </a:rPr>
              <a:t> firearm/stabbing</a:t>
            </a:r>
          </a:p>
        </p:txBody>
      </p:sp>
      <p:sp>
        <p:nvSpPr>
          <p:cNvPr id="127" name="TextBox 7"/>
          <p:cNvSpPr txBox="1"/>
          <p:nvPr/>
        </p:nvSpPr>
        <p:spPr>
          <a:xfrm>
            <a:off x="7903560" y="1620803"/>
            <a:ext cx="380550" cy="7426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5700"/>
              </a:lnSpc>
              <a:defRPr sz="5600">
                <a:solidFill>
                  <a:srgbClr val="FFFFFF"/>
                </a:solidFill>
                <a:latin typeface="Oswald Italics"/>
                <a:ea typeface="Oswald Italics"/>
                <a:cs typeface="Oswald Italics"/>
                <a:sym typeface="Oswald Italics"/>
              </a:defRPr>
            </a:lvl1pPr>
          </a:lstStyle>
          <a:p>
            <a:pPr marL="0" marR="0" lvl="0" indent="0" algn="l" defTabSz="914400" rtl="0" eaLnBrk="1" fontAlgn="auto" latinLnBrk="0" hangingPunct="0">
              <a:lnSpc>
                <a:spcPts val="5700"/>
              </a:lnSpc>
              <a:spcBef>
                <a:spcPts val="0"/>
              </a:spcBef>
              <a:spcAft>
                <a:spcPts val="0"/>
              </a:spcAft>
              <a:buClrTx/>
              <a:buSzTx/>
              <a:buFontTx/>
              <a:buNone/>
              <a:tabLst/>
              <a:defRPr/>
            </a:pPr>
            <a:r>
              <a:rPr kumimoji="0" sz="5600" b="0" i="0" u="none" strike="noStrike" kern="0" cap="none" spc="0" normalizeH="0" baseline="0" noProof="0" dirty="0">
                <a:ln>
                  <a:noFill/>
                </a:ln>
                <a:solidFill>
                  <a:srgbClr val="FFFFFF"/>
                </a:solidFill>
                <a:effectLst/>
                <a:uLnTx/>
                <a:uFillTx/>
                <a:latin typeface="Oswald Italics"/>
                <a:sym typeface="Oswald Italics"/>
              </a:rPr>
              <a:t>5</a:t>
            </a:r>
          </a:p>
        </p:txBody>
      </p:sp>
      <p:sp>
        <p:nvSpPr>
          <p:cNvPr id="128" name="TextBox 8"/>
          <p:cNvSpPr txBox="1"/>
          <p:nvPr/>
        </p:nvSpPr>
        <p:spPr>
          <a:xfrm>
            <a:off x="11650216" y="2068603"/>
            <a:ext cx="4242602" cy="855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ts val="7200"/>
              </a:lnSpc>
              <a:defRPr sz="7200">
                <a:solidFill>
                  <a:srgbClr val="FFFFFF"/>
                </a:solidFill>
                <a:latin typeface="Oswald Italics"/>
                <a:ea typeface="Oswald Italics"/>
                <a:cs typeface="Oswald Italics"/>
                <a:sym typeface="Oswald Italics"/>
              </a:defRPr>
            </a:lvl1pPr>
          </a:lstStyle>
          <a:p>
            <a:pPr marL="0" marR="0" lvl="0" indent="0" algn="l" defTabSz="914400" rtl="0" eaLnBrk="1" fontAlgn="auto" latinLnBrk="0" hangingPunct="0">
              <a:lnSpc>
                <a:spcPts val="7200"/>
              </a:lnSpc>
              <a:spcBef>
                <a:spcPts val="0"/>
              </a:spcBef>
              <a:spcAft>
                <a:spcPts val="0"/>
              </a:spcAft>
              <a:buClrTx/>
              <a:buSzTx/>
              <a:buFontTx/>
              <a:buNone/>
              <a:tabLst/>
              <a:defRPr/>
            </a:pPr>
            <a:r>
              <a:rPr kumimoji="0" sz="5600" b="0" i="0" u="none" strike="noStrike" kern="0" cap="none" spc="0" normalizeH="0" baseline="0" noProof="0" dirty="0">
                <a:ln>
                  <a:noFill/>
                </a:ln>
                <a:solidFill>
                  <a:srgbClr val="FFFFFF"/>
                </a:solidFill>
                <a:effectLst/>
                <a:uLnTx/>
                <a:uFillTx/>
                <a:latin typeface="Oswald Italics"/>
                <a:sym typeface="Oswald Italics"/>
              </a:rPr>
              <a:t>10-50%</a:t>
            </a:r>
          </a:p>
        </p:txBody>
      </p:sp>
      <p:sp>
        <p:nvSpPr>
          <p:cNvPr id="129" name="TextBox 9"/>
          <p:cNvSpPr txBox="1"/>
          <p:nvPr/>
        </p:nvSpPr>
        <p:spPr>
          <a:xfrm>
            <a:off x="7681436" y="4108667"/>
            <a:ext cx="2021396"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ts val="7200"/>
              </a:lnSpc>
              <a:defRPr sz="7200">
                <a:solidFill>
                  <a:srgbClr val="FFFFFF"/>
                </a:solidFill>
                <a:latin typeface="Oswald Italics"/>
                <a:ea typeface="Oswald Italics"/>
                <a:cs typeface="Oswald Italics"/>
                <a:sym typeface="Oswald Italics"/>
              </a:defRPr>
            </a:lvl1pPr>
          </a:lstStyle>
          <a:p>
            <a:pPr marL="0" marR="0" lvl="0" indent="0" algn="l" defTabSz="914400" rtl="0" eaLnBrk="1" fontAlgn="auto" latinLnBrk="0" hangingPunct="0">
              <a:lnSpc>
                <a:spcPts val="7200"/>
              </a:lnSpc>
              <a:spcBef>
                <a:spcPts val="0"/>
              </a:spcBef>
              <a:spcAft>
                <a:spcPts val="0"/>
              </a:spcAft>
              <a:buClrTx/>
              <a:buSzTx/>
              <a:buFontTx/>
              <a:buNone/>
              <a:tabLst/>
              <a:defRPr/>
            </a:pPr>
            <a:r>
              <a:rPr kumimoji="0" sz="7200" b="0" i="0" u="none" strike="noStrike" kern="0" cap="none" spc="0" normalizeH="0" baseline="0" noProof="0" dirty="0">
                <a:ln>
                  <a:noFill/>
                </a:ln>
                <a:solidFill>
                  <a:srgbClr val="FFFFFF"/>
                </a:solidFill>
                <a:effectLst/>
                <a:uLnTx/>
                <a:uFillTx/>
                <a:latin typeface="Oswald Italics"/>
                <a:sym typeface="Oswald Italics"/>
              </a:rPr>
              <a:t>20%</a:t>
            </a:r>
          </a:p>
        </p:txBody>
      </p:sp>
      <p:sp>
        <p:nvSpPr>
          <p:cNvPr id="130" name="TextBox 10"/>
          <p:cNvSpPr txBox="1"/>
          <p:nvPr/>
        </p:nvSpPr>
        <p:spPr>
          <a:xfrm>
            <a:off x="14081507" y="5821577"/>
            <a:ext cx="1620243" cy="8335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ts val="6500"/>
              </a:lnSpc>
              <a:defRPr sz="6400">
                <a:solidFill>
                  <a:srgbClr val="FFFFFF"/>
                </a:solidFill>
                <a:latin typeface="Oswald Italics"/>
                <a:ea typeface="Oswald Italics"/>
                <a:cs typeface="Oswald Italics"/>
                <a:sym typeface="Oswald Italics"/>
              </a:defRPr>
            </a:lvl1pPr>
          </a:lstStyle>
          <a:p>
            <a:pPr marL="0" marR="0" lvl="0" indent="0" algn="l" defTabSz="914400" rtl="0" eaLnBrk="1" fontAlgn="auto" latinLnBrk="0" hangingPunct="0">
              <a:lnSpc>
                <a:spcPts val="6500"/>
              </a:lnSpc>
              <a:spcBef>
                <a:spcPts val="0"/>
              </a:spcBef>
              <a:spcAft>
                <a:spcPts val="0"/>
              </a:spcAft>
              <a:buClrTx/>
              <a:buSzTx/>
              <a:buFontTx/>
              <a:buNone/>
              <a:tabLst/>
              <a:defRPr/>
            </a:pPr>
            <a:r>
              <a:rPr kumimoji="0" sz="5600" b="0" i="0" u="none" strike="noStrike" kern="0" cap="none" spc="0" normalizeH="0" baseline="0" noProof="0" dirty="0">
                <a:ln>
                  <a:noFill/>
                </a:ln>
                <a:solidFill>
                  <a:srgbClr val="FFFFFF"/>
                </a:solidFill>
                <a:effectLst/>
                <a:uLnTx/>
                <a:uFillTx/>
                <a:latin typeface="Oswald Italics"/>
                <a:sym typeface="Oswald Italics"/>
              </a:rPr>
              <a:t>15%</a:t>
            </a:r>
          </a:p>
        </p:txBody>
      </p:sp>
      <p:sp>
        <p:nvSpPr>
          <p:cNvPr id="131" name="TextBox 11"/>
          <p:cNvSpPr txBox="1"/>
          <p:nvPr/>
        </p:nvSpPr>
        <p:spPr>
          <a:xfrm>
            <a:off x="8072753" y="7692897"/>
            <a:ext cx="2049527" cy="855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7200"/>
              </a:lnSpc>
              <a:defRPr sz="7200">
                <a:solidFill>
                  <a:srgbClr val="FFFFFF"/>
                </a:solidFill>
                <a:latin typeface="Oswald Italics"/>
                <a:ea typeface="Oswald Italics"/>
                <a:cs typeface="Oswald Italics"/>
                <a:sym typeface="Oswald Italics"/>
              </a:defRPr>
            </a:lvl1pPr>
          </a:lstStyle>
          <a:p>
            <a:pPr marL="0" marR="0" lvl="0" indent="0" algn="l" defTabSz="914400" rtl="0" eaLnBrk="1" fontAlgn="auto" latinLnBrk="0" hangingPunct="0">
              <a:lnSpc>
                <a:spcPts val="7200"/>
              </a:lnSpc>
              <a:spcBef>
                <a:spcPts val="0"/>
              </a:spcBef>
              <a:spcAft>
                <a:spcPts val="0"/>
              </a:spcAft>
              <a:buClrTx/>
              <a:buSzTx/>
              <a:buFontTx/>
              <a:buNone/>
              <a:tabLst/>
              <a:defRPr/>
            </a:pPr>
            <a:r>
              <a:rPr kumimoji="0" sz="5600" b="0" i="0" u="none" strike="noStrike" kern="0" cap="none" spc="0" normalizeH="0" baseline="0" noProof="0" dirty="0" smtClean="0">
                <a:ln>
                  <a:noFill/>
                </a:ln>
                <a:solidFill>
                  <a:srgbClr val="FFFFFF"/>
                </a:solidFill>
                <a:effectLst/>
                <a:uLnTx/>
                <a:uFillTx/>
                <a:latin typeface="Oswald Italics"/>
                <a:sym typeface="Oswald Italics"/>
              </a:rPr>
              <a:t>4,300</a:t>
            </a:r>
            <a:endParaRPr kumimoji="0" sz="5600" b="0" i="0" u="none" strike="noStrike" kern="0" cap="none" spc="0" normalizeH="0" baseline="0" noProof="0" dirty="0">
              <a:ln>
                <a:noFill/>
              </a:ln>
              <a:solidFill>
                <a:srgbClr val="FFFFFF"/>
              </a:solidFill>
              <a:effectLst/>
              <a:uLnTx/>
              <a:uFillTx/>
              <a:latin typeface="Oswald Italics"/>
              <a:sym typeface="Oswald Italics"/>
            </a:endParaRPr>
          </a:p>
        </p:txBody>
      </p:sp>
      <p:sp>
        <p:nvSpPr>
          <p:cNvPr id="132" name="TextBox 12"/>
          <p:cNvSpPr txBox="1"/>
          <p:nvPr/>
        </p:nvSpPr>
        <p:spPr>
          <a:xfrm>
            <a:off x="15149391" y="7688457"/>
            <a:ext cx="1528173" cy="500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ts val="3500"/>
              </a:lnSpc>
              <a:defRPr sz="3400">
                <a:solidFill>
                  <a:srgbClr val="FFFFFF"/>
                </a:solidFill>
                <a:latin typeface="Oswald Italics"/>
                <a:ea typeface="Oswald Italics"/>
                <a:cs typeface="Oswald Italics"/>
                <a:sym typeface="Oswald Italics"/>
              </a:defRPr>
            </a:lvl1pPr>
          </a:lstStyle>
          <a:p>
            <a:pPr marL="0" marR="0" lvl="0" indent="0" algn="l" defTabSz="914400" rtl="0" eaLnBrk="1" fontAlgn="auto" latinLnBrk="0" hangingPunct="0">
              <a:lnSpc>
                <a:spcPts val="3500"/>
              </a:lnSpc>
              <a:spcBef>
                <a:spcPts val="0"/>
              </a:spcBef>
              <a:spcAft>
                <a:spcPts val="0"/>
              </a:spcAft>
              <a:buClrTx/>
              <a:buSzTx/>
              <a:buFontTx/>
              <a:buNone/>
              <a:tabLst/>
              <a:defRPr/>
            </a:pPr>
            <a:r>
              <a:rPr kumimoji="0" sz="5600" b="0" i="0" u="none" strike="noStrike" kern="0" cap="none" spc="0" normalizeH="0" baseline="0" noProof="0" dirty="0">
                <a:ln>
                  <a:noFill/>
                </a:ln>
                <a:solidFill>
                  <a:srgbClr val="FFFFFF"/>
                </a:solidFill>
                <a:effectLst/>
                <a:uLnTx/>
                <a:uFillTx/>
                <a:latin typeface="Oswald Italics"/>
                <a:sym typeface="Oswald Italics"/>
              </a:rPr>
              <a:t>12%</a:t>
            </a:r>
          </a:p>
        </p:txBody>
      </p:sp>
      <p:sp>
        <p:nvSpPr>
          <p:cNvPr id="133" name="TextBox 13"/>
          <p:cNvSpPr txBox="1"/>
          <p:nvPr/>
        </p:nvSpPr>
        <p:spPr>
          <a:xfrm>
            <a:off x="730281" y="2924175"/>
            <a:ext cx="5334001" cy="3362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8800"/>
              </a:lnSpc>
              <a:defRPr sz="8000" spc="-79">
                <a:solidFill>
                  <a:srgbClr val="F8CF2C"/>
                </a:solidFill>
                <a:latin typeface="Montserrat Classic Bold"/>
                <a:ea typeface="Montserrat Classic Bold"/>
                <a:cs typeface="Montserrat Classic Bold"/>
                <a:sym typeface="Montserrat Classic Bold"/>
              </a:defRPr>
            </a:lvl1pPr>
          </a:lstStyle>
          <a:p>
            <a:pPr marL="0" marR="0" lvl="0" indent="0" algn="ctr" defTabSz="914400" rtl="0" eaLnBrk="1" fontAlgn="auto" latinLnBrk="0" hangingPunct="0">
              <a:lnSpc>
                <a:spcPts val="8800"/>
              </a:lnSpc>
              <a:spcBef>
                <a:spcPts val="0"/>
              </a:spcBef>
              <a:spcAft>
                <a:spcPts val="0"/>
              </a:spcAft>
              <a:buClrTx/>
              <a:buSzTx/>
              <a:buFontTx/>
              <a:buNone/>
              <a:tabLst/>
              <a:defRPr/>
            </a:pPr>
            <a:r>
              <a:rPr kumimoji="0" sz="8000" b="0" i="0" u="none" strike="noStrike" kern="0" cap="none" spc="-79" normalizeH="0" baseline="0" noProof="0">
                <a:ln>
                  <a:noFill/>
                </a:ln>
                <a:solidFill>
                  <a:srgbClr val="F8CF2C"/>
                </a:solidFill>
                <a:effectLst/>
                <a:uLnTx/>
                <a:uFillTx/>
                <a:latin typeface="Montserrat Classic Bold"/>
                <a:sym typeface="Montserrat Classic Bold"/>
              </a:rPr>
              <a:t>Treat &amp; Street to Treat Again</a:t>
            </a:r>
          </a:p>
        </p:txBody>
      </p:sp>
      <p:pic>
        <p:nvPicPr>
          <p:cNvPr id="134" name="Picture 13" descr="Picture 13"/>
          <p:cNvPicPr>
            <a:picLocks noChangeAspect="1"/>
          </p:cNvPicPr>
          <p:nvPr/>
        </p:nvPicPr>
        <p:blipFill>
          <a:blip r:embed="rId4"/>
          <a:stretch>
            <a:fillRect/>
          </a:stretch>
        </p:blipFill>
        <p:spPr>
          <a:xfrm>
            <a:off x="14793862" y="9196079"/>
            <a:ext cx="3640382" cy="1142170"/>
          </a:xfrm>
          <a:prstGeom prst="rect">
            <a:avLst/>
          </a:prstGeom>
          <a:ln w="12700">
            <a:miter lim="400000"/>
          </a:ln>
        </p:spPr>
      </p:pic>
    </p:spTree>
    <p:extLst>
      <p:ext uri="{BB962C8B-B14F-4D97-AF65-F5344CB8AC3E}">
        <p14:creationId xmlns:p14="http://schemas.microsoft.com/office/powerpoint/2010/main" val="1940329798"/>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7161C"/>
        </a:solidFill>
        <a:effectLst/>
      </p:bgPr>
    </p:bg>
    <p:spTree>
      <p:nvGrpSpPr>
        <p:cNvPr id="1" name=""/>
        <p:cNvGrpSpPr/>
        <p:nvPr/>
      </p:nvGrpSpPr>
      <p:grpSpPr>
        <a:xfrm>
          <a:off x="0" y="0"/>
          <a:ext cx="0" cy="0"/>
          <a:chOff x="0" y="0"/>
          <a:chExt cx="0" cy="0"/>
        </a:xfrm>
      </p:grpSpPr>
      <p:sp>
        <p:nvSpPr>
          <p:cNvPr id="138" name="AutoShape 2"/>
          <p:cNvSpPr/>
          <p:nvPr/>
        </p:nvSpPr>
        <p:spPr>
          <a:xfrm rot="5400000">
            <a:off x="7143750" y="-4542234"/>
            <a:ext cx="4000500" cy="18288001"/>
          </a:xfrm>
          <a:prstGeom prst="rect">
            <a:avLst/>
          </a:prstGeom>
          <a:solidFill>
            <a:srgbClr val="F8CF2C">
              <a:alpha val="69804"/>
            </a:srgbClr>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139" name="Picture 3" descr="Picture 3"/>
          <p:cNvPicPr>
            <a:picLocks noChangeAspect="1"/>
          </p:cNvPicPr>
          <p:nvPr/>
        </p:nvPicPr>
        <p:blipFill>
          <a:blip r:embed="rId3"/>
          <a:srcRect l="29947" t="4398" r="27690" b="18518"/>
          <a:stretch>
            <a:fillRect/>
          </a:stretch>
        </p:blipFill>
        <p:spPr>
          <a:xfrm>
            <a:off x="10363771" y="438149"/>
            <a:ext cx="6895530" cy="9410702"/>
          </a:xfrm>
          <a:prstGeom prst="rect">
            <a:avLst/>
          </a:prstGeom>
          <a:ln w="12700">
            <a:miter lim="400000"/>
          </a:ln>
        </p:spPr>
      </p:pic>
      <p:sp>
        <p:nvSpPr>
          <p:cNvPr id="140" name="TextBox 4"/>
          <p:cNvSpPr txBox="1"/>
          <p:nvPr/>
        </p:nvSpPr>
        <p:spPr>
          <a:xfrm>
            <a:off x="761999" y="761999"/>
            <a:ext cx="7619494" cy="6306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5000"/>
              </a:lnSpc>
              <a:defRPr sz="4200" spc="-42">
                <a:solidFill>
                  <a:srgbClr val="F8CF2C"/>
                </a:solidFill>
                <a:latin typeface="Montserrat Classic Bold"/>
                <a:ea typeface="Montserrat Classic Bold"/>
                <a:cs typeface="Montserrat Classic Bold"/>
                <a:sym typeface="Montserrat Classic Bold"/>
              </a:defRPr>
            </a:lvl1pPr>
          </a:lstStyle>
          <a:p>
            <a:pPr marL="0" marR="0" lvl="0" indent="0" algn="l" defTabSz="914400" rtl="0" eaLnBrk="1" fontAlgn="auto" latinLnBrk="0" hangingPunct="0">
              <a:lnSpc>
                <a:spcPts val="5000"/>
              </a:lnSpc>
              <a:spcBef>
                <a:spcPts val="0"/>
              </a:spcBef>
              <a:spcAft>
                <a:spcPts val="0"/>
              </a:spcAft>
              <a:buClrTx/>
              <a:buSzTx/>
              <a:buFontTx/>
              <a:buNone/>
              <a:tabLst/>
              <a:defRPr/>
            </a:pPr>
            <a:r>
              <a:rPr kumimoji="0" sz="4200" b="0" i="0" u="none" strike="noStrike" kern="0" cap="none" spc="-42" normalizeH="0" baseline="0" noProof="0">
                <a:ln>
                  <a:noFill/>
                </a:ln>
                <a:solidFill>
                  <a:srgbClr val="F8CF2C"/>
                </a:solidFill>
                <a:effectLst/>
                <a:uLnTx/>
                <a:uFillTx/>
                <a:latin typeface="Montserrat Classic Bold"/>
                <a:sym typeface="Montserrat Classic Bold"/>
              </a:rPr>
              <a:t>VCU Health: Bridging the Gap</a:t>
            </a:r>
          </a:p>
        </p:txBody>
      </p:sp>
      <p:sp>
        <p:nvSpPr>
          <p:cNvPr id="141" name="TextBox 5"/>
          <p:cNvSpPr txBox="1"/>
          <p:nvPr/>
        </p:nvSpPr>
        <p:spPr>
          <a:xfrm>
            <a:off x="761999" y="2630091"/>
            <a:ext cx="7619494" cy="3402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4500"/>
              </a:lnSpc>
              <a:defRPr sz="3000" spc="30">
                <a:solidFill>
                  <a:srgbClr val="FFFEE6"/>
                </a:solidFill>
                <a:latin typeface="Montserrat Light"/>
                <a:ea typeface="Montserrat Light"/>
                <a:cs typeface="Montserrat Light"/>
                <a:sym typeface="Montserrat Light"/>
              </a:defRPr>
            </a:lvl1pPr>
          </a:lstStyle>
          <a:p>
            <a:pPr marL="0" marR="0" lvl="0" indent="0" algn="l" defTabSz="914400" rtl="0" eaLnBrk="1" fontAlgn="auto" latinLnBrk="0" hangingPunct="0">
              <a:lnSpc>
                <a:spcPts val="4500"/>
              </a:lnSpc>
              <a:spcBef>
                <a:spcPts val="0"/>
              </a:spcBef>
              <a:spcAft>
                <a:spcPts val="0"/>
              </a:spcAft>
              <a:buClrTx/>
              <a:buSzTx/>
              <a:buFontTx/>
              <a:buNone/>
              <a:tabLst/>
              <a:defRPr/>
            </a:pPr>
            <a:r>
              <a:rPr kumimoji="0" sz="3000" b="0" i="0" u="none" strike="noStrike" kern="0" cap="none" spc="30" normalizeH="0" baseline="0" noProof="0">
                <a:ln>
                  <a:noFill/>
                </a:ln>
                <a:solidFill>
                  <a:srgbClr val="FFFEE6"/>
                </a:solidFill>
                <a:effectLst/>
                <a:uLnTx/>
                <a:uFillTx/>
                <a:latin typeface="Montserrat Light"/>
                <a:sym typeface="Montserrat Light"/>
              </a:rPr>
              <a:t>BTG is a hospital-based and community-integrated program that seeks to reduce violence. Through intensive case management and community partnerships work with clients to address disparities that contribute to violence.</a:t>
            </a:r>
          </a:p>
        </p:txBody>
      </p:sp>
      <p:sp>
        <p:nvSpPr>
          <p:cNvPr id="142" name="AutoShape 6"/>
          <p:cNvSpPr/>
          <p:nvPr/>
        </p:nvSpPr>
        <p:spPr>
          <a:xfrm>
            <a:off x="762000" y="2315766"/>
            <a:ext cx="762000" cy="114301"/>
          </a:xfrm>
          <a:prstGeom prst="rect">
            <a:avLst/>
          </a:prstGeom>
          <a:solidFill>
            <a:srgbClr val="FFFFFF"/>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143" name="Picture 6" descr="Picture 6"/>
          <p:cNvPicPr>
            <a:picLocks noChangeAspect="1"/>
          </p:cNvPicPr>
          <p:nvPr/>
        </p:nvPicPr>
        <p:blipFill>
          <a:blip r:embed="rId4"/>
          <a:stretch>
            <a:fillRect/>
          </a:stretch>
        </p:blipFill>
        <p:spPr>
          <a:xfrm>
            <a:off x="14859000" y="9144830"/>
            <a:ext cx="3640381" cy="1142170"/>
          </a:xfrm>
          <a:prstGeom prst="rect">
            <a:avLst/>
          </a:prstGeom>
          <a:ln w="12700">
            <a:miter lim="400000"/>
          </a:ln>
        </p:spPr>
      </p:pic>
    </p:spTree>
    <p:extLst>
      <p:ext uri="{BB962C8B-B14F-4D97-AF65-F5344CB8AC3E}">
        <p14:creationId xmlns:p14="http://schemas.microsoft.com/office/powerpoint/2010/main" val="475474038"/>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DB15"/>
        </a:solidFill>
        <a:effectLst/>
      </p:bgPr>
    </p:bg>
    <p:spTree>
      <p:nvGrpSpPr>
        <p:cNvPr id="1" name=""/>
        <p:cNvGrpSpPr/>
        <p:nvPr/>
      </p:nvGrpSpPr>
      <p:grpSpPr>
        <a:xfrm>
          <a:off x="0" y="0"/>
          <a:ext cx="0" cy="0"/>
          <a:chOff x="0" y="0"/>
          <a:chExt cx="0" cy="0"/>
        </a:xfrm>
      </p:grpSpPr>
      <p:grpSp>
        <p:nvGrpSpPr>
          <p:cNvPr id="149" name="Group 2"/>
          <p:cNvGrpSpPr/>
          <p:nvPr/>
        </p:nvGrpSpPr>
        <p:grpSpPr>
          <a:xfrm>
            <a:off x="7906811" y="-164976"/>
            <a:ext cx="10381190" cy="10606480"/>
            <a:chOff x="0" y="0"/>
            <a:chExt cx="10381189" cy="10606478"/>
          </a:xfrm>
        </p:grpSpPr>
        <p:sp>
          <p:nvSpPr>
            <p:cNvPr id="147" name="AutoShape 3"/>
            <p:cNvSpPr/>
            <p:nvPr/>
          </p:nvSpPr>
          <p:spPr>
            <a:xfrm>
              <a:off x="122986" y="-1"/>
              <a:ext cx="10258203" cy="10606480"/>
            </a:xfrm>
            <a:prstGeom prst="rect">
              <a:avLst/>
            </a:prstGeom>
            <a:solidFill>
              <a:srgbClr val="020301"/>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48" name="Freeform 5"/>
            <p:cNvSpPr/>
            <p:nvPr/>
          </p:nvSpPr>
          <p:spPr>
            <a:xfrm rot="5400000">
              <a:off x="-225653" y="7781935"/>
              <a:ext cx="1168675" cy="71737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800" y="0"/>
                  </a:lnTo>
                  <a:lnTo>
                    <a:pt x="21600" y="21600"/>
                  </a:lnTo>
                  <a:close/>
                </a:path>
              </a:pathLst>
            </a:custGeom>
            <a:solidFill>
              <a:srgbClr val="FFDB15"/>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sp>
        <p:nvSpPr>
          <p:cNvPr id="150" name="TextBox 6"/>
          <p:cNvSpPr txBox="1"/>
          <p:nvPr/>
        </p:nvSpPr>
        <p:spPr>
          <a:xfrm>
            <a:off x="960146" y="7723052"/>
            <a:ext cx="6123630" cy="19272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7600"/>
              </a:lnSpc>
              <a:defRPr sz="6500" spc="65">
                <a:solidFill>
                  <a:srgbClr val="FFFFFF"/>
                </a:solidFill>
                <a:latin typeface="Montserrat Classic Bold Italics"/>
                <a:ea typeface="Montserrat Classic Bold Italics"/>
                <a:cs typeface="Montserrat Classic Bold Italics"/>
                <a:sym typeface="Montserrat Classic Bold Italics"/>
              </a:defRPr>
            </a:lvl1pPr>
          </a:lstStyle>
          <a:p>
            <a:pPr marL="0" marR="0" lvl="0" indent="0" algn="ctr" defTabSz="914400" rtl="0" eaLnBrk="1" fontAlgn="auto" latinLnBrk="0" hangingPunct="0">
              <a:lnSpc>
                <a:spcPts val="7600"/>
              </a:lnSpc>
              <a:spcBef>
                <a:spcPts val="0"/>
              </a:spcBef>
              <a:spcAft>
                <a:spcPts val="0"/>
              </a:spcAft>
              <a:buClrTx/>
              <a:buSzTx/>
              <a:buFontTx/>
              <a:buNone/>
              <a:tabLst/>
              <a:defRPr/>
            </a:pPr>
            <a:r>
              <a:rPr kumimoji="0" sz="6500" b="0" i="0" u="none" strike="noStrike" kern="0" cap="none" spc="65" normalizeH="0" baseline="0" noProof="0">
                <a:ln>
                  <a:noFill/>
                </a:ln>
                <a:solidFill>
                  <a:srgbClr val="FFFFFF"/>
                </a:solidFill>
                <a:effectLst/>
                <a:uLnTx/>
                <a:uFillTx/>
                <a:latin typeface="Montserrat Classic Bold Italics"/>
                <a:sym typeface="Montserrat Classic Bold Italics"/>
              </a:rPr>
              <a:t>WHAT BTG OFFERS...</a:t>
            </a:r>
          </a:p>
        </p:txBody>
      </p:sp>
      <p:pic>
        <p:nvPicPr>
          <p:cNvPr id="151" name="Picture 7" descr="Picture 7"/>
          <p:cNvPicPr>
            <a:picLocks noChangeAspect="1"/>
          </p:cNvPicPr>
          <p:nvPr/>
        </p:nvPicPr>
        <p:blipFill>
          <a:blip r:embed="rId3"/>
          <a:srcRect l="2981" r="18213"/>
          <a:stretch>
            <a:fillRect/>
          </a:stretch>
        </p:blipFill>
        <p:spPr>
          <a:xfrm>
            <a:off x="-684132" y="-164975"/>
            <a:ext cx="8856384" cy="7486233"/>
          </a:xfrm>
          <a:prstGeom prst="rect">
            <a:avLst/>
          </a:prstGeom>
          <a:ln w="12700">
            <a:miter lim="400000"/>
          </a:ln>
        </p:spPr>
      </p:pic>
      <p:grpSp>
        <p:nvGrpSpPr>
          <p:cNvPr id="154" name="Group 8"/>
          <p:cNvGrpSpPr/>
          <p:nvPr/>
        </p:nvGrpSpPr>
        <p:grpSpPr>
          <a:xfrm>
            <a:off x="8771611" y="2529097"/>
            <a:ext cx="9138358" cy="1087844"/>
            <a:chOff x="0" y="0"/>
            <a:chExt cx="9138356" cy="1087842"/>
          </a:xfrm>
        </p:grpSpPr>
        <p:sp>
          <p:nvSpPr>
            <p:cNvPr id="152" name="TextBox 9"/>
            <p:cNvSpPr txBox="1"/>
            <p:nvPr/>
          </p:nvSpPr>
          <p:spPr>
            <a:xfrm>
              <a:off x="0" y="0"/>
              <a:ext cx="9138357" cy="4838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nSpc>
                  <a:spcPts val="3900"/>
                </a:lnSpc>
                <a:defRPr sz="3000" spc="240">
                  <a:solidFill>
                    <a:srgbClr val="FFDB15"/>
                  </a:solidFill>
                  <a:latin typeface="Montserrat Light Bold"/>
                  <a:ea typeface="Montserrat Light Bold"/>
                  <a:cs typeface="Montserrat Light Bold"/>
                  <a:sym typeface="Montserrat Light Bold"/>
                </a:defRPr>
              </a:lvl1pPr>
            </a:lstStyle>
            <a:p>
              <a:pPr marL="0" marR="0" lvl="0" indent="0" algn="l" defTabSz="914400" rtl="0" eaLnBrk="1" fontAlgn="auto" latinLnBrk="0" hangingPunct="0">
                <a:lnSpc>
                  <a:spcPts val="3900"/>
                </a:lnSpc>
                <a:spcBef>
                  <a:spcPts val="0"/>
                </a:spcBef>
                <a:spcAft>
                  <a:spcPts val="0"/>
                </a:spcAft>
                <a:buClrTx/>
                <a:buSzTx/>
                <a:buFontTx/>
                <a:buNone/>
                <a:tabLst/>
                <a:defRPr/>
              </a:pPr>
              <a:r>
                <a:rPr kumimoji="0" sz="3000" b="0" i="0" u="none" strike="noStrike" kern="0" cap="none" spc="240" normalizeH="0" baseline="0" noProof="0">
                  <a:ln>
                    <a:noFill/>
                  </a:ln>
                  <a:solidFill>
                    <a:srgbClr val="FFDB15"/>
                  </a:solidFill>
                  <a:effectLst/>
                  <a:uLnTx/>
                  <a:uFillTx/>
                  <a:latin typeface="Montserrat Light Bold"/>
                  <a:sym typeface="Montserrat Light Bold"/>
                </a:rPr>
                <a:t>STANDARD OF CARE</a:t>
              </a:r>
            </a:p>
          </p:txBody>
        </p:sp>
        <p:sp>
          <p:nvSpPr>
            <p:cNvPr id="153" name="TextBox 10"/>
            <p:cNvSpPr txBox="1"/>
            <p:nvPr/>
          </p:nvSpPr>
          <p:spPr>
            <a:xfrm>
              <a:off x="0" y="579341"/>
              <a:ext cx="9138357" cy="5085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nSpc>
                  <a:spcPts val="4200"/>
                </a:lnSpc>
                <a:defRPr sz="2800" spc="56">
                  <a:solidFill>
                    <a:srgbClr val="FFFFFF"/>
                  </a:solidFill>
                  <a:latin typeface="Montserrat Light"/>
                  <a:ea typeface="Montserrat Light"/>
                  <a:cs typeface="Montserrat Light"/>
                  <a:sym typeface="Montserrat Light"/>
                </a:defRPr>
              </a:lvl1pPr>
            </a:lstStyle>
            <a:p>
              <a:pPr marL="0" marR="0" lvl="0" indent="0" algn="l" defTabSz="914400" rtl="0" eaLnBrk="1" fontAlgn="auto" latinLnBrk="0" hangingPunct="0">
                <a:lnSpc>
                  <a:spcPts val="4200"/>
                </a:lnSpc>
                <a:spcBef>
                  <a:spcPts val="0"/>
                </a:spcBef>
                <a:spcAft>
                  <a:spcPts val="0"/>
                </a:spcAft>
                <a:buClrTx/>
                <a:buSzTx/>
                <a:buFontTx/>
                <a:buNone/>
                <a:tabLst/>
                <a:defRPr/>
              </a:pPr>
              <a:r>
                <a:rPr kumimoji="0" sz="2800" b="0" i="0" u="none" strike="noStrike" kern="0" cap="none" spc="56" normalizeH="0" baseline="0" noProof="0">
                  <a:ln>
                    <a:noFill/>
                  </a:ln>
                  <a:solidFill>
                    <a:srgbClr val="FFFFFF"/>
                  </a:solidFill>
                  <a:effectLst/>
                  <a:uLnTx/>
                  <a:uFillTx/>
                  <a:latin typeface="Montserrat Light"/>
                  <a:sym typeface="Montserrat Light"/>
                </a:rPr>
                <a:t>Standard of care offered to all violently injured patients.</a:t>
              </a:r>
            </a:p>
          </p:txBody>
        </p:sp>
      </p:grpSp>
      <p:grpSp>
        <p:nvGrpSpPr>
          <p:cNvPr id="157" name="Group 11"/>
          <p:cNvGrpSpPr/>
          <p:nvPr/>
        </p:nvGrpSpPr>
        <p:grpSpPr>
          <a:xfrm>
            <a:off x="8771611" y="6776554"/>
            <a:ext cx="9138358" cy="1092606"/>
            <a:chOff x="0" y="0"/>
            <a:chExt cx="9138356" cy="1092605"/>
          </a:xfrm>
        </p:grpSpPr>
        <p:sp>
          <p:nvSpPr>
            <p:cNvPr id="155" name="TextBox 12"/>
            <p:cNvSpPr txBox="1"/>
            <p:nvPr/>
          </p:nvSpPr>
          <p:spPr>
            <a:xfrm>
              <a:off x="0" y="0"/>
              <a:ext cx="9138357" cy="4838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nSpc>
                  <a:spcPts val="3900"/>
                </a:lnSpc>
                <a:defRPr sz="3000" spc="240">
                  <a:solidFill>
                    <a:srgbClr val="FFDB15"/>
                  </a:solidFill>
                  <a:latin typeface="Montserrat Light Bold"/>
                  <a:ea typeface="Montserrat Light Bold"/>
                  <a:cs typeface="Montserrat Light Bold"/>
                  <a:sym typeface="Montserrat Light Bold"/>
                </a:defRPr>
              </a:lvl1pPr>
            </a:lstStyle>
            <a:p>
              <a:pPr marL="0" marR="0" lvl="0" indent="0" algn="l" defTabSz="914400" rtl="0" eaLnBrk="1" fontAlgn="auto" latinLnBrk="0" hangingPunct="0">
                <a:lnSpc>
                  <a:spcPts val="3900"/>
                </a:lnSpc>
                <a:spcBef>
                  <a:spcPts val="0"/>
                </a:spcBef>
                <a:spcAft>
                  <a:spcPts val="0"/>
                </a:spcAft>
                <a:buClrTx/>
                <a:buSzTx/>
                <a:buFontTx/>
                <a:buNone/>
                <a:tabLst/>
                <a:defRPr/>
              </a:pPr>
              <a:r>
                <a:rPr kumimoji="0" sz="3000" b="0" i="0" u="none" strike="noStrike" kern="0" cap="none" spc="240" normalizeH="0" baseline="0" noProof="0">
                  <a:ln>
                    <a:noFill/>
                  </a:ln>
                  <a:solidFill>
                    <a:srgbClr val="FFDB15"/>
                  </a:solidFill>
                  <a:effectLst/>
                  <a:uLnTx/>
                  <a:uFillTx/>
                  <a:latin typeface="Montserrat Light Bold"/>
                  <a:sym typeface="Montserrat Light Bold"/>
                </a:rPr>
                <a:t>EMERGING LEADERS</a:t>
              </a:r>
            </a:p>
          </p:txBody>
        </p:sp>
        <p:sp>
          <p:nvSpPr>
            <p:cNvPr id="156" name="TextBox 13"/>
            <p:cNvSpPr txBox="1"/>
            <p:nvPr/>
          </p:nvSpPr>
          <p:spPr>
            <a:xfrm>
              <a:off x="0" y="584104"/>
              <a:ext cx="9138357" cy="5085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nSpc>
                  <a:spcPts val="4200"/>
                </a:lnSpc>
                <a:defRPr sz="2800" spc="56">
                  <a:solidFill>
                    <a:srgbClr val="FFFFFF"/>
                  </a:solidFill>
                  <a:latin typeface="Montserrat Light"/>
                  <a:ea typeface="Montserrat Light"/>
                  <a:cs typeface="Montserrat Light"/>
                  <a:sym typeface="Montserrat Light"/>
                </a:defRPr>
              </a:lvl1pPr>
            </a:lstStyle>
            <a:p>
              <a:pPr marL="0" marR="0" lvl="0" indent="0" algn="l" defTabSz="914400" rtl="0" eaLnBrk="1" fontAlgn="auto" latinLnBrk="0" hangingPunct="0">
                <a:lnSpc>
                  <a:spcPts val="4200"/>
                </a:lnSpc>
                <a:spcBef>
                  <a:spcPts val="0"/>
                </a:spcBef>
                <a:spcAft>
                  <a:spcPts val="0"/>
                </a:spcAft>
                <a:buClrTx/>
                <a:buSzTx/>
                <a:buFontTx/>
                <a:buNone/>
                <a:tabLst/>
                <a:defRPr/>
              </a:pPr>
              <a:r>
                <a:rPr kumimoji="0" sz="2800" b="0" i="0" u="none" strike="noStrike" kern="0" cap="none" spc="56" normalizeH="0" baseline="0" noProof="0">
                  <a:ln>
                    <a:noFill/>
                  </a:ln>
                  <a:solidFill>
                    <a:srgbClr val="FFFFFF"/>
                  </a:solidFill>
                  <a:effectLst/>
                  <a:uLnTx/>
                  <a:uFillTx/>
                  <a:latin typeface="Montserrat Light"/>
                  <a:sym typeface="Montserrat Light"/>
                </a:rPr>
                <a:t>A youth violence prevention program.</a:t>
              </a:r>
            </a:p>
          </p:txBody>
        </p:sp>
      </p:grpSp>
      <p:grpSp>
        <p:nvGrpSpPr>
          <p:cNvPr id="160" name="Group 14"/>
          <p:cNvGrpSpPr/>
          <p:nvPr/>
        </p:nvGrpSpPr>
        <p:grpSpPr>
          <a:xfrm>
            <a:off x="8771611" y="4808597"/>
            <a:ext cx="9138358" cy="1092606"/>
            <a:chOff x="0" y="0"/>
            <a:chExt cx="9138356" cy="1092605"/>
          </a:xfrm>
        </p:grpSpPr>
        <p:sp>
          <p:nvSpPr>
            <p:cNvPr id="158" name="TextBox 15"/>
            <p:cNvSpPr txBox="1"/>
            <p:nvPr/>
          </p:nvSpPr>
          <p:spPr>
            <a:xfrm>
              <a:off x="0" y="0"/>
              <a:ext cx="9138357" cy="4838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nSpc>
                  <a:spcPts val="3900"/>
                </a:lnSpc>
                <a:defRPr sz="3000" spc="240">
                  <a:solidFill>
                    <a:srgbClr val="FFDB15"/>
                  </a:solidFill>
                  <a:latin typeface="Montserrat Light Bold"/>
                  <a:ea typeface="Montserrat Light Bold"/>
                  <a:cs typeface="Montserrat Light Bold"/>
                  <a:sym typeface="Montserrat Light Bold"/>
                </a:defRPr>
              </a:lvl1pPr>
            </a:lstStyle>
            <a:p>
              <a:pPr marL="0" marR="0" lvl="0" indent="0" algn="l" defTabSz="914400" rtl="0" eaLnBrk="1" fontAlgn="auto" latinLnBrk="0" hangingPunct="0">
                <a:lnSpc>
                  <a:spcPts val="3900"/>
                </a:lnSpc>
                <a:spcBef>
                  <a:spcPts val="0"/>
                </a:spcBef>
                <a:spcAft>
                  <a:spcPts val="0"/>
                </a:spcAft>
                <a:buClrTx/>
                <a:buSzTx/>
                <a:buFontTx/>
                <a:buNone/>
                <a:tabLst/>
                <a:defRPr/>
              </a:pPr>
              <a:r>
                <a:rPr kumimoji="0" sz="3000" b="0" i="0" u="none" strike="noStrike" kern="0" cap="none" spc="240" normalizeH="0" baseline="0" noProof="0">
                  <a:ln>
                    <a:noFill/>
                  </a:ln>
                  <a:solidFill>
                    <a:srgbClr val="FFDB15"/>
                  </a:solidFill>
                  <a:effectLst/>
                  <a:uLnTx/>
                  <a:uFillTx/>
                  <a:latin typeface="Montserrat Light Bold"/>
                  <a:sym typeface="Montserrat Light Bold"/>
                </a:rPr>
                <a:t>INTERVENTION AT THE BEDSIDE</a:t>
              </a:r>
            </a:p>
          </p:txBody>
        </p:sp>
        <p:sp>
          <p:nvSpPr>
            <p:cNvPr id="159" name="TextBox 16"/>
            <p:cNvSpPr txBox="1"/>
            <p:nvPr/>
          </p:nvSpPr>
          <p:spPr>
            <a:xfrm>
              <a:off x="0" y="584104"/>
              <a:ext cx="9138357" cy="5085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nSpc>
                  <a:spcPts val="4200"/>
                </a:lnSpc>
                <a:defRPr sz="2800" spc="56">
                  <a:solidFill>
                    <a:srgbClr val="FFFFFF"/>
                  </a:solidFill>
                  <a:latin typeface="Montserrat Light"/>
                  <a:ea typeface="Montserrat Light"/>
                  <a:cs typeface="Montserrat Light"/>
                  <a:sym typeface="Montserrat Light"/>
                </a:defRPr>
              </a:lvl1pPr>
            </a:lstStyle>
            <a:p>
              <a:pPr marL="0" marR="0" lvl="0" indent="0" algn="l" defTabSz="914400" rtl="0" eaLnBrk="1" fontAlgn="auto" latinLnBrk="0" hangingPunct="0">
                <a:lnSpc>
                  <a:spcPts val="4200"/>
                </a:lnSpc>
                <a:spcBef>
                  <a:spcPts val="0"/>
                </a:spcBef>
                <a:spcAft>
                  <a:spcPts val="0"/>
                </a:spcAft>
                <a:buClrTx/>
                <a:buSzTx/>
                <a:buFontTx/>
                <a:buNone/>
                <a:tabLst/>
                <a:defRPr/>
              </a:pPr>
              <a:r>
                <a:rPr kumimoji="0" sz="2800" b="0" i="0" u="none" strike="noStrike" kern="0" cap="none" spc="56" normalizeH="0" baseline="0" noProof="0">
                  <a:ln>
                    <a:noFill/>
                  </a:ln>
                  <a:solidFill>
                    <a:srgbClr val="FFFFFF"/>
                  </a:solidFill>
                  <a:effectLst/>
                  <a:uLnTx/>
                  <a:uFillTx/>
                  <a:latin typeface="Montserrat Light"/>
                  <a:sym typeface="Montserrat Light"/>
                </a:rPr>
                <a:t>A youth and adult violence intervention program.</a:t>
              </a:r>
            </a:p>
          </p:txBody>
        </p:sp>
      </p:grpSp>
      <p:sp>
        <p:nvSpPr>
          <p:cNvPr id="161" name="AutoShape 17"/>
          <p:cNvSpPr/>
          <p:nvPr/>
        </p:nvSpPr>
        <p:spPr>
          <a:xfrm>
            <a:off x="8771611" y="1599445"/>
            <a:ext cx="1143001" cy="114301"/>
          </a:xfrm>
          <a:prstGeom prst="rect">
            <a:avLst/>
          </a:prstGeom>
          <a:solidFill>
            <a:srgbClr val="EFF3F4"/>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pic>
        <p:nvPicPr>
          <p:cNvPr id="162" name="Picture 17" descr="Picture 17"/>
          <p:cNvPicPr>
            <a:picLocks noChangeAspect="1"/>
          </p:cNvPicPr>
          <p:nvPr/>
        </p:nvPicPr>
        <p:blipFill>
          <a:blip r:embed="rId4"/>
          <a:stretch>
            <a:fillRect/>
          </a:stretch>
        </p:blipFill>
        <p:spPr>
          <a:xfrm>
            <a:off x="14698310" y="9069693"/>
            <a:ext cx="3640382" cy="1142170"/>
          </a:xfrm>
          <a:prstGeom prst="rect">
            <a:avLst/>
          </a:prstGeom>
          <a:ln w="12700">
            <a:miter lim="400000"/>
          </a:ln>
        </p:spPr>
      </p:pic>
    </p:spTree>
    <p:extLst>
      <p:ext uri="{BB962C8B-B14F-4D97-AF65-F5344CB8AC3E}">
        <p14:creationId xmlns:p14="http://schemas.microsoft.com/office/powerpoint/2010/main" val="422505842"/>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grpSp>
        <p:nvGrpSpPr>
          <p:cNvPr id="168" name="Group 2"/>
          <p:cNvGrpSpPr/>
          <p:nvPr/>
        </p:nvGrpSpPr>
        <p:grpSpPr>
          <a:xfrm>
            <a:off x="11520257" y="617668"/>
            <a:ext cx="6000244" cy="1609674"/>
            <a:chOff x="0" y="0"/>
            <a:chExt cx="6000242" cy="1609673"/>
          </a:xfrm>
        </p:grpSpPr>
        <p:sp>
          <p:nvSpPr>
            <p:cNvPr id="166" name="TextBox 3"/>
            <p:cNvSpPr txBox="1"/>
            <p:nvPr/>
          </p:nvSpPr>
          <p:spPr>
            <a:xfrm>
              <a:off x="0" y="0"/>
              <a:ext cx="6000243" cy="6277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nSpc>
                  <a:spcPts val="5000"/>
                </a:lnSpc>
                <a:defRPr sz="4100" spc="-41">
                  <a:solidFill>
                    <a:srgbClr val="F8CF2C"/>
                  </a:solidFill>
                  <a:latin typeface="Montserrat Light Bold"/>
                  <a:ea typeface="Montserrat Light Bold"/>
                  <a:cs typeface="Montserrat Light Bold"/>
                  <a:sym typeface="Montserrat Light Bold"/>
                </a:defRPr>
              </a:lvl1pPr>
            </a:lstStyle>
            <a:p>
              <a:pPr marL="0" marR="0" lvl="0" indent="0" algn="l" defTabSz="914400" rtl="0" eaLnBrk="1" fontAlgn="auto" latinLnBrk="0" hangingPunct="0">
                <a:lnSpc>
                  <a:spcPts val="5000"/>
                </a:lnSpc>
                <a:spcBef>
                  <a:spcPts val="0"/>
                </a:spcBef>
                <a:spcAft>
                  <a:spcPts val="0"/>
                </a:spcAft>
                <a:buClrTx/>
                <a:buSzTx/>
                <a:buFontTx/>
                <a:buNone/>
                <a:tabLst/>
                <a:defRPr/>
              </a:pPr>
              <a:r>
                <a:rPr kumimoji="0" sz="4100" b="0" i="0" u="none" strike="noStrike" kern="0" cap="none" spc="-41" normalizeH="0" baseline="0" noProof="0">
                  <a:ln>
                    <a:noFill/>
                  </a:ln>
                  <a:solidFill>
                    <a:srgbClr val="F8CF2C"/>
                  </a:solidFill>
                  <a:effectLst/>
                  <a:uLnTx/>
                  <a:uFillTx/>
                  <a:latin typeface="Montserrat Light Bold"/>
                  <a:sym typeface="Montserrat Light Bold"/>
                </a:rPr>
                <a:t>Relationship Building</a:t>
              </a:r>
            </a:p>
          </p:txBody>
        </p:sp>
        <p:sp>
          <p:nvSpPr>
            <p:cNvPr id="167" name="TextBox 4"/>
            <p:cNvSpPr txBox="1"/>
            <p:nvPr/>
          </p:nvSpPr>
          <p:spPr>
            <a:xfrm>
              <a:off x="0" y="742396"/>
              <a:ext cx="6000243" cy="8672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nSpc>
                  <a:spcPts val="3500"/>
                </a:lnSpc>
                <a:defRPr sz="2300" spc="22">
                  <a:solidFill>
                    <a:srgbClr val="FFFFFF"/>
                  </a:solidFill>
                  <a:latin typeface="Montserrat Light"/>
                  <a:ea typeface="Montserrat Light"/>
                  <a:cs typeface="Montserrat Light"/>
                  <a:sym typeface="Montserrat Light"/>
                </a:defRPr>
              </a:lvl1pPr>
            </a:lstStyle>
            <a:p>
              <a:pPr marL="0" marR="0" lvl="0" indent="0" algn="l" defTabSz="914400" rtl="0" eaLnBrk="1" fontAlgn="auto" latinLnBrk="0" hangingPunct="0">
                <a:lnSpc>
                  <a:spcPts val="3500"/>
                </a:lnSpc>
                <a:spcBef>
                  <a:spcPts val="0"/>
                </a:spcBef>
                <a:spcAft>
                  <a:spcPts val="0"/>
                </a:spcAft>
                <a:buClrTx/>
                <a:buSzTx/>
                <a:buFontTx/>
                <a:buNone/>
                <a:tabLst/>
                <a:defRPr/>
              </a:pPr>
              <a:r>
                <a:rPr kumimoji="0" sz="2300" b="0" i="0" u="none" strike="noStrike" kern="0" cap="none" spc="22" normalizeH="0" baseline="0" noProof="0">
                  <a:ln>
                    <a:noFill/>
                  </a:ln>
                  <a:solidFill>
                    <a:srgbClr val="FFFFFF"/>
                  </a:solidFill>
                  <a:effectLst/>
                  <a:uLnTx/>
                  <a:uFillTx/>
                  <a:latin typeface="Montserrat Light"/>
                  <a:sym typeface="Montserrat Light"/>
                </a:rPr>
                <a:t>Case managers follow patients while in the hospital to build rapport</a:t>
              </a:r>
            </a:p>
          </p:txBody>
        </p:sp>
      </p:grpSp>
      <p:grpSp>
        <p:nvGrpSpPr>
          <p:cNvPr id="171" name="Group 5"/>
          <p:cNvGrpSpPr/>
          <p:nvPr/>
        </p:nvGrpSpPr>
        <p:grpSpPr>
          <a:xfrm>
            <a:off x="11520257" y="2928558"/>
            <a:ext cx="6000244" cy="3150541"/>
            <a:chOff x="0" y="0"/>
            <a:chExt cx="6000242" cy="3150540"/>
          </a:xfrm>
        </p:grpSpPr>
        <p:sp>
          <p:nvSpPr>
            <p:cNvPr id="169" name="TextBox 6"/>
            <p:cNvSpPr txBox="1"/>
            <p:nvPr/>
          </p:nvSpPr>
          <p:spPr>
            <a:xfrm>
              <a:off x="0" y="0"/>
              <a:ext cx="6000243" cy="12627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nSpc>
                  <a:spcPts val="5000"/>
                </a:lnSpc>
                <a:defRPr sz="4100" spc="-41">
                  <a:solidFill>
                    <a:srgbClr val="F8CF2C"/>
                  </a:solidFill>
                  <a:latin typeface="Montserrat Light Bold"/>
                  <a:ea typeface="Montserrat Light Bold"/>
                  <a:cs typeface="Montserrat Light Bold"/>
                  <a:sym typeface="Montserrat Light Bold"/>
                </a:defRPr>
              </a:lvl1pPr>
            </a:lstStyle>
            <a:p>
              <a:pPr marL="0" marR="0" lvl="0" indent="0" algn="l" defTabSz="914400" rtl="0" eaLnBrk="1" fontAlgn="auto" latinLnBrk="0" hangingPunct="0">
                <a:lnSpc>
                  <a:spcPts val="5000"/>
                </a:lnSpc>
                <a:spcBef>
                  <a:spcPts val="0"/>
                </a:spcBef>
                <a:spcAft>
                  <a:spcPts val="0"/>
                </a:spcAft>
                <a:buClrTx/>
                <a:buSzTx/>
                <a:buFontTx/>
                <a:buNone/>
                <a:tabLst/>
                <a:defRPr/>
              </a:pPr>
              <a:r>
                <a:rPr kumimoji="0" sz="4100" b="0" i="0" u="none" strike="noStrike" kern="0" cap="none" spc="-41" normalizeH="0" baseline="0" noProof="0">
                  <a:ln>
                    <a:noFill/>
                  </a:ln>
                  <a:solidFill>
                    <a:srgbClr val="F8CF2C"/>
                  </a:solidFill>
                  <a:effectLst/>
                  <a:uLnTx/>
                  <a:uFillTx/>
                  <a:latin typeface="Montserrat Light Bold"/>
                  <a:sym typeface="Montserrat Light Bold"/>
                </a:rPr>
                <a:t>Intensive Case Management</a:t>
              </a:r>
            </a:p>
          </p:txBody>
        </p:sp>
        <p:sp>
          <p:nvSpPr>
            <p:cNvPr id="170" name="TextBox 7"/>
            <p:cNvSpPr txBox="1"/>
            <p:nvPr/>
          </p:nvSpPr>
          <p:spPr>
            <a:xfrm>
              <a:off x="0" y="1394263"/>
              <a:ext cx="6000243" cy="17562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nSpc>
                  <a:spcPts val="3500"/>
                </a:lnSpc>
                <a:defRPr sz="2300" spc="22">
                  <a:solidFill>
                    <a:srgbClr val="FFFFFF"/>
                  </a:solidFill>
                  <a:latin typeface="Montserrat Light"/>
                  <a:ea typeface="Montserrat Light"/>
                  <a:cs typeface="Montserrat Light"/>
                  <a:sym typeface="Montserrat Light"/>
                </a:defRPr>
              </a:lvl1pPr>
            </a:lstStyle>
            <a:p>
              <a:pPr marL="0" marR="0" lvl="0" indent="0" algn="l" defTabSz="914400" rtl="0" eaLnBrk="1" fontAlgn="auto" latinLnBrk="0" hangingPunct="0">
                <a:lnSpc>
                  <a:spcPts val="3500"/>
                </a:lnSpc>
                <a:spcBef>
                  <a:spcPts val="0"/>
                </a:spcBef>
                <a:spcAft>
                  <a:spcPts val="0"/>
                </a:spcAft>
                <a:buClrTx/>
                <a:buSzTx/>
                <a:buFontTx/>
                <a:buNone/>
                <a:tabLst/>
                <a:defRPr/>
              </a:pPr>
              <a:r>
                <a:rPr kumimoji="0" sz="2300" b="0" i="0" u="none" strike="noStrike" kern="0" cap="none" spc="22" normalizeH="0" baseline="0" noProof="0">
                  <a:ln>
                    <a:noFill/>
                  </a:ln>
                  <a:solidFill>
                    <a:srgbClr val="FFFFFF"/>
                  </a:solidFill>
                  <a:effectLst/>
                  <a:uLnTx/>
                  <a:uFillTx/>
                  <a:latin typeface="Montserrat Light"/>
                  <a:sym typeface="Montserrat Light"/>
                </a:rPr>
                <a:t>Case managers assists the patient in accessing services, facilitating coordination between the systems involved, and providing a link to community resources..</a:t>
              </a:r>
            </a:p>
          </p:txBody>
        </p:sp>
      </p:grpSp>
      <p:grpSp>
        <p:nvGrpSpPr>
          <p:cNvPr id="174" name="Group 8"/>
          <p:cNvGrpSpPr/>
          <p:nvPr/>
        </p:nvGrpSpPr>
        <p:grpSpPr>
          <a:xfrm>
            <a:off x="11520257" y="7080645"/>
            <a:ext cx="6000244" cy="2706042"/>
            <a:chOff x="0" y="0"/>
            <a:chExt cx="6000242" cy="2706040"/>
          </a:xfrm>
        </p:grpSpPr>
        <p:sp>
          <p:nvSpPr>
            <p:cNvPr id="172" name="TextBox 9"/>
            <p:cNvSpPr txBox="1"/>
            <p:nvPr/>
          </p:nvSpPr>
          <p:spPr>
            <a:xfrm>
              <a:off x="0" y="0"/>
              <a:ext cx="6000243" cy="6277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nSpc>
                  <a:spcPts val="5000"/>
                </a:lnSpc>
                <a:defRPr sz="4100" spc="-41">
                  <a:solidFill>
                    <a:srgbClr val="F8CF2C"/>
                  </a:solidFill>
                  <a:latin typeface="Montserrat Light Bold"/>
                  <a:ea typeface="Montserrat Light Bold"/>
                  <a:cs typeface="Montserrat Light Bold"/>
                  <a:sym typeface="Montserrat Light Bold"/>
                </a:defRPr>
              </a:lvl1pPr>
            </a:lstStyle>
            <a:p>
              <a:pPr marL="0" marR="0" lvl="0" indent="0" algn="l" defTabSz="914400" rtl="0" eaLnBrk="1" fontAlgn="auto" latinLnBrk="0" hangingPunct="0">
                <a:lnSpc>
                  <a:spcPts val="5000"/>
                </a:lnSpc>
                <a:spcBef>
                  <a:spcPts val="0"/>
                </a:spcBef>
                <a:spcAft>
                  <a:spcPts val="0"/>
                </a:spcAft>
                <a:buClrTx/>
                <a:buSzTx/>
                <a:buFontTx/>
                <a:buNone/>
                <a:tabLst/>
                <a:defRPr/>
              </a:pPr>
              <a:r>
                <a:rPr kumimoji="0" sz="4100" b="0" i="0" u="none" strike="noStrike" kern="0" cap="none" spc="-41" normalizeH="0" baseline="0" noProof="0">
                  <a:ln>
                    <a:noFill/>
                  </a:ln>
                  <a:solidFill>
                    <a:srgbClr val="F8CF2C"/>
                  </a:solidFill>
                  <a:effectLst/>
                  <a:uLnTx/>
                  <a:uFillTx/>
                  <a:latin typeface="Montserrat Light Bold"/>
                  <a:sym typeface="Montserrat Light Bold"/>
                </a:rPr>
                <a:t>Community Reintegration</a:t>
              </a:r>
            </a:p>
          </p:txBody>
        </p:sp>
        <p:sp>
          <p:nvSpPr>
            <p:cNvPr id="173" name="TextBox 10"/>
            <p:cNvSpPr txBox="1"/>
            <p:nvPr/>
          </p:nvSpPr>
          <p:spPr>
            <a:xfrm>
              <a:off x="0" y="1394263"/>
              <a:ext cx="6000243" cy="13117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nSpc>
                  <a:spcPts val="3500"/>
                </a:lnSpc>
                <a:defRPr sz="2300" spc="22">
                  <a:solidFill>
                    <a:srgbClr val="FFFFFF"/>
                  </a:solidFill>
                  <a:latin typeface="Montserrat Light"/>
                  <a:ea typeface="Montserrat Light"/>
                  <a:cs typeface="Montserrat Light"/>
                  <a:sym typeface="Montserrat Light"/>
                </a:defRPr>
              </a:lvl1pPr>
            </a:lstStyle>
            <a:p>
              <a:pPr marL="0" marR="0" lvl="0" indent="0" algn="l" defTabSz="914400" rtl="0" eaLnBrk="1" fontAlgn="auto" latinLnBrk="0" hangingPunct="0">
                <a:lnSpc>
                  <a:spcPts val="3500"/>
                </a:lnSpc>
                <a:spcBef>
                  <a:spcPts val="0"/>
                </a:spcBef>
                <a:spcAft>
                  <a:spcPts val="0"/>
                </a:spcAft>
                <a:buClrTx/>
                <a:buSzTx/>
                <a:buFontTx/>
                <a:buNone/>
                <a:tabLst/>
                <a:defRPr/>
              </a:pPr>
              <a:r>
                <a:rPr kumimoji="0" sz="2300" b="0" i="0" u="none" strike="noStrike" kern="0" cap="none" spc="22" normalizeH="0" baseline="0" noProof="0">
                  <a:ln>
                    <a:noFill/>
                  </a:ln>
                  <a:solidFill>
                    <a:srgbClr val="FFFFFF"/>
                  </a:solidFill>
                  <a:effectLst/>
                  <a:uLnTx/>
                  <a:uFillTx/>
                  <a:latin typeface="Montserrat Light"/>
                  <a:sym typeface="Montserrat Light"/>
                </a:rPr>
                <a:t>Case managers follow patients for up to a year to increase success and reduce recidivism</a:t>
              </a:r>
            </a:p>
          </p:txBody>
        </p:sp>
      </p:grpSp>
      <p:sp>
        <p:nvSpPr>
          <p:cNvPr id="175" name="AutoShape 11"/>
          <p:cNvSpPr/>
          <p:nvPr/>
        </p:nvSpPr>
        <p:spPr>
          <a:xfrm rot="10800000">
            <a:off x="1028699" y="0"/>
            <a:ext cx="8974348" cy="10528945"/>
          </a:xfrm>
          <a:prstGeom prst="rect">
            <a:avLst/>
          </a:prstGeom>
          <a:solidFill>
            <a:srgbClr val="F8CF2C">
              <a:alpha val="95686"/>
            </a:srgbClr>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nvGrpSpPr>
          <p:cNvPr id="178" name="Group 12"/>
          <p:cNvGrpSpPr/>
          <p:nvPr/>
        </p:nvGrpSpPr>
        <p:grpSpPr>
          <a:xfrm>
            <a:off x="1028700" y="2928558"/>
            <a:ext cx="8974347" cy="2665304"/>
            <a:chOff x="0" y="0"/>
            <a:chExt cx="8974346" cy="2665303"/>
          </a:xfrm>
        </p:grpSpPr>
        <p:sp>
          <p:nvSpPr>
            <p:cNvPr id="176" name="TextBox 13"/>
            <p:cNvSpPr txBox="1"/>
            <p:nvPr/>
          </p:nvSpPr>
          <p:spPr>
            <a:xfrm>
              <a:off x="0" y="0"/>
              <a:ext cx="8974347" cy="9430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lnSpc>
                  <a:spcPts val="7500"/>
                </a:lnSpc>
                <a:defRPr sz="6200" spc="-62">
                  <a:latin typeface="Montserrat Classic Bold"/>
                  <a:ea typeface="Montserrat Classic Bold"/>
                  <a:cs typeface="Montserrat Classic Bold"/>
                  <a:sym typeface="Montserrat Classic Bold"/>
                </a:defRPr>
              </a:lvl1pPr>
            </a:lstStyle>
            <a:p>
              <a:pPr marL="0" marR="0" lvl="0" indent="0" algn="ctr" defTabSz="914400" rtl="0" eaLnBrk="1" fontAlgn="auto" latinLnBrk="0" hangingPunct="0">
                <a:lnSpc>
                  <a:spcPts val="7500"/>
                </a:lnSpc>
                <a:spcBef>
                  <a:spcPts val="0"/>
                </a:spcBef>
                <a:spcAft>
                  <a:spcPts val="0"/>
                </a:spcAft>
                <a:buClrTx/>
                <a:buSzTx/>
                <a:buFontTx/>
                <a:buNone/>
                <a:tabLst/>
                <a:defRPr/>
              </a:pPr>
              <a:r>
                <a:rPr kumimoji="0" sz="6200" b="0" i="0" u="none" strike="noStrike" kern="0" cap="none" spc="-62" normalizeH="0" baseline="0" noProof="0">
                  <a:ln>
                    <a:noFill/>
                  </a:ln>
                  <a:solidFill>
                    <a:srgbClr val="000000"/>
                  </a:solidFill>
                  <a:effectLst/>
                  <a:uLnTx/>
                  <a:uFillTx/>
                  <a:latin typeface="Montserrat Classic Bold"/>
                  <a:sym typeface="Montserrat Classic Bold"/>
                </a:rPr>
                <a:t>Intervention at Bedside:</a:t>
              </a:r>
            </a:p>
          </p:txBody>
        </p:sp>
        <p:sp>
          <p:nvSpPr>
            <p:cNvPr id="177" name="TextBox 14"/>
            <p:cNvSpPr txBox="1"/>
            <p:nvPr/>
          </p:nvSpPr>
          <p:spPr>
            <a:xfrm>
              <a:off x="0" y="2024597"/>
              <a:ext cx="8974347" cy="6407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lnSpc>
                  <a:spcPts val="5300"/>
                </a:lnSpc>
                <a:defRPr sz="3500" spc="35">
                  <a:solidFill>
                    <a:srgbClr val="FFFFFF"/>
                  </a:solidFill>
                  <a:latin typeface="Montserrat Light"/>
                  <a:ea typeface="Montserrat Light"/>
                  <a:cs typeface="Montserrat Light"/>
                  <a:sym typeface="Montserrat Light"/>
                </a:defRPr>
              </a:lvl1pPr>
            </a:lstStyle>
            <a:p>
              <a:pPr marL="0" marR="0" lvl="0" indent="0" algn="ctr" defTabSz="914400" rtl="0" eaLnBrk="1" fontAlgn="auto" latinLnBrk="0" hangingPunct="0">
                <a:lnSpc>
                  <a:spcPts val="5300"/>
                </a:lnSpc>
                <a:spcBef>
                  <a:spcPts val="0"/>
                </a:spcBef>
                <a:spcAft>
                  <a:spcPts val="0"/>
                </a:spcAft>
                <a:buClrTx/>
                <a:buSzTx/>
                <a:buFontTx/>
                <a:buNone/>
                <a:tabLst/>
                <a:defRPr/>
              </a:pPr>
              <a:r>
                <a:rPr kumimoji="0" sz="3500" b="0" i="0" u="none" strike="noStrike" kern="0" cap="none" spc="35" normalizeH="0" baseline="0" noProof="0">
                  <a:ln>
                    <a:noFill/>
                  </a:ln>
                  <a:solidFill>
                    <a:srgbClr val="FFFFFF"/>
                  </a:solidFill>
                  <a:effectLst/>
                  <a:uLnTx/>
                  <a:uFillTx/>
                  <a:latin typeface="Montserrat Light"/>
                  <a:sym typeface="Montserrat Light"/>
                </a:rPr>
                <a:t>Intervention Strategies for Youth and Adults</a:t>
              </a:r>
            </a:p>
          </p:txBody>
        </p:sp>
      </p:grpSp>
      <p:pic>
        <p:nvPicPr>
          <p:cNvPr id="179" name="Picture 14" descr="Picture 14"/>
          <p:cNvPicPr>
            <a:picLocks noChangeAspect="1"/>
          </p:cNvPicPr>
          <p:nvPr/>
        </p:nvPicPr>
        <p:blipFill>
          <a:blip r:embed="rId4"/>
          <a:stretch>
            <a:fillRect/>
          </a:stretch>
        </p:blipFill>
        <p:spPr>
          <a:xfrm>
            <a:off x="14782800" y="9221489"/>
            <a:ext cx="3640381" cy="1142170"/>
          </a:xfrm>
          <a:prstGeom prst="rect">
            <a:avLst/>
          </a:prstGeom>
          <a:ln w="12700">
            <a:miter lim="400000"/>
          </a:ln>
        </p:spPr>
      </p:pic>
    </p:spTree>
    <p:extLst>
      <p:ext uri="{BB962C8B-B14F-4D97-AF65-F5344CB8AC3E}">
        <p14:creationId xmlns:p14="http://schemas.microsoft.com/office/powerpoint/2010/main" val="2185280354"/>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82828"/>
        </a:solidFill>
        <a:effectLst/>
      </p:bgPr>
    </p:bg>
    <p:spTree>
      <p:nvGrpSpPr>
        <p:cNvPr id="1" name=""/>
        <p:cNvGrpSpPr/>
        <p:nvPr/>
      </p:nvGrpSpPr>
      <p:grpSpPr>
        <a:xfrm>
          <a:off x="0" y="0"/>
          <a:ext cx="0" cy="0"/>
          <a:chOff x="0" y="0"/>
          <a:chExt cx="0" cy="0"/>
        </a:xfrm>
      </p:grpSpPr>
      <p:pic>
        <p:nvPicPr>
          <p:cNvPr id="183" name="Picture 2" descr="Picture 2"/>
          <p:cNvPicPr>
            <a:picLocks noChangeAspect="1"/>
          </p:cNvPicPr>
          <p:nvPr/>
        </p:nvPicPr>
        <p:blipFill>
          <a:blip r:embed="rId3">
            <a:alphaModFix amt="27000"/>
          </a:blip>
          <a:srcRect l="9907" r="2690"/>
          <a:stretch>
            <a:fillRect/>
          </a:stretch>
        </p:blipFill>
        <p:spPr>
          <a:xfrm>
            <a:off x="-4703180" y="0"/>
            <a:ext cx="11363708" cy="10287000"/>
          </a:xfrm>
          <a:prstGeom prst="rect">
            <a:avLst/>
          </a:prstGeom>
          <a:ln w="12700">
            <a:miter lim="400000"/>
          </a:ln>
        </p:spPr>
      </p:pic>
      <p:sp>
        <p:nvSpPr>
          <p:cNvPr id="184" name="TextBox 3"/>
          <p:cNvSpPr txBox="1"/>
          <p:nvPr/>
        </p:nvSpPr>
        <p:spPr>
          <a:xfrm>
            <a:off x="7575923" y="3618865"/>
            <a:ext cx="10028458" cy="61116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0" algn="just" defTabSz="914400" rtl="0" eaLnBrk="1" fontAlgn="auto" latinLnBrk="0" hangingPunct="0">
              <a:lnSpc>
                <a:spcPts val="3000"/>
              </a:lnSpc>
              <a:spcBef>
                <a:spcPts val="0"/>
              </a:spcBef>
              <a:spcAft>
                <a:spcPts val="0"/>
              </a:spcAft>
              <a:buClrTx/>
              <a:buSzTx/>
              <a:buFontTx/>
              <a:buNone/>
              <a:tabLst/>
              <a:defRPr sz="2100">
                <a:solidFill>
                  <a:srgbClr val="FFFFFF"/>
                </a:solidFill>
                <a:latin typeface="Montserrat Light Bold"/>
                <a:ea typeface="Montserrat Light Bold"/>
                <a:cs typeface="Montserrat Light Bold"/>
                <a:sym typeface="Montserrat Light Bold"/>
              </a:defRPr>
            </a:pPr>
            <a:r>
              <a:rPr kumimoji="0" sz="2100" b="0" i="0" u="none" strike="noStrike" kern="0" cap="none" spc="0" normalizeH="0" baseline="0" noProof="0">
                <a:ln>
                  <a:noFill/>
                </a:ln>
                <a:solidFill>
                  <a:srgbClr val="FFFFFF"/>
                </a:solidFill>
                <a:effectLst/>
                <a:uLnTx/>
                <a:uFillTx/>
                <a:latin typeface="Montserrat Light Bold"/>
                <a:sym typeface="Montserrat Light Bold"/>
              </a:rPr>
              <a:t>Reduction in Recidivism</a:t>
            </a:r>
          </a:p>
          <a:p>
            <a:pPr marL="360044" marR="0" lvl="1" indent="-180022" algn="just" defTabSz="914400" rtl="0" eaLnBrk="1" fontAlgn="auto" latinLnBrk="0" hangingPunct="0">
              <a:lnSpc>
                <a:spcPts val="3000"/>
              </a:lnSpc>
              <a:spcBef>
                <a:spcPts val="0"/>
              </a:spcBef>
              <a:spcAft>
                <a:spcPts val="0"/>
              </a:spcAft>
              <a:buClrTx/>
              <a:buSzPct val="100000"/>
              <a:buFont typeface="Arial"/>
              <a:buChar char="•"/>
              <a:tabLst/>
              <a:defRPr sz="2100">
                <a:solidFill>
                  <a:srgbClr val="FFFFFF"/>
                </a:solidFill>
                <a:latin typeface="Montserrat Light"/>
                <a:ea typeface="Montserrat Light"/>
                <a:cs typeface="Montserrat Light"/>
                <a:sym typeface="Montserrat Light"/>
              </a:defRPr>
            </a:pPr>
            <a:r>
              <a:rPr kumimoji="0" sz="2100" b="0" i="0" u="none" strike="noStrike" kern="0" cap="none" spc="0" normalizeH="0" baseline="0" noProof="0">
                <a:ln>
                  <a:noFill/>
                </a:ln>
                <a:solidFill>
                  <a:srgbClr val="FFFFFF"/>
                </a:solidFill>
                <a:effectLst/>
                <a:uLnTx/>
                <a:uFillTx/>
                <a:latin typeface="Montserrat Light"/>
                <a:sym typeface="Montserrat Light"/>
              </a:rPr>
              <a:t>15% to 3.6 %</a:t>
            </a:r>
          </a:p>
          <a:p>
            <a:pPr marL="0" marR="0" lvl="0" indent="0" algn="just" defTabSz="914400" rtl="0" eaLnBrk="1" fontAlgn="auto" latinLnBrk="0" hangingPunct="0">
              <a:lnSpc>
                <a:spcPts val="3000"/>
              </a:lnSpc>
              <a:spcBef>
                <a:spcPts val="0"/>
              </a:spcBef>
              <a:spcAft>
                <a:spcPts val="0"/>
              </a:spcAft>
              <a:buClrTx/>
              <a:buSzTx/>
              <a:buFontTx/>
              <a:buNone/>
              <a:tabLst/>
              <a:defRPr sz="2100">
                <a:solidFill>
                  <a:srgbClr val="FFFFFF"/>
                </a:solidFill>
                <a:latin typeface="Montserrat Light"/>
                <a:ea typeface="Montserrat Light"/>
                <a:cs typeface="Montserrat Light"/>
                <a:sym typeface="Montserrat Light"/>
              </a:defRPr>
            </a:pPr>
            <a:endParaRPr kumimoji="0" sz="2100" b="0" i="0" u="none" strike="noStrike" kern="0" cap="none" spc="0" normalizeH="0" baseline="0" noProof="0">
              <a:ln>
                <a:noFill/>
              </a:ln>
              <a:solidFill>
                <a:srgbClr val="FFFFFF"/>
              </a:solidFill>
              <a:effectLst/>
              <a:uLnTx/>
              <a:uFillTx/>
              <a:latin typeface="Montserrat Light"/>
              <a:sym typeface="Montserrat Light"/>
            </a:endParaRPr>
          </a:p>
          <a:p>
            <a:pPr marL="0" marR="0" lvl="0" indent="0" algn="just" defTabSz="914400" rtl="0" eaLnBrk="1" fontAlgn="auto" latinLnBrk="0" hangingPunct="0">
              <a:lnSpc>
                <a:spcPts val="3000"/>
              </a:lnSpc>
              <a:spcBef>
                <a:spcPts val="0"/>
              </a:spcBef>
              <a:spcAft>
                <a:spcPts val="0"/>
              </a:spcAft>
              <a:buClrTx/>
              <a:buSzTx/>
              <a:buFontTx/>
              <a:buNone/>
              <a:tabLst/>
              <a:defRPr sz="2100">
                <a:solidFill>
                  <a:srgbClr val="FFFFFF"/>
                </a:solidFill>
                <a:latin typeface="Montserrat Light Bold"/>
                <a:ea typeface="Montserrat Light Bold"/>
                <a:cs typeface="Montserrat Light Bold"/>
                <a:sym typeface="Montserrat Light Bold"/>
              </a:defRPr>
            </a:pPr>
            <a:r>
              <a:rPr kumimoji="0" sz="2100" b="0" i="0" u="none" strike="noStrike" kern="0" cap="none" spc="0" normalizeH="0" baseline="0" noProof="0">
                <a:ln>
                  <a:noFill/>
                </a:ln>
                <a:solidFill>
                  <a:srgbClr val="FFFFFF"/>
                </a:solidFill>
                <a:effectLst/>
                <a:uLnTx/>
                <a:uFillTx/>
                <a:latin typeface="Montserrat Light Bold"/>
                <a:sym typeface="Montserrat Light Bold"/>
              </a:rPr>
              <a:t>Reduction with short term risk factors</a:t>
            </a:r>
          </a:p>
          <a:p>
            <a:pPr marL="360044" marR="0" lvl="1" indent="-180022" algn="just" defTabSz="914400" rtl="0" eaLnBrk="1" fontAlgn="auto" latinLnBrk="0" hangingPunct="0">
              <a:lnSpc>
                <a:spcPts val="3000"/>
              </a:lnSpc>
              <a:spcBef>
                <a:spcPts val="0"/>
              </a:spcBef>
              <a:spcAft>
                <a:spcPts val="0"/>
              </a:spcAft>
              <a:buClrTx/>
              <a:buSzPct val="100000"/>
              <a:buFont typeface="Arial"/>
              <a:buChar char="•"/>
              <a:tabLst/>
              <a:defRPr sz="2100">
                <a:solidFill>
                  <a:srgbClr val="FFFFFF"/>
                </a:solidFill>
                <a:latin typeface="Montserrat Light"/>
                <a:ea typeface="Montserrat Light"/>
                <a:cs typeface="Montserrat Light"/>
                <a:sym typeface="Montserrat Light"/>
              </a:defRPr>
            </a:pPr>
            <a:r>
              <a:rPr kumimoji="0" sz="2100" b="0" i="0" u="none" strike="noStrike" kern="0" cap="none" spc="0" normalizeH="0" baseline="0" noProof="0">
                <a:ln>
                  <a:noFill/>
                </a:ln>
                <a:solidFill>
                  <a:srgbClr val="FFFFFF"/>
                </a:solidFill>
                <a:effectLst/>
                <a:uLnTx/>
                <a:uFillTx/>
                <a:latin typeface="Montserrat Light"/>
                <a:sym typeface="Montserrat Light"/>
              </a:rPr>
              <a:t>2.5x's less likely to use alcohol</a:t>
            </a:r>
          </a:p>
          <a:p>
            <a:pPr marL="360044" marR="0" lvl="1" indent="-180022" algn="just" defTabSz="914400" rtl="0" eaLnBrk="1" fontAlgn="auto" latinLnBrk="0" hangingPunct="0">
              <a:lnSpc>
                <a:spcPts val="3000"/>
              </a:lnSpc>
              <a:spcBef>
                <a:spcPts val="0"/>
              </a:spcBef>
              <a:spcAft>
                <a:spcPts val="0"/>
              </a:spcAft>
              <a:buClrTx/>
              <a:buSzPct val="100000"/>
              <a:buFont typeface="Arial"/>
              <a:buChar char="•"/>
              <a:tabLst/>
              <a:defRPr sz="2100">
                <a:solidFill>
                  <a:srgbClr val="FFFFFF"/>
                </a:solidFill>
                <a:latin typeface="Montserrat Light"/>
                <a:ea typeface="Montserrat Light"/>
                <a:cs typeface="Montserrat Light"/>
                <a:sym typeface="Montserrat Light"/>
              </a:defRPr>
            </a:pPr>
            <a:r>
              <a:rPr kumimoji="0" sz="2100" b="0" i="0" u="none" strike="noStrike" kern="0" cap="none" spc="0" normalizeH="0" baseline="0" noProof="0">
                <a:ln>
                  <a:noFill/>
                </a:ln>
                <a:solidFill>
                  <a:srgbClr val="FFFFFF"/>
                </a:solidFill>
                <a:effectLst/>
                <a:uLnTx/>
                <a:uFillTx/>
                <a:latin typeface="Montserrat Light"/>
                <a:sym typeface="Montserrat Light"/>
              </a:rPr>
              <a:t>Significant reduction in drug use</a:t>
            </a:r>
          </a:p>
          <a:p>
            <a:pPr marL="0" marR="0" lvl="0" indent="0" algn="just" defTabSz="914400" rtl="0" eaLnBrk="1" fontAlgn="auto" latinLnBrk="0" hangingPunct="0">
              <a:lnSpc>
                <a:spcPts val="3000"/>
              </a:lnSpc>
              <a:spcBef>
                <a:spcPts val="0"/>
              </a:spcBef>
              <a:spcAft>
                <a:spcPts val="0"/>
              </a:spcAft>
              <a:buClrTx/>
              <a:buSzTx/>
              <a:buFontTx/>
              <a:buNone/>
              <a:tabLst/>
              <a:defRPr sz="2100">
                <a:solidFill>
                  <a:srgbClr val="FFFFFF"/>
                </a:solidFill>
                <a:latin typeface="Montserrat Light"/>
                <a:ea typeface="Montserrat Light"/>
                <a:cs typeface="Montserrat Light"/>
                <a:sym typeface="Montserrat Light"/>
              </a:defRPr>
            </a:pPr>
            <a:endParaRPr kumimoji="0" sz="2100" b="0" i="0" u="none" strike="noStrike" kern="0" cap="none" spc="0" normalizeH="0" baseline="0" noProof="0">
              <a:ln>
                <a:noFill/>
              </a:ln>
              <a:solidFill>
                <a:srgbClr val="FFFFFF"/>
              </a:solidFill>
              <a:effectLst/>
              <a:uLnTx/>
              <a:uFillTx/>
              <a:latin typeface="Montserrat Light"/>
              <a:sym typeface="Montserrat Light"/>
            </a:endParaRPr>
          </a:p>
          <a:p>
            <a:pPr marL="0" marR="0" lvl="0" indent="0" algn="just" defTabSz="914400" rtl="0" eaLnBrk="1" fontAlgn="auto" latinLnBrk="0" hangingPunct="0">
              <a:lnSpc>
                <a:spcPts val="3000"/>
              </a:lnSpc>
              <a:spcBef>
                <a:spcPts val="0"/>
              </a:spcBef>
              <a:spcAft>
                <a:spcPts val="0"/>
              </a:spcAft>
              <a:buClrTx/>
              <a:buSzTx/>
              <a:buFontTx/>
              <a:buNone/>
              <a:tabLst/>
              <a:defRPr sz="2100">
                <a:solidFill>
                  <a:srgbClr val="FFFFFF"/>
                </a:solidFill>
                <a:latin typeface="Montserrat Light Bold"/>
                <a:ea typeface="Montserrat Light Bold"/>
                <a:cs typeface="Montserrat Light Bold"/>
                <a:sym typeface="Montserrat Light Bold"/>
              </a:defRPr>
            </a:pPr>
            <a:r>
              <a:rPr kumimoji="0" sz="2100" b="0" i="0" u="none" strike="noStrike" kern="0" cap="none" spc="0" normalizeH="0" baseline="0" noProof="0">
                <a:ln>
                  <a:noFill/>
                </a:ln>
                <a:solidFill>
                  <a:srgbClr val="FFFFFF"/>
                </a:solidFill>
                <a:effectLst/>
                <a:uLnTx/>
                <a:uFillTx/>
                <a:latin typeface="Montserrat Light Bold"/>
                <a:sym typeface="Montserrat Light Bold"/>
              </a:rPr>
              <a:t>Hospital Service Utilization</a:t>
            </a:r>
          </a:p>
          <a:p>
            <a:pPr marL="360044" marR="0" lvl="1" indent="-180022" algn="just" defTabSz="914400" rtl="0" eaLnBrk="1" fontAlgn="auto" latinLnBrk="0" hangingPunct="0">
              <a:lnSpc>
                <a:spcPts val="3000"/>
              </a:lnSpc>
              <a:spcBef>
                <a:spcPts val="0"/>
              </a:spcBef>
              <a:spcAft>
                <a:spcPts val="0"/>
              </a:spcAft>
              <a:buClrTx/>
              <a:buSzPct val="100000"/>
              <a:buFont typeface="Arial"/>
              <a:buChar char="•"/>
              <a:tabLst/>
              <a:defRPr sz="2100">
                <a:solidFill>
                  <a:srgbClr val="FFFFFF"/>
                </a:solidFill>
                <a:latin typeface="Montserrat Light"/>
                <a:ea typeface="Montserrat Light"/>
                <a:cs typeface="Montserrat Light"/>
                <a:sym typeface="Montserrat Light"/>
              </a:defRPr>
            </a:pPr>
            <a:r>
              <a:rPr kumimoji="0" sz="2100" b="0" i="0" u="none" strike="noStrike" kern="0" cap="none" spc="0" normalizeH="0" baseline="0" noProof="0">
                <a:ln>
                  <a:noFill/>
                </a:ln>
                <a:solidFill>
                  <a:srgbClr val="FFFFFF"/>
                </a:solidFill>
                <a:effectLst/>
                <a:uLnTx/>
                <a:uFillTx/>
                <a:latin typeface="Montserrat Light"/>
                <a:sym typeface="Montserrat Light"/>
              </a:rPr>
              <a:t>Clinic Visits: 3.5x's more likely to schedule</a:t>
            </a:r>
          </a:p>
          <a:p>
            <a:pPr marL="360044" marR="0" lvl="1" indent="-180022" algn="just" defTabSz="914400" rtl="0" eaLnBrk="1" fontAlgn="auto" latinLnBrk="0" hangingPunct="0">
              <a:lnSpc>
                <a:spcPts val="3000"/>
              </a:lnSpc>
              <a:spcBef>
                <a:spcPts val="0"/>
              </a:spcBef>
              <a:spcAft>
                <a:spcPts val="0"/>
              </a:spcAft>
              <a:buClrTx/>
              <a:buSzPct val="100000"/>
              <a:buFont typeface="Arial"/>
              <a:buChar char="•"/>
              <a:tabLst/>
              <a:defRPr sz="2100">
                <a:solidFill>
                  <a:srgbClr val="FFFFFF"/>
                </a:solidFill>
                <a:latin typeface="Montserrat Light"/>
                <a:ea typeface="Montserrat Light"/>
                <a:cs typeface="Montserrat Light"/>
                <a:sym typeface="Montserrat Light"/>
              </a:defRPr>
            </a:pPr>
            <a:r>
              <a:rPr kumimoji="0" sz="2100" b="0" i="0" u="none" strike="noStrike" kern="0" cap="none" spc="0" normalizeH="0" baseline="0" noProof="0">
                <a:ln>
                  <a:noFill/>
                </a:ln>
                <a:solidFill>
                  <a:srgbClr val="FFFFFF"/>
                </a:solidFill>
                <a:effectLst/>
                <a:uLnTx/>
                <a:uFillTx/>
                <a:latin typeface="Montserrat Light"/>
                <a:sym typeface="Montserrat Light"/>
              </a:rPr>
              <a:t>ED Visits: 2.5x's more likely to use ED appropriately</a:t>
            </a:r>
          </a:p>
          <a:p>
            <a:pPr marL="0" marR="0" lvl="0" indent="0" algn="just" defTabSz="914400" rtl="0" eaLnBrk="1" fontAlgn="auto" latinLnBrk="0" hangingPunct="0">
              <a:lnSpc>
                <a:spcPts val="3000"/>
              </a:lnSpc>
              <a:spcBef>
                <a:spcPts val="0"/>
              </a:spcBef>
              <a:spcAft>
                <a:spcPts val="0"/>
              </a:spcAft>
              <a:buClrTx/>
              <a:buSzTx/>
              <a:buFontTx/>
              <a:buNone/>
              <a:tabLst/>
              <a:defRPr sz="2100">
                <a:solidFill>
                  <a:srgbClr val="FFFFFF"/>
                </a:solidFill>
                <a:latin typeface="Montserrat Light"/>
                <a:ea typeface="Montserrat Light"/>
                <a:cs typeface="Montserrat Light"/>
                <a:sym typeface="Montserrat Light"/>
              </a:defRPr>
            </a:pPr>
            <a:endParaRPr kumimoji="0" sz="2100" b="0" i="0" u="none" strike="noStrike" kern="0" cap="none" spc="0" normalizeH="0" baseline="0" noProof="0">
              <a:ln>
                <a:noFill/>
              </a:ln>
              <a:solidFill>
                <a:srgbClr val="FFFFFF"/>
              </a:solidFill>
              <a:effectLst/>
              <a:uLnTx/>
              <a:uFillTx/>
              <a:latin typeface="Montserrat Light"/>
              <a:sym typeface="Montserrat Light"/>
            </a:endParaRPr>
          </a:p>
          <a:p>
            <a:pPr marL="0" marR="0" lvl="0" indent="0" algn="just" defTabSz="914400" rtl="0" eaLnBrk="1" fontAlgn="auto" latinLnBrk="0" hangingPunct="0">
              <a:lnSpc>
                <a:spcPts val="3000"/>
              </a:lnSpc>
              <a:spcBef>
                <a:spcPts val="0"/>
              </a:spcBef>
              <a:spcAft>
                <a:spcPts val="0"/>
              </a:spcAft>
              <a:buClrTx/>
              <a:buSzTx/>
              <a:buFontTx/>
              <a:buNone/>
              <a:tabLst/>
              <a:defRPr sz="2100">
                <a:solidFill>
                  <a:srgbClr val="FFFFFF"/>
                </a:solidFill>
                <a:latin typeface="Montserrat Light Bold"/>
                <a:ea typeface="Montserrat Light Bold"/>
                <a:cs typeface="Montserrat Light Bold"/>
                <a:sym typeface="Montserrat Light Bold"/>
              </a:defRPr>
            </a:pPr>
            <a:r>
              <a:rPr kumimoji="0" sz="2100" b="0" i="0" u="none" strike="noStrike" kern="0" cap="none" spc="0" normalizeH="0" baseline="0" noProof="0">
                <a:ln>
                  <a:noFill/>
                </a:ln>
                <a:solidFill>
                  <a:srgbClr val="FFFFFF"/>
                </a:solidFill>
                <a:effectLst/>
                <a:uLnTx/>
                <a:uFillTx/>
                <a:latin typeface="Montserrat Light Bold"/>
                <a:sym typeface="Montserrat Light Bold"/>
              </a:rPr>
              <a:t>Community Service Utilization</a:t>
            </a:r>
          </a:p>
          <a:p>
            <a:pPr marL="360044" marR="0" lvl="1" indent="-180022" algn="just" defTabSz="914400" rtl="0" eaLnBrk="1" fontAlgn="auto" latinLnBrk="0" hangingPunct="0">
              <a:lnSpc>
                <a:spcPts val="3000"/>
              </a:lnSpc>
              <a:spcBef>
                <a:spcPts val="0"/>
              </a:spcBef>
              <a:spcAft>
                <a:spcPts val="0"/>
              </a:spcAft>
              <a:buClrTx/>
              <a:buSzPct val="100000"/>
              <a:buFont typeface="Arial"/>
              <a:buChar char="•"/>
              <a:tabLst/>
              <a:defRPr sz="2100">
                <a:solidFill>
                  <a:srgbClr val="FFFFFF"/>
                </a:solidFill>
                <a:latin typeface="Montserrat Light"/>
                <a:ea typeface="Montserrat Light"/>
                <a:cs typeface="Montserrat Light"/>
                <a:sym typeface="Montserrat Light"/>
              </a:defRPr>
            </a:pPr>
            <a:r>
              <a:rPr kumimoji="0" sz="2100" b="0" i="0" u="none" strike="noStrike" kern="0" cap="none" spc="0" normalizeH="0" baseline="0" noProof="0">
                <a:ln>
                  <a:noFill/>
                </a:ln>
                <a:solidFill>
                  <a:srgbClr val="FFFFFF"/>
                </a:solidFill>
                <a:effectLst/>
                <a:uLnTx/>
                <a:uFillTx/>
                <a:latin typeface="Montserrat Light"/>
                <a:sym typeface="Montserrat Light"/>
              </a:rPr>
              <a:t>2.5x's  and 3X more likely to use community services at 6wks and 6 mon respectively</a:t>
            </a:r>
          </a:p>
          <a:p>
            <a:pPr marL="360044" marR="0" lvl="1" indent="-180022" algn="just" defTabSz="914400" rtl="0" eaLnBrk="1" fontAlgn="auto" latinLnBrk="0" hangingPunct="0">
              <a:lnSpc>
                <a:spcPts val="3000"/>
              </a:lnSpc>
              <a:spcBef>
                <a:spcPts val="0"/>
              </a:spcBef>
              <a:spcAft>
                <a:spcPts val="0"/>
              </a:spcAft>
              <a:buClrTx/>
              <a:buSzPct val="100000"/>
              <a:buFont typeface="Arial"/>
              <a:buChar char="•"/>
              <a:tabLst/>
              <a:defRPr sz="2100">
                <a:solidFill>
                  <a:srgbClr val="FFFFFF"/>
                </a:solidFill>
                <a:latin typeface="Montserrat Light"/>
                <a:ea typeface="Montserrat Light"/>
                <a:cs typeface="Montserrat Light"/>
                <a:sym typeface="Montserrat Light"/>
              </a:defRPr>
            </a:pPr>
            <a:r>
              <a:rPr kumimoji="0" sz="2100" b="0" i="0" u="none" strike="noStrike" kern="0" cap="none" spc="0" normalizeH="0" baseline="0" noProof="0">
                <a:ln>
                  <a:noFill/>
                </a:ln>
                <a:solidFill>
                  <a:srgbClr val="FFFFFF"/>
                </a:solidFill>
                <a:effectLst/>
                <a:uLnTx/>
                <a:uFillTx/>
                <a:latin typeface="Montserrat Light"/>
                <a:sym typeface="Montserrat Light"/>
              </a:rPr>
              <a:t>&gt;90% connected to community service within 6 months</a:t>
            </a:r>
          </a:p>
        </p:txBody>
      </p:sp>
      <p:sp>
        <p:nvSpPr>
          <p:cNvPr id="185" name="TextBox 5"/>
          <p:cNvSpPr txBox="1"/>
          <p:nvPr/>
        </p:nvSpPr>
        <p:spPr>
          <a:xfrm>
            <a:off x="7575922" y="78581"/>
            <a:ext cx="7160170" cy="322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8400"/>
              </a:lnSpc>
              <a:defRPr sz="8000" spc="159">
                <a:solidFill>
                  <a:srgbClr val="FFFFFF"/>
                </a:solidFill>
                <a:latin typeface="Montserrat Classic Bold"/>
                <a:ea typeface="Montserrat Classic Bold"/>
                <a:cs typeface="Montserrat Classic Bold"/>
                <a:sym typeface="Montserrat Classic Bold"/>
              </a:defRPr>
            </a:lvl1pPr>
          </a:lstStyle>
          <a:p>
            <a:pPr marL="0" marR="0" lvl="0" indent="0" algn="l" defTabSz="914400" rtl="0" eaLnBrk="1" fontAlgn="auto" latinLnBrk="0" hangingPunct="0">
              <a:lnSpc>
                <a:spcPts val="8400"/>
              </a:lnSpc>
              <a:spcBef>
                <a:spcPts val="0"/>
              </a:spcBef>
              <a:spcAft>
                <a:spcPts val="0"/>
              </a:spcAft>
              <a:buClrTx/>
              <a:buSzTx/>
              <a:buFontTx/>
              <a:buNone/>
              <a:tabLst/>
              <a:defRPr/>
            </a:pPr>
            <a:r>
              <a:rPr kumimoji="0" sz="8000" b="0" i="0" u="none" strike="noStrike" kern="0" cap="none" spc="159" normalizeH="0" baseline="0" noProof="0">
                <a:ln>
                  <a:noFill/>
                </a:ln>
                <a:solidFill>
                  <a:srgbClr val="FFFFFF"/>
                </a:solidFill>
                <a:effectLst/>
                <a:uLnTx/>
                <a:uFillTx/>
                <a:latin typeface="Montserrat Classic Bold"/>
                <a:sym typeface="Montserrat Classic Bold"/>
              </a:rPr>
              <a:t>VCUHS + RICHMOND COMMUNITY</a:t>
            </a:r>
          </a:p>
        </p:txBody>
      </p:sp>
      <p:sp>
        <p:nvSpPr>
          <p:cNvPr id="186" name="TextBox 7"/>
          <p:cNvSpPr txBox="1"/>
          <p:nvPr/>
        </p:nvSpPr>
        <p:spPr>
          <a:xfrm>
            <a:off x="0" y="1431290"/>
            <a:ext cx="6660527" cy="5455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7200"/>
              </a:lnSpc>
              <a:defRPr sz="5200">
                <a:solidFill>
                  <a:srgbClr val="FDFEFE"/>
                </a:solidFill>
                <a:latin typeface="Montserrat Classic Bold"/>
                <a:ea typeface="Montserrat Classic Bold"/>
                <a:cs typeface="Montserrat Classic Bold"/>
                <a:sym typeface="Montserrat Classic Bold"/>
              </a:defRPr>
            </a:lvl1pPr>
          </a:lstStyle>
          <a:p>
            <a:pPr marL="0" marR="0" lvl="0" indent="0" algn="ctr" defTabSz="914400" rtl="0" eaLnBrk="1" fontAlgn="auto" latinLnBrk="0" hangingPunct="0">
              <a:lnSpc>
                <a:spcPts val="7200"/>
              </a:lnSpc>
              <a:spcBef>
                <a:spcPts val="0"/>
              </a:spcBef>
              <a:spcAft>
                <a:spcPts val="0"/>
              </a:spcAft>
              <a:buClrTx/>
              <a:buSzTx/>
              <a:buFontTx/>
              <a:buNone/>
              <a:tabLst/>
              <a:defRPr/>
            </a:pPr>
            <a:r>
              <a:rPr kumimoji="0" sz="5200" b="0" i="0" u="none" strike="noStrike" kern="0" cap="none" spc="0" normalizeH="0" baseline="0" noProof="0">
                <a:ln>
                  <a:noFill/>
                </a:ln>
                <a:solidFill>
                  <a:srgbClr val="FDFEFE"/>
                </a:solidFill>
                <a:effectLst/>
                <a:uLnTx/>
                <a:uFillTx/>
                <a:latin typeface="Montserrat Classic Bold"/>
                <a:sym typeface="Montserrat Classic Bold"/>
              </a:rPr>
              <a:t>Effect of Community Based Intervention when Supplemented with Hospital-Based Brief Violence Intervention</a:t>
            </a:r>
          </a:p>
        </p:txBody>
      </p:sp>
      <p:pic>
        <p:nvPicPr>
          <p:cNvPr id="187" name="Picture 7" descr="Picture 7"/>
          <p:cNvPicPr>
            <a:picLocks noChangeAspect="1"/>
          </p:cNvPicPr>
          <p:nvPr/>
        </p:nvPicPr>
        <p:blipFill>
          <a:blip r:embed="rId4"/>
          <a:stretch>
            <a:fillRect/>
          </a:stretch>
        </p:blipFill>
        <p:spPr>
          <a:xfrm>
            <a:off x="0" y="9049580"/>
            <a:ext cx="3640381" cy="1142170"/>
          </a:xfrm>
          <a:prstGeom prst="rect">
            <a:avLst/>
          </a:prstGeom>
          <a:ln w="12700">
            <a:miter lim="400000"/>
          </a:ln>
        </p:spPr>
      </p:pic>
    </p:spTree>
    <p:extLst>
      <p:ext uri="{BB962C8B-B14F-4D97-AF65-F5344CB8AC3E}">
        <p14:creationId xmlns:p14="http://schemas.microsoft.com/office/powerpoint/2010/main" val="1984093041"/>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91" name="AutoShape 2"/>
          <p:cNvSpPr/>
          <p:nvPr/>
        </p:nvSpPr>
        <p:spPr>
          <a:xfrm>
            <a:off x="762000" y="4381500"/>
            <a:ext cx="5143500" cy="4381500"/>
          </a:xfrm>
          <a:prstGeom prst="rect">
            <a:avLst/>
          </a:prstGeom>
          <a:solidFill>
            <a:srgbClr val="F8CF2C">
              <a:alpha val="89804"/>
            </a:srgbClr>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2" name="AutoShape 3"/>
          <p:cNvSpPr/>
          <p:nvPr/>
        </p:nvSpPr>
        <p:spPr>
          <a:xfrm>
            <a:off x="6572250" y="2476500"/>
            <a:ext cx="5143500" cy="6286500"/>
          </a:xfrm>
          <a:prstGeom prst="rect">
            <a:avLst/>
          </a:prstGeom>
          <a:solidFill>
            <a:srgbClr val="F8CF2C">
              <a:alpha val="89804"/>
            </a:srgbClr>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3" name="AutoShape 4"/>
          <p:cNvSpPr/>
          <p:nvPr/>
        </p:nvSpPr>
        <p:spPr>
          <a:xfrm>
            <a:off x="12382500" y="1143000"/>
            <a:ext cx="5143500" cy="7620000"/>
          </a:xfrm>
          <a:prstGeom prst="rect">
            <a:avLst/>
          </a:prstGeom>
          <a:solidFill>
            <a:srgbClr val="F8CF2C">
              <a:alpha val="89804"/>
            </a:srgbClr>
          </a:solidFill>
          <a:ln w="12700">
            <a:miter lim="400000"/>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94" name="TextBox 5"/>
          <p:cNvSpPr txBox="1"/>
          <p:nvPr/>
        </p:nvSpPr>
        <p:spPr>
          <a:xfrm>
            <a:off x="1006731" y="4414559"/>
            <a:ext cx="4654037" cy="5375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4400"/>
              </a:lnSpc>
              <a:defRPr sz="3100" spc="223">
                <a:solidFill>
                  <a:srgbClr val="17161C"/>
                </a:solidFill>
                <a:latin typeface="Montserrat Classic"/>
                <a:ea typeface="Montserrat Classic"/>
                <a:cs typeface="Montserrat Classic"/>
                <a:sym typeface="Montserrat Classic"/>
              </a:defRPr>
            </a:lvl1pPr>
          </a:lstStyle>
          <a:p>
            <a:pPr marL="0" marR="0" lvl="0" indent="0" algn="ctr" defTabSz="914400" rtl="0" eaLnBrk="1" fontAlgn="auto" latinLnBrk="0" hangingPunct="0">
              <a:lnSpc>
                <a:spcPts val="4400"/>
              </a:lnSpc>
              <a:spcBef>
                <a:spcPts val="0"/>
              </a:spcBef>
              <a:spcAft>
                <a:spcPts val="0"/>
              </a:spcAft>
              <a:buClrTx/>
              <a:buSzTx/>
              <a:buFontTx/>
              <a:buNone/>
              <a:tabLst/>
              <a:defRPr/>
            </a:pPr>
            <a:r>
              <a:rPr kumimoji="0" sz="3100" b="0" i="0" u="none" strike="noStrike" kern="0" cap="none" spc="223" normalizeH="0" baseline="0" noProof="0">
                <a:ln>
                  <a:noFill/>
                </a:ln>
                <a:solidFill>
                  <a:srgbClr val="17161C"/>
                </a:solidFill>
                <a:effectLst/>
                <a:uLnTx/>
                <a:uFillTx/>
                <a:latin typeface="Montserrat Classic"/>
                <a:sym typeface="Montserrat Classic"/>
              </a:rPr>
              <a:t>VIRGINIA</a:t>
            </a:r>
          </a:p>
        </p:txBody>
      </p:sp>
      <p:sp>
        <p:nvSpPr>
          <p:cNvPr id="195" name="TextBox 6"/>
          <p:cNvSpPr txBox="1"/>
          <p:nvPr/>
        </p:nvSpPr>
        <p:spPr>
          <a:xfrm>
            <a:off x="1028700" y="5027087"/>
            <a:ext cx="4654037" cy="3179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0" algn="ctr" defTabSz="914400" rtl="0" eaLnBrk="1" fontAlgn="auto" latinLnBrk="0" hangingPunct="0">
              <a:lnSpc>
                <a:spcPts val="3600"/>
              </a:lnSpc>
              <a:spcBef>
                <a:spcPts val="0"/>
              </a:spcBef>
              <a:spcAft>
                <a:spcPts val="0"/>
              </a:spcAft>
              <a:buClrTx/>
              <a:buSzTx/>
              <a:buFontTx/>
              <a:buNone/>
              <a:tabLst/>
              <a:defRPr sz="2400" spc="24">
                <a:solidFill>
                  <a:srgbClr val="17161C"/>
                </a:solidFill>
                <a:latin typeface="Montserrat Light"/>
                <a:ea typeface="Montserrat Light"/>
                <a:cs typeface="Montserrat Light"/>
                <a:sym typeface="Montserrat Light"/>
              </a:defRPr>
            </a:pPr>
            <a:r>
              <a:rPr kumimoji="0" sz="2400" b="0" i="0" u="none" strike="noStrike" kern="0" cap="none" spc="24" normalizeH="0" baseline="0" noProof="0">
                <a:ln>
                  <a:noFill/>
                </a:ln>
                <a:solidFill>
                  <a:srgbClr val="17161C"/>
                </a:solidFill>
                <a:effectLst/>
                <a:uLnTx/>
                <a:uFillTx/>
                <a:latin typeface="Montserrat Light"/>
                <a:sym typeface="Montserrat Light"/>
              </a:rPr>
              <a:t>Governor initiated investment:</a:t>
            </a:r>
          </a:p>
          <a:p>
            <a:pPr marL="518161" marR="0" lvl="1" indent="-259080" algn="l" defTabSz="914400" rtl="0" eaLnBrk="1" fontAlgn="auto" latinLnBrk="0" hangingPunct="0">
              <a:lnSpc>
                <a:spcPts val="3600"/>
              </a:lnSpc>
              <a:spcBef>
                <a:spcPts val="0"/>
              </a:spcBef>
              <a:spcAft>
                <a:spcPts val="0"/>
              </a:spcAft>
              <a:buClrTx/>
              <a:buSzPct val="100000"/>
              <a:buFont typeface="Arial"/>
              <a:buChar char="•"/>
              <a:tabLst/>
              <a:defRPr sz="2400" spc="24">
                <a:solidFill>
                  <a:srgbClr val="17161C"/>
                </a:solidFill>
                <a:latin typeface="Montserrat Light"/>
                <a:ea typeface="Montserrat Light"/>
                <a:cs typeface="Montserrat Light"/>
                <a:sym typeface="Montserrat Light"/>
              </a:defRPr>
            </a:pPr>
            <a:r>
              <a:rPr kumimoji="0" sz="2400" b="0" i="0" u="none" strike="noStrike" kern="0" cap="none" spc="24" normalizeH="0" baseline="0" noProof="0">
                <a:ln>
                  <a:noFill/>
                </a:ln>
                <a:solidFill>
                  <a:srgbClr val="17161C"/>
                </a:solidFill>
                <a:effectLst/>
                <a:uLnTx/>
                <a:uFillTx/>
                <a:latin typeface="Montserrat Light"/>
                <a:sym typeface="Montserrat Light"/>
              </a:rPr>
              <a:t>$2.45 million through Victims of Crime Act (VOCA) funding through Hospital Association</a:t>
            </a:r>
          </a:p>
          <a:p>
            <a:pPr marL="518159" marR="0" lvl="1" indent="-259079" algn="l" defTabSz="914400" rtl="0" eaLnBrk="1" fontAlgn="auto" latinLnBrk="0" hangingPunct="0">
              <a:lnSpc>
                <a:spcPts val="3600"/>
              </a:lnSpc>
              <a:spcBef>
                <a:spcPts val="0"/>
              </a:spcBef>
              <a:spcAft>
                <a:spcPts val="0"/>
              </a:spcAft>
              <a:buClrTx/>
              <a:buSzPct val="100000"/>
              <a:buFont typeface="Arial"/>
              <a:buChar char="•"/>
              <a:tabLst/>
              <a:defRPr sz="2400" spc="24">
                <a:solidFill>
                  <a:srgbClr val="17161C"/>
                </a:solidFill>
                <a:latin typeface="Montserrat Light"/>
                <a:ea typeface="Montserrat Light"/>
                <a:cs typeface="Montserrat Light"/>
                <a:sym typeface="Montserrat Light"/>
              </a:defRPr>
            </a:pPr>
            <a:r>
              <a:rPr kumimoji="0" sz="2400" b="0" i="0" u="none" strike="noStrike" kern="0" cap="none" spc="24" normalizeH="0" baseline="0" noProof="0">
                <a:ln>
                  <a:noFill/>
                </a:ln>
                <a:solidFill>
                  <a:srgbClr val="17161C"/>
                </a:solidFill>
                <a:effectLst/>
                <a:uLnTx/>
                <a:uFillTx/>
                <a:latin typeface="Montserrat Light"/>
                <a:sym typeface="Montserrat Light"/>
              </a:rPr>
              <a:t>Funded 5 HVIP's </a:t>
            </a:r>
            <a:r>
              <a:rPr kumimoji="0" sz="2400" b="0" i="0" u="none" strike="noStrike" kern="0" cap="none" spc="24" normalizeH="0" baseline="0" noProof="0">
                <a:ln>
                  <a:noFill/>
                </a:ln>
                <a:solidFill>
                  <a:srgbClr val="17161C"/>
                </a:solidFill>
                <a:effectLst/>
                <a:uLnTx/>
                <a:uFillTx/>
                <a:latin typeface="Montserrat Light Bold"/>
                <a:ea typeface="Montserrat Light Bold"/>
                <a:cs typeface="Montserrat Light Bold"/>
                <a:sym typeface="Montserrat Light Bold"/>
              </a:rPr>
              <a:t>plus</a:t>
            </a:r>
            <a:r>
              <a:rPr kumimoji="0" sz="2400" b="0" i="0" u="none" strike="noStrike" kern="0" cap="none" spc="24" normalizeH="0" baseline="0" noProof="0">
                <a:ln>
                  <a:noFill/>
                </a:ln>
                <a:solidFill>
                  <a:srgbClr val="17161C"/>
                </a:solidFill>
                <a:effectLst/>
                <a:uLnTx/>
                <a:uFillTx/>
                <a:latin typeface="Montserrat Light"/>
                <a:sym typeface="Montserrat Light"/>
              </a:rPr>
              <a:t> Training &amp; Technical Assistance</a:t>
            </a:r>
          </a:p>
        </p:txBody>
      </p:sp>
      <p:sp>
        <p:nvSpPr>
          <p:cNvPr id="196" name="TextBox 7"/>
          <p:cNvSpPr txBox="1"/>
          <p:nvPr/>
        </p:nvSpPr>
        <p:spPr>
          <a:xfrm>
            <a:off x="6916029" y="2693935"/>
            <a:ext cx="4225418" cy="5375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4400"/>
              </a:lnSpc>
              <a:defRPr sz="3100" spc="223">
                <a:solidFill>
                  <a:srgbClr val="17161C"/>
                </a:solidFill>
                <a:latin typeface="Montserrat Classic"/>
                <a:ea typeface="Montserrat Classic"/>
                <a:cs typeface="Montserrat Classic"/>
                <a:sym typeface="Montserrat Classic"/>
              </a:defRPr>
            </a:lvl1pPr>
          </a:lstStyle>
          <a:p>
            <a:pPr marL="0" marR="0" lvl="0" indent="0" algn="ctr" defTabSz="914400" rtl="0" eaLnBrk="1" fontAlgn="auto" latinLnBrk="0" hangingPunct="0">
              <a:lnSpc>
                <a:spcPts val="4400"/>
              </a:lnSpc>
              <a:spcBef>
                <a:spcPts val="0"/>
              </a:spcBef>
              <a:spcAft>
                <a:spcPts val="0"/>
              </a:spcAft>
              <a:buClrTx/>
              <a:buSzTx/>
              <a:buFontTx/>
              <a:buNone/>
              <a:tabLst/>
              <a:defRPr/>
            </a:pPr>
            <a:r>
              <a:rPr kumimoji="0" sz="3100" b="0" i="0" u="none" strike="noStrike" kern="0" cap="none" spc="223" normalizeH="0" baseline="0" noProof="0">
                <a:ln>
                  <a:noFill/>
                </a:ln>
                <a:solidFill>
                  <a:srgbClr val="17161C"/>
                </a:solidFill>
                <a:effectLst/>
                <a:uLnTx/>
                <a:uFillTx/>
                <a:latin typeface="Montserrat Classic"/>
                <a:sym typeface="Montserrat Classic"/>
              </a:rPr>
              <a:t>VCU BTG</a:t>
            </a:r>
          </a:p>
        </p:txBody>
      </p:sp>
      <p:sp>
        <p:nvSpPr>
          <p:cNvPr id="197" name="TextBox 8"/>
          <p:cNvSpPr txBox="1"/>
          <p:nvPr/>
        </p:nvSpPr>
        <p:spPr>
          <a:xfrm>
            <a:off x="6916029" y="3619172"/>
            <a:ext cx="4527764" cy="4550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518161" marR="0" lvl="1" indent="-259080" algn="l" defTabSz="914400" rtl="0" eaLnBrk="1" fontAlgn="auto" latinLnBrk="0" hangingPunct="0">
              <a:lnSpc>
                <a:spcPts val="3600"/>
              </a:lnSpc>
              <a:spcBef>
                <a:spcPts val="0"/>
              </a:spcBef>
              <a:spcAft>
                <a:spcPts val="0"/>
              </a:spcAft>
              <a:buClrTx/>
              <a:buSzPct val="100000"/>
              <a:buFont typeface="Arial"/>
              <a:buChar char="•"/>
              <a:tabLst/>
              <a:defRPr sz="2400" spc="24">
                <a:solidFill>
                  <a:srgbClr val="17161C"/>
                </a:solidFill>
                <a:latin typeface="Montserrat Light"/>
                <a:ea typeface="Montserrat Light"/>
                <a:cs typeface="Montserrat Light"/>
                <a:sym typeface="Montserrat Light"/>
              </a:defRPr>
            </a:pPr>
            <a:r>
              <a:rPr kumimoji="0" sz="2400" b="0" i="0" u="none" strike="noStrike" kern="0" cap="none" spc="24" normalizeH="0" baseline="0" noProof="0">
                <a:ln>
                  <a:noFill/>
                </a:ln>
                <a:solidFill>
                  <a:srgbClr val="17161C"/>
                </a:solidFill>
                <a:effectLst/>
                <a:uLnTx/>
                <a:uFillTx/>
                <a:latin typeface="Montserrat Light"/>
                <a:sym typeface="Montserrat Light"/>
              </a:rPr>
              <a:t>Varied funding sources include VHHA/DCJS, VCUHS, Virginia Dept of Health</a:t>
            </a:r>
          </a:p>
          <a:p>
            <a:pPr marL="518161" marR="0" lvl="1" indent="-259080" algn="l" defTabSz="914400" rtl="0" eaLnBrk="1" fontAlgn="auto" latinLnBrk="0" hangingPunct="0">
              <a:lnSpc>
                <a:spcPts val="3600"/>
              </a:lnSpc>
              <a:spcBef>
                <a:spcPts val="0"/>
              </a:spcBef>
              <a:spcAft>
                <a:spcPts val="0"/>
              </a:spcAft>
              <a:buClrTx/>
              <a:buSzPct val="100000"/>
              <a:buFont typeface="Arial"/>
              <a:buChar char="•"/>
              <a:tabLst/>
              <a:defRPr sz="2400" spc="24">
                <a:solidFill>
                  <a:srgbClr val="17161C"/>
                </a:solidFill>
                <a:latin typeface="Montserrat Light"/>
                <a:ea typeface="Montserrat Light"/>
                <a:cs typeface="Montserrat Light"/>
                <a:sym typeface="Montserrat Light"/>
              </a:defRPr>
            </a:pPr>
            <a:r>
              <a:rPr kumimoji="0" sz="2400" b="0" i="0" u="none" strike="noStrike" kern="0" cap="none" spc="24" normalizeH="0" baseline="0" noProof="0">
                <a:ln>
                  <a:noFill/>
                </a:ln>
                <a:solidFill>
                  <a:srgbClr val="17161C"/>
                </a:solidFill>
                <a:effectLst/>
                <a:uLnTx/>
                <a:uFillTx/>
                <a:latin typeface="Montserrat Light"/>
                <a:sym typeface="Montserrat Light"/>
              </a:rPr>
              <a:t>1 Program Manager</a:t>
            </a:r>
          </a:p>
          <a:p>
            <a:pPr marL="518161" marR="0" lvl="1" indent="-259080" algn="l" defTabSz="914400" rtl="0" eaLnBrk="1" fontAlgn="auto" latinLnBrk="0" hangingPunct="0">
              <a:lnSpc>
                <a:spcPts val="3600"/>
              </a:lnSpc>
              <a:spcBef>
                <a:spcPts val="0"/>
              </a:spcBef>
              <a:spcAft>
                <a:spcPts val="0"/>
              </a:spcAft>
              <a:buClrTx/>
              <a:buSzPct val="100000"/>
              <a:buFont typeface="Arial"/>
              <a:buChar char="•"/>
              <a:tabLst/>
              <a:defRPr sz="2400" spc="24">
                <a:solidFill>
                  <a:srgbClr val="17161C"/>
                </a:solidFill>
                <a:latin typeface="Montserrat Light"/>
                <a:ea typeface="Montserrat Light"/>
                <a:cs typeface="Montserrat Light"/>
                <a:sym typeface="Montserrat Light"/>
              </a:defRPr>
            </a:pPr>
            <a:r>
              <a:rPr kumimoji="0" sz="2400" b="0" i="0" u="none" strike="noStrike" kern="0" cap="none" spc="24" normalizeH="0" baseline="0" noProof="0">
                <a:ln>
                  <a:noFill/>
                </a:ln>
                <a:solidFill>
                  <a:srgbClr val="17161C"/>
                </a:solidFill>
                <a:effectLst/>
                <a:uLnTx/>
                <a:uFillTx/>
                <a:latin typeface="Montserrat Light"/>
                <a:sym typeface="Montserrat Light"/>
              </a:rPr>
              <a:t>5 Case Managers</a:t>
            </a:r>
          </a:p>
          <a:p>
            <a:pPr marL="518161" marR="0" lvl="1" indent="-259080" algn="l" defTabSz="914400" rtl="0" eaLnBrk="1" fontAlgn="auto" latinLnBrk="0" hangingPunct="0">
              <a:lnSpc>
                <a:spcPts val="3600"/>
              </a:lnSpc>
              <a:spcBef>
                <a:spcPts val="0"/>
              </a:spcBef>
              <a:spcAft>
                <a:spcPts val="0"/>
              </a:spcAft>
              <a:buClrTx/>
              <a:buSzPct val="100000"/>
              <a:buFont typeface="Arial"/>
              <a:buChar char="•"/>
              <a:tabLst/>
              <a:defRPr sz="2400" spc="24">
                <a:solidFill>
                  <a:srgbClr val="17161C"/>
                </a:solidFill>
                <a:latin typeface="Montserrat Light"/>
                <a:ea typeface="Montserrat Light"/>
                <a:cs typeface="Montserrat Light"/>
                <a:sym typeface="Montserrat Light"/>
              </a:defRPr>
            </a:pPr>
            <a:r>
              <a:rPr kumimoji="0" sz="2400" b="0" i="0" u="none" strike="noStrike" kern="0" cap="none" spc="24" normalizeH="0" baseline="0" noProof="0">
                <a:ln>
                  <a:noFill/>
                </a:ln>
                <a:solidFill>
                  <a:srgbClr val="17161C"/>
                </a:solidFill>
                <a:effectLst/>
                <a:uLnTx/>
                <a:uFillTx/>
                <a:latin typeface="Montserrat Light"/>
                <a:sym typeface="Montserrat Light"/>
              </a:rPr>
              <a:t>1 Therapist</a:t>
            </a:r>
          </a:p>
          <a:p>
            <a:pPr marL="518161" marR="0" lvl="1" indent="-259080" algn="l" defTabSz="914400" rtl="0" eaLnBrk="1" fontAlgn="auto" latinLnBrk="0" hangingPunct="0">
              <a:lnSpc>
                <a:spcPts val="3600"/>
              </a:lnSpc>
              <a:spcBef>
                <a:spcPts val="0"/>
              </a:spcBef>
              <a:spcAft>
                <a:spcPts val="0"/>
              </a:spcAft>
              <a:buClrTx/>
              <a:buSzPct val="100000"/>
              <a:buFont typeface="Arial"/>
              <a:buChar char="•"/>
              <a:tabLst/>
              <a:defRPr sz="2400" spc="24">
                <a:solidFill>
                  <a:srgbClr val="17161C"/>
                </a:solidFill>
                <a:latin typeface="Montserrat Light"/>
                <a:ea typeface="Montserrat Light"/>
                <a:cs typeface="Montserrat Light"/>
                <a:sym typeface="Montserrat Light"/>
              </a:defRPr>
            </a:pPr>
            <a:r>
              <a:rPr kumimoji="0" sz="2400" b="0" i="0" u="none" strike="noStrike" kern="0" cap="none" spc="24" normalizeH="0" baseline="0" noProof="0">
                <a:ln>
                  <a:noFill/>
                </a:ln>
                <a:solidFill>
                  <a:srgbClr val="17161C"/>
                </a:solidFill>
                <a:effectLst/>
                <a:uLnTx/>
                <a:uFillTx/>
                <a:latin typeface="Montserrat Light"/>
                <a:sym typeface="Montserrat Light"/>
              </a:rPr>
              <a:t>4 Peer Support Specialists</a:t>
            </a:r>
          </a:p>
          <a:p>
            <a:pPr marL="518159" marR="0" lvl="1" indent="-259079" algn="l" defTabSz="914400" rtl="0" eaLnBrk="1" fontAlgn="auto" latinLnBrk="0" hangingPunct="0">
              <a:lnSpc>
                <a:spcPts val="3600"/>
              </a:lnSpc>
              <a:spcBef>
                <a:spcPts val="0"/>
              </a:spcBef>
              <a:spcAft>
                <a:spcPts val="0"/>
              </a:spcAft>
              <a:buClrTx/>
              <a:buSzPct val="100000"/>
              <a:buFont typeface="Arial"/>
              <a:buChar char="•"/>
              <a:tabLst/>
              <a:defRPr sz="2400" spc="24">
                <a:solidFill>
                  <a:srgbClr val="17161C"/>
                </a:solidFill>
                <a:latin typeface="Montserrat Light"/>
                <a:ea typeface="Montserrat Light"/>
                <a:cs typeface="Montserrat Light"/>
                <a:sym typeface="Montserrat Light"/>
              </a:defRPr>
            </a:pPr>
            <a:r>
              <a:rPr kumimoji="0" sz="2400" b="0" i="0" u="none" strike="noStrike" kern="0" cap="none" spc="24" normalizeH="0" baseline="0" noProof="0">
                <a:ln>
                  <a:noFill/>
                </a:ln>
                <a:solidFill>
                  <a:srgbClr val="17161C"/>
                </a:solidFill>
                <a:effectLst/>
                <a:uLnTx/>
                <a:uFillTx/>
                <a:latin typeface="Montserrat Light"/>
                <a:sym typeface="Montserrat Light"/>
              </a:rPr>
              <a:t>Served YTD: </a:t>
            </a:r>
            <a:r>
              <a:rPr kumimoji="0" sz="2400" b="0" i="0" u="none" strike="noStrike" kern="0" cap="none" spc="24" normalizeH="0" baseline="0" noProof="0">
                <a:ln>
                  <a:noFill/>
                </a:ln>
                <a:solidFill>
                  <a:srgbClr val="17161C"/>
                </a:solidFill>
                <a:effectLst/>
                <a:uLnTx/>
                <a:uFillTx/>
                <a:latin typeface="Montserrat Light Bold"/>
                <a:ea typeface="Montserrat Light Bold"/>
                <a:cs typeface="Montserrat Light Bold"/>
                <a:sym typeface="Montserrat Light Bold"/>
              </a:rPr>
              <a:t>150 patients </a:t>
            </a:r>
            <a:r>
              <a:rPr kumimoji="0" sz="2400" b="0" i="0" u="none" strike="noStrike" kern="0" cap="none" spc="24" normalizeH="0" baseline="0" noProof="0">
                <a:ln>
                  <a:noFill/>
                </a:ln>
                <a:solidFill>
                  <a:srgbClr val="17161C"/>
                </a:solidFill>
                <a:effectLst/>
                <a:uLnTx/>
                <a:uFillTx/>
                <a:latin typeface="Montserrat Light"/>
                <a:sym typeface="Montserrat Light"/>
              </a:rPr>
              <a:t>(estimated 300pts in '21)</a:t>
            </a:r>
          </a:p>
        </p:txBody>
      </p:sp>
      <p:sp>
        <p:nvSpPr>
          <p:cNvPr id="198" name="TextBox 9"/>
          <p:cNvSpPr txBox="1"/>
          <p:nvPr/>
        </p:nvSpPr>
        <p:spPr>
          <a:xfrm>
            <a:off x="12534379" y="1249720"/>
            <a:ext cx="4724922" cy="1096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4400"/>
              </a:lnSpc>
              <a:defRPr sz="3100" spc="223">
                <a:solidFill>
                  <a:srgbClr val="17161C"/>
                </a:solidFill>
                <a:latin typeface="Montserrat Classic"/>
                <a:ea typeface="Montserrat Classic"/>
                <a:cs typeface="Montserrat Classic"/>
                <a:sym typeface="Montserrat Classic"/>
              </a:defRPr>
            </a:lvl1pPr>
          </a:lstStyle>
          <a:p>
            <a:pPr marL="0" marR="0" lvl="0" indent="0" algn="ctr" defTabSz="914400" rtl="0" eaLnBrk="1" fontAlgn="auto" latinLnBrk="0" hangingPunct="0">
              <a:lnSpc>
                <a:spcPts val="4400"/>
              </a:lnSpc>
              <a:spcBef>
                <a:spcPts val="0"/>
              </a:spcBef>
              <a:spcAft>
                <a:spcPts val="0"/>
              </a:spcAft>
              <a:buClrTx/>
              <a:buSzTx/>
              <a:buFontTx/>
              <a:buNone/>
              <a:tabLst/>
              <a:defRPr/>
            </a:pPr>
            <a:r>
              <a:rPr kumimoji="0" sz="3100" b="0" i="0" u="none" strike="noStrike" kern="0" cap="none" spc="223" normalizeH="0" baseline="0" noProof="0">
                <a:ln>
                  <a:noFill/>
                </a:ln>
                <a:solidFill>
                  <a:srgbClr val="17161C"/>
                </a:solidFill>
                <a:effectLst/>
                <a:uLnTx/>
                <a:uFillTx/>
                <a:latin typeface="Montserrat Classic"/>
                <a:sym typeface="Montserrat Classic"/>
              </a:rPr>
              <a:t>HVIP START UP BUDGET</a:t>
            </a:r>
          </a:p>
        </p:txBody>
      </p:sp>
      <p:sp>
        <p:nvSpPr>
          <p:cNvPr id="199" name="TextBox 10"/>
          <p:cNvSpPr txBox="1"/>
          <p:nvPr/>
        </p:nvSpPr>
        <p:spPr>
          <a:xfrm>
            <a:off x="12534379" y="2741086"/>
            <a:ext cx="4724922" cy="5465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518161" marR="0" lvl="1" indent="-259080" algn="l" defTabSz="914400" rtl="0" eaLnBrk="1" fontAlgn="auto" latinLnBrk="0" hangingPunct="0">
              <a:lnSpc>
                <a:spcPts val="3600"/>
              </a:lnSpc>
              <a:spcBef>
                <a:spcPts val="0"/>
              </a:spcBef>
              <a:spcAft>
                <a:spcPts val="0"/>
              </a:spcAft>
              <a:buClrTx/>
              <a:buSzPct val="100000"/>
              <a:buFont typeface="Arial"/>
              <a:buChar char="•"/>
              <a:tabLst/>
              <a:defRPr sz="2400" spc="24">
                <a:solidFill>
                  <a:srgbClr val="17161C"/>
                </a:solidFill>
                <a:latin typeface="Montserrat Light"/>
                <a:ea typeface="Montserrat Light"/>
                <a:cs typeface="Montserrat Light"/>
                <a:sym typeface="Montserrat Light"/>
              </a:defRPr>
            </a:pPr>
            <a:r>
              <a:rPr kumimoji="0" sz="2400" b="0" i="0" u="none" strike="noStrike" kern="0" cap="none" spc="24" normalizeH="0" baseline="0" noProof="0">
                <a:ln>
                  <a:noFill/>
                </a:ln>
                <a:solidFill>
                  <a:srgbClr val="17161C"/>
                </a:solidFill>
                <a:effectLst/>
                <a:uLnTx/>
                <a:uFillTx/>
                <a:latin typeface="Montserrat Light"/>
                <a:sym typeface="Montserrat Light"/>
              </a:rPr>
              <a:t>1 Program Coordinator</a:t>
            </a:r>
          </a:p>
          <a:p>
            <a:pPr marL="518161" marR="0" lvl="1" indent="-259080" algn="l" defTabSz="914400" rtl="0" eaLnBrk="1" fontAlgn="auto" latinLnBrk="0" hangingPunct="0">
              <a:lnSpc>
                <a:spcPts val="3600"/>
              </a:lnSpc>
              <a:spcBef>
                <a:spcPts val="0"/>
              </a:spcBef>
              <a:spcAft>
                <a:spcPts val="0"/>
              </a:spcAft>
              <a:buClrTx/>
              <a:buSzPct val="100000"/>
              <a:buFont typeface="Arial"/>
              <a:buChar char="•"/>
              <a:tabLst/>
              <a:defRPr sz="2400" spc="24">
                <a:solidFill>
                  <a:srgbClr val="17161C"/>
                </a:solidFill>
                <a:latin typeface="Montserrat Light"/>
                <a:ea typeface="Montserrat Light"/>
                <a:cs typeface="Montserrat Light"/>
                <a:sym typeface="Montserrat Light"/>
              </a:defRPr>
            </a:pPr>
            <a:r>
              <a:rPr kumimoji="0" sz="2400" b="0" i="0" u="none" strike="noStrike" kern="0" cap="none" spc="24" normalizeH="0" baseline="0" noProof="0">
                <a:ln>
                  <a:noFill/>
                </a:ln>
                <a:solidFill>
                  <a:srgbClr val="17161C"/>
                </a:solidFill>
                <a:effectLst/>
                <a:uLnTx/>
                <a:uFillTx/>
                <a:latin typeface="Montserrat Light"/>
                <a:sym typeface="Montserrat Light"/>
              </a:rPr>
              <a:t>2 - 4 FTE case managers plus benefits</a:t>
            </a:r>
          </a:p>
          <a:p>
            <a:pPr marL="518161" marR="0" lvl="1" indent="-259080" algn="l" defTabSz="914400" rtl="0" eaLnBrk="1" fontAlgn="auto" latinLnBrk="0" hangingPunct="0">
              <a:lnSpc>
                <a:spcPts val="3600"/>
              </a:lnSpc>
              <a:spcBef>
                <a:spcPts val="0"/>
              </a:spcBef>
              <a:spcAft>
                <a:spcPts val="0"/>
              </a:spcAft>
              <a:buClrTx/>
              <a:buSzPct val="100000"/>
              <a:buFont typeface="Arial"/>
              <a:buChar char="•"/>
              <a:tabLst/>
              <a:defRPr sz="2400" spc="24">
                <a:solidFill>
                  <a:srgbClr val="17161C"/>
                </a:solidFill>
                <a:latin typeface="Montserrat Light"/>
                <a:ea typeface="Montserrat Light"/>
                <a:cs typeface="Montserrat Light"/>
                <a:sym typeface="Montserrat Light"/>
              </a:defRPr>
            </a:pPr>
            <a:r>
              <a:rPr kumimoji="0" sz="2400" b="0" i="0" u="none" strike="noStrike" kern="0" cap="none" spc="24" normalizeH="0" baseline="0" noProof="0">
                <a:ln>
                  <a:noFill/>
                </a:ln>
                <a:solidFill>
                  <a:srgbClr val="17161C"/>
                </a:solidFill>
                <a:effectLst/>
                <a:uLnTx/>
                <a:uFillTx/>
                <a:latin typeface="Montserrat Light"/>
                <a:sym typeface="Montserrat Light"/>
              </a:rPr>
              <a:t>Emergency funds</a:t>
            </a:r>
          </a:p>
          <a:p>
            <a:pPr marL="518161" marR="0" lvl="1" indent="-259080" algn="l" defTabSz="914400" rtl="0" eaLnBrk="1" fontAlgn="auto" latinLnBrk="0" hangingPunct="0">
              <a:lnSpc>
                <a:spcPts val="3600"/>
              </a:lnSpc>
              <a:spcBef>
                <a:spcPts val="0"/>
              </a:spcBef>
              <a:spcAft>
                <a:spcPts val="0"/>
              </a:spcAft>
              <a:buClrTx/>
              <a:buSzPct val="100000"/>
              <a:buFont typeface="Arial"/>
              <a:buChar char="•"/>
              <a:tabLst/>
              <a:defRPr sz="2400" spc="24">
                <a:solidFill>
                  <a:srgbClr val="17161C"/>
                </a:solidFill>
                <a:latin typeface="Montserrat Light"/>
                <a:ea typeface="Montserrat Light"/>
                <a:cs typeface="Montserrat Light"/>
                <a:sym typeface="Montserrat Light"/>
              </a:defRPr>
            </a:pPr>
            <a:r>
              <a:rPr kumimoji="0" sz="2400" b="0" i="0" u="none" strike="noStrike" kern="0" cap="none" spc="24" normalizeH="0" baseline="0" noProof="0">
                <a:ln>
                  <a:noFill/>
                </a:ln>
                <a:solidFill>
                  <a:srgbClr val="17161C"/>
                </a:solidFill>
                <a:effectLst/>
                <a:uLnTx/>
                <a:uFillTx/>
                <a:latin typeface="Montserrat Light"/>
                <a:sym typeface="Montserrat Light"/>
              </a:rPr>
              <a:t>Supplies (laptops, workspace, etc.)</a:t>
            </a:r>
          </a:p>
          <a:p>
            <a:pPr marL="518161" marR="0" lvl="1" indent="-259080" algn="l" defTabSz="914400" rtl="0" eaLnBrk="1" fontAlgn="auto" latinLnBrk="0" hangingPunct="0">
              <a:lnSpc>
                <a:spcPts val="3600"/>
              </a:lnSpc>
              <a:spcBef>
                <a:spcPts val="0"/>
              </a:spcBef>
              <a:spcAft>
                <a:spcPts val="0"/>
              </a:spcAft>
              <a:buClrTx/>
              <a:buSzPct val="100000"/>
              <a:buFont typeface="Arial"/>
              <a:buChar char="•"/>
              <a:tabLst/>
              <a:defRPr sz="2400" spc="24">
                <a:solidFill>
                  <a:srgbClr val="17161C"/>
                </a:solidFill>
                <a:latin typeface="Montserrat Light"/>
                <a:ea typeface="Montserrat Light"/>
                <a:cs typeface="Montserrat Light"/>
                <a:sym typeface="Montserrat Light"/>
              </a:defRPr>
            </a:pPr>
            <a:r>
              <a:rPr kumimoji="0" sz="2400" b="0" i="0" u="none" strike="noStrike" kern="0" cap="none" spc="24" normalizeH="0" baseline="0" noProof="0">
                <a:ln>
                  <a:noFill/>
                </a:ln>
                <a:solidFill>
                  <a:srgbClr val="17161C"/>
                </a:solidFill>
                <a:effectLst/>
                <a:uLnTx/>
                <a:uFillTx/>
                <a:latin typeface="Montserrat Light"/>
                <a:sym typeface="Montserrat Light"/>
              </a:rPr>
              <a:t>Training</a:t>
            </a:r>
          </a:p>
          <a:p>
            <a:pPr marL="518161" marR="0" lvl="1" indent="-259080" algn="l" defTabSz="914400" rtl="0" eaLnBrk="1" fontAlgn="auto" latinLnBrk="0" hangingPunct="0">
              <a:lnSpc>
                <a:spcPts val="3600"/>
              </a:lnSpc>
              <a:spcBef>
                <a:spcPts val="0"/>
              </a:spcBef>
              <a:spcAft>
                <a:spcPts val="0"/>
              </a:spcAft>
              <a:buClrTx/>
              <a:buSzPct val="100000"/>
              <a:buFont typeface="Arial"/>
              <a:buChar char="•"/>
              <a:tabLst/>
              <a:defRPr sz="2400" spc="24">
                <a:solidFill>
                  <a:srgbClr val="17161C"/>
                </a:solidFill>
                <a:latin typeface="Montserrat Light"/>
                <a:ea typeface="Montserrat Light"/>
                <a:cs typeface="Montserrat Light"/>
                <a:sym typeface="Montserrat Light"/>
              </a:defRPr>
            </a:pPr>
            <a:r>
              <a:rPr kumimoji="0" sz="2400" b="0" i="0" u="none" strike="noStrike" kern="0" cap="none" spc="24" normalizeH="0" baseline="0" noProof="0">
                <a:ln>
                  <a:noFill/>
                </a:ln>
                <a:solidFill>
                  <a:srgbClr val="17161C"/>
                </a:solidFill>
                <a:effectLst/>
                <a:uLnTx/>
                <a:uFillTx/>
                <a:latin typeface="Montserrat Light"/>
                <a:sym typeface="Montserrat Light"/>
              </a:rPr>
              <a:t>Local travel</a:t>
            </a:r>
          </a:p>
          <a:p>
            <a:pPr marL="518161" marR="0" lvl="1" indent="-259080" algn="l" defTabSz="914400" rtl="0" eaLnBrk="1" fontAlgn="auto" latinLnBrk="0" hangingPunct="0">
              <a:lnSpc>
                <a:spcPts val="3600"/>
              </a:lnSpc>
              <a:spcBef>
                <a:spcPts val="0"/>
              </a:spcBef>
              <a:spcAft>
                <a:spcPts val="0"/>
              </a:spcAft>
              <a:buClrTx/>
              <a:buSzPct val="100000"/>
              <a:buFont typeface="Arial"/>
              <a:buChar char="•"/>
              <a:tabLst/>
              <a:defRPr sz="2400" spc="24">
                <a:solidFill>
                  <a:srgbClr val="17161C"/>
                </a:solidFill>
                <a:latin typeface="Montserrat Light"/>
                <a:ea typeface="Montserrat Light"/>
                <a:cs typeface="Montserrat Light"/>
                <a:sym typeface="Montserrat Light"/>
              </a:defRPr>
            </a:pPr>
            <a:r>
              <a:rPr kumimoji="0" sz="2400" b="0" i="0" u="none" strike="noStrike" kern="0" cap="none" spc="24" normalizeH="0" baseline="0" noProof="0">
                <a:ln>
                  <a:noFill/>
                </a:ln>
                <a:solidFill>
                  <a:srgbClr val="17161C"/>
                </a:solidFill>
                <a:effectLst/>
                <a:uLnTx/>
                <a:uFillTx/>
                <a:latin typeface="Montserrat Light"/>
                <a:sym typeface="Montserrat Light"/>
              </a:rPr>
              <a:t>Software program for data collection</a:t>
            </a:r>
          </a:p>
          <a:p>
            <a:pPr marL="0" marR="0" lvl="0" indent="0" algn="l" defTabSz="914400" rtl="0" eaLnBrk="1" fontAlgn="auto" latinLnBrk="0" hangingPunct="0">
              <a:lnSpc>
                <a:spcPts val="3600"/>
              </a:lnSpc>
              <a:spcBef>
                <a:spcPts val="0"/>
              </a:spcBef>
              <a:spcAft>
                <a:spcPts val="0"/>
              </a:spcAft>
              <a:buClrTx/>
              <a:buSzTx/>
              <a:buFontTx/>
              <a:buNone/>
              <a:tabLst/>
              <a:defRPr sz="2400" spc="24">
                <a:solidFill>
                  <a:srgbClr val="17161C"/>
                </a:solidFill>
                <a:latin typeface="Montserrat Light Bold"/>
                <a:ea typeface="Montserrat Light Bold"/>
                <a:cs typeface="Montserrat Light Bold"/>
                <a:sym typeface="Montserrat Light Bold"/>
              </a:defRPr>
            </a:pPr>
            <a:r>
              <a:rPr kumimoji="0" sz="2400" b="0" i="0" u="none" strike="noStrike" kern="0" cap="none" spc="24" normalizeH="0" baseline="0" noProof="0">
                <a:ln>
                  <a:noFill/>
                </a:ln>
                <a:solidFill>
                  <a:srgbClr val="17161C"/>
                </a:solidFill>
                <a:effectLst/>
                <a:uLnTx/>
                <a:uFillTx/>
                <a:latin typeface="Montserrat Light Bold"/>
                <a:sym typeface="Montserrat Light Bold"/>
              </a:rPr>
              <a:t>Total:</a:t>
            </a:r>
            <a:r>
              <a:rPr kumimoji="0" sz="2400" b="0" i="0" u="none" strike="noStrike" kern="0" cap="none" spc="24" normalizeH="0" baseline="0" noProof="0">
                <a:ln>
                  <a:noFill/>
                </a:ln>
                <a:solidFill>
                  <a:srgbClr val="17161C"/>
                </a:solidFill>
                <a:effectLst/>
                <a:uLnTx/>
                <a:uFillTx/>
                <a:latin typeface="Montserrat Light"/>
                <a:ea typeface="Montserrat Light"/>
                <a:cs typeface="Montserrat Light"/>
                <a:sym typeface="Montserrat Light"/>
              </a:rPr>
              <a:t> </a:t>
            </a:r>
            <a:r>
              <a:rPr kumimoji="0" sz="2400" b="0" i="0" u="none" strike="noStrike" kern="0" cap="none" spc="24" normalizeH="0" baseline="0" noProof="0">
                <a:ln>
                  <a:noFill/>
                </a:ln>
                <a:solidFill>
                  <a:srgbClr val="17161C"/>
                </a:solidFill>
                <a:effectLst/>
                <a:uLnTx/>
                <a:uFillTx/>
                <a:latin typeface="Montserrat Light Bold"/>
                <a:sym typeface="Montserrat Light Bold"/>
              </a:rPr>
              <a:t>~</a:t>
            </a:r>
            <a:r>
              <a:rPr kumimoji="0" sz="2400" b="0" i="0" u="none" strike="noStrike" kern="0" cap="none" spc="24" normalizeH="0" baseline="0" noProof="0">
                <a:ln>
                  <a:noFill/>
                </a:ln>
                <a:solidFill>
                  <a:srgbClr val="17161C"/>
                </a:solidFill>
                <a:effectLst/>
                <a:uLnTx/>
                <a:uFillTx/>
                <a:latin typeface="Montserrat Light"/>
                <a:ea typeface="Montserrat Light"/>
                <a:cs typeface="Montserrat Light"/>
                <a:sym typeface="Montserrat Light"/>
              </a:rPr>
              <a:t> </a:t>
            </a:r>
            <a:r>
              <a:rPr kumimoji="0" sz="2400" b="0" i="0" u="none" strike="noStrike" kern="0" cap="none" spc="24" normalizeH="0" baseline="0" noProof="0">
                <a:ln>
                  <a:noFill/>
                </a:ln>
                <a:solidFill>
                  <a:srgbClr val="17161C"/>
                </a:solidFill>
                <a:effectLst/>
                <a:uLnTx/>
                <a:uFillTx/>
                <a:latin typeface="Montserrat Light Bold"/>
                <a:sym typeface="Montserrat Light Bold"/>
              </a:rPr>
              <a:t>$250-350K</a:t>
            </a:r>
            <a:r>
              <a:rPr kumimoji="0" sz="2400" b="0" i="0" u="none" strike="noStrike" kern="0" cap="none" spc="24" normalizeH="0" baseline="0" noProof="0">
                <a:ln>
                  <a:noFill/>
                </a:ln>
                <a:solidFill>
                  <a:srgbClr val="17161C"/>
                </a:solidFill>
                <a:effectLst/>
                <a:uLnTx/>
                <a:uFillTx/>
                <a:latin typeface="Montserrat Light"/>
                <a:ea typeface="Montserrat Light"/>
                <a:cs typeface="Montserrat Light"/>
                <a:sym typeface="Montserrat Light"/>
              </a:rPr>
              <a:t> per hospital (Level I Trauma Centers)</a:t>
            </a:r>
          </a:p>
        </p:txBody>
      </p:sp>
      <p:sp>
        <p:nvSpPr>
          <p:cNvPr id="200" name="TextBox 11"/>
          <p:cNvSpPr txBox="1"/>
          <p:nvPr/>
        </p:nvSpPr>
        <p:spPr>
          <a:xfrm>
            <a:off x="105456" y="295275"/>
            <a:ext cx="8720437" cy="15328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12500"/>
              </a:lnSpc>
              <a:defRPr sz="9000">
                <a:solidFill>
                  <a:srgbClr val="F8CF2C"/>
                </a:solidFill>
                <a:latin typeface="Open Sans Extra Bold"/>
                <a:ea typeface="Open Sans Extra Bold"/>
                <a:cs typeface="Open Sans Extra Bold"/>
                <a:sym typeface="Open Sans Extra Bold"/>
              </a:defRPr>
            </a:lvl1pPr>
          </a:lstStyle>
          <a:p>
            <a:pPr marL="0" marR="0" lvl="0" indent="0" algn="ctr" defTabSz="914400" rtl="0" eaLnBrk="1" fontAlgn="auto" latinLnBrk="0" hangingPunct="0">
              <a:lnSpc>
                <a:spcPts val="12500"/>
              </a:lnSpc>
              <a:spcBef>
                <a:spcPts val="0"/>
              </a:spcBef>
              <a:spcAft>
                <a:spcPts val="0"/>
              </a:spcAft>
              <a:buClrTx/>
              <a:buSzTx/>
              <a:buFontTx/>
              <a:buNone/>
              <a:tabLst/>
              <a:defRPr/>
            </a:pPr>
            <a:r>
              <a:rPr kumimoji="0" sz="9000" b="0" i="0" u="none" strike="noStrike" kern="0" cap="none" spc="0" normalizeH="0" baseline="0" noProof="0">
                <a:ln>
                  <a:noFill/>
                </a:ln>
                <a:solidFill>
                  <a:srgbClr val="F8CF2C"/>
                </a:solidFill>
                <a:effectLst/>
                <a:uLnTx/>
                <a:uFillTx/>
                <a:latin typeface="Open Sans Extra Bold"/>
                <a:sym typeface="Open Sans Extra Bold"/>
              </a:rPr>
              <a:t>Funding Needs</a:t>
            </a:r>
          </a:p>
        </p:txBody>
      </p:sp>
      <p:pic>
        <p:nvPicPr>
          <p:cNvPr id="201" name="Picture 11" descr="Picture 11"/>
          <p:cNvPicPr>
            <a:picLocks noChangeAspect="1"/>
          </p:cNvPicPr>
          <p:nvPr/>
        </p:nvPicPr>
        <p:blipFill>
          <a:blip r:embed="rId4"/>
          <a:stretch>
            <a:fillRect/>
          </a:stretch>
        </p:blipFill>
        <p:spPr>
          <a:xfrm>
            <a:off x="14647619" y="9185361"/>
            <a:ext cx="3640381" cy="1142170"/>
          </a:xfrm>
          <a:prstGeom prst="rect">
            <a:avLst/>
          </a:prstGeom>
          <a:ln w="12700">
            <a:miter lim="400000"/>
          </a:ln>
        </p:spPr>
      </p:pic>
    </p:spTree>
    <p:extLst>
      <p:ext uri="{BB962C8B-B14F-4D97-AF65-F5344CB8AC3E}">
        <p14:creationId xmlns:p14="http://schemas.microsoft.com/office/powerpoint/2010/main" val="1947244334"/>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53158485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78438895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20562148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232326768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New shape">
            <a:extLst>
              <a:ext uri="{FF2B5EF4-FFF2-40B4-BE49-F238E27FC236}">
                <a16:creationId xmlns:a16="http://schemas.microsoft.com/office/drawing/2014/main" id="{757D15EC-50FB-0B48-8EFA-290ACC8238E7}"/>
              </a:ext>
            </a:extLst>
          </p:cNvPr>
          <p:cNvSpPr>
            <a:spLocks noChangeArrowheads="1"/>
          </p:cNvSpPr>
          <p:nvPr/>
        </p:nvSpPr>
        <p:spPr bwMode="auto">
          <a:xfrm>
            <a:off x="0" y="0"/>
            <a:ext cx="18288000" cy="10287000"/>
          </a:xfrm>
          <a:prstGeom prst="rect">
            <a:avLst/>
          </a:prstGeom>
          <a:blipFill dpi="0" rotWithShape="1">
            <a:blip r:embed="rId2"/>
            <a:srcRect/>
            <a:stretch>
              <a:fillRect/>
            </a:stretch>
          </a:blipFill>
          <a:ln w="25400" algn="ctr">
            <a:solidFill>
              <a:srgbClr val="385D8A"/>
            </a:solidFill>
            <a:round/>
            <a:headEnd/>
            <a:tailEnd/>
          </a:ln>
        </p:spPr>
        <p:txBody>
          <a:bodyPr anchor="ctr"/>
          <a:lstStyle>
            <a:lvl1pPr>
              <a:defRPr>
                <a:solidFill>
                  <a:srgbClr val="000000"/>
                </a:solidFill>
                <a:latin typeface="Calibri" panose="020F0502020204030204" pitchFamily="34" charset="0"/>
                <a:cs typeface="Arial" panose="020B0604020202020204" pitchFamily="34" charset="0"/>
              </a:defRPr>
            </a:lvl1pPr>
            <a:lvl2pPr marL="742950" indent="-285750">
              <a:defRPr>
                <a:solidFill>
                  <a:srgbClr val="000000"/>
                </a:solidFill>
                <a:latin typeface="Calibri" panose="020F0502020204030204" pitchFamily="34" charset="0"/>
                <a:cs typeface="Arial" panose="020B0604020202020204" pitchFamily="34" charset="0"/>
              </a:defRPr>
            </a:lvl2pPr>
            <a:lvl3pPr marL="1143000" indent="-228600">
              <a:defRPr>
                <a:solidFill>
                  <a:srgbClr val="000000"/>
                </a:solidFill>
                <a:latin typeface="Calibri" panose="020F0502020204030204" pitchFamily="34" charset="0"/>
                <a:cs typeface="Arial" panose="020B0604020202020204" pitchFamily="34" charset="0"/>
              </a:defRPr>
            </a:lvl3pPr>
            <a:lvl4pPr marL="1600200" indent="-228600">
              <a:defRPr>
                <a:solidFill>
                  <a:srgbClr val="000000"/>
                </a:solidFill>
                <a:latin typeface="Calibri" panose="020F0502020204030204" pitchFamily="34" charset="0"/>
                <a:cs typeface="Arial" panose="020B0604020202020204" pitchFamily="34" charset="0"/>
              </a:defRPr>
            </a:lvl4pPr>
            <a:lvl5pPr marL="2057400" indent="-228600">
              <a:defRPr>
                <a:solidFill>
                  <a:srgbClr val="000000"/>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cs typeface="Arial" panose="020B0604020202020204" pitchFamily="34" charset="0"/>
              </a:defRPr>
            </a:lvl9pPr>
          </a:lstStyle>
          <a:p>
            <a:endParaRPr lang="en-US" altLang="en-US" sz="1350"/>
          </a:p>
        </p:txBody>
      </p:sp>
    </p:spTree>
    <p:extLst>
      <p:ext uri="{BB962C8B-B14F-4D97-AF65-F5344CB8AC3E}">
        <p14:creationId xmlns:p14="http://schemas.microsoft.com/office/powerpoint/2010/main" val="4038451696"/>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273569" y="3936049"/>
            <a:ext cx="7365207" cy="1846659"/>
          </a:xfrm>
        </p:spPr>
        <p:txBody>
          <a:bodyPr/>
          <a:lstStyle/>
          <a:p>
            <a:r>
              <a:rPr lang="en-US" sz="6000" i="1" dirty="0">
                <a:solidFill>
                  <a:srgbClr val="FFFDF7"/>
                </a:solidFill>
              </a:rPr>
              <a:t>Addressing violence as a public health issue</a:t>
            </a:r>
            <a:endParaRPr lang="id-ID" sz="6000" i="1" dirty="0">
              <a:solidFill>
                <a:srgbClr val="FFFDF7"/>
              </a:solidFill>
            </a:endParaRPr>
          </a:p>
        </p:txBody>
      </p:sp>
      <p:sp>
        <p:nvSpPr>
          <p:cNvPr id="6" name="Text Placeholder 20"/>
          <p:cNvSpPr txBox="1">
            <a:spLocks/>
          </p:cNvSpPr>
          <p:nvPr/>
        </p:nvSpPr>
        <p:spPr>
          <a:xfrm>
            <a:off x="13578458" y="6565610"/>
            <a:ext cx="1968782" cy="43141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endParaRPr lang="id-ID" sz="1800" b="1" dirty="0">
              <a:solidFill>
                <a:srgbClr val="44546A"/>
              </a:solidFill>
            </a:endParaRPr>
          </a:p>
        </p:txBody>
      </p:sp>
      <p:sp>
        <p:nvSpPr>
          <p:cNvPr id="8" name="TextBox 7">
            <a:extLst>
              <a:ext uri="{FF2B5EF4-FFF2-40B4-BE49-F238E27FC236}">
                <a16:creationId xmlns:a16="http://schemas.microsoft.com/office/drawing/2014/main" id="{94996730-BC4B-49CC-904E-2875C694C429}"/>
              </a:ext>
            </a:extLst>
          </p:cNvPr>
          <p:cNvSpPr txBox="1"/>
          <p:nvPr/>
        </p:nvSpPr>
        <p:spPr>
          <a:xfrm>
            <a:off x="12365106" y="6997026"/>
            <a:ext cx="5273670" cy="1015663"/>
          </a:xfrm>
          <a:prstGeom prst="rect">
            <a:avLst/>
          </a:prstGeom>
          <a:noFill/>
        </p:spPr>
        <p:txBody>
          <a:bodyPr wrap="square" rtlCol="0">
            <a:spAutoFit/>
          </a:bodyPr>
          <a:lstStyle/>
          <a:p>
            <a:r>
              <a:rPr lang="en-US" sz="3000" b="1" dirty="0">
                <a:solidFill>
                  <a:prstClr val="white"/>
                </a:solidFill>
              </a:rPr>
              <a:t>David Johnson</a:t>
            </a:r>
            <a:r>
              <a:rPr lang="en-US" sz="3000" dirty="0">
                <a:solidFill>
                  <a:prstClr val="white"/>
                </a:solidFill>
              </a:rPr>
              <a:t/>
            </a:r>
            <a:br>
              <a:rPr lang="en-US" sz="3000" dirty="0">
                <a:solidFill>
                  <a:prstClr val="white"/>
                </a:solidFill>
              </a:rPr>
            </a:br>
            <a:r>
              <a:rPr lang="en-US" sz="3000" dirty="0">
                <a:solidFill>
                  <a:prstClr val="white"/>
                </a:solidFill>
              </a:rPr>
              <a:t>Bull City United Supervisor</a:t>
            </a:r>
            <a:endParaRPr lang="en-US" sz="2700" dirty="0">
              <a:solidFill>
                <a:prstClr val="white"/>
              </a:solidFill>
            </a:endParaRPr>
          </a:p>
        </p:txBody>
      </p:sp>
      <p:pic>
        <p:nvPicPr>
          <p:cNvPr id="10" name="Picture Placeholder 9">
            <a:extLst>
              <a:ext uri="{FF2B5EF4-FFF2-40B4-BE49-F238E27FC236}">
                <a16:creationId xmlns:a16="http://schemas.microsoft.com/office/drawing/2014/main" id="{CB0B961A-736B-49A4-97F5-1A6A8ADE7F22}"/>
              </a:ext>
            </a:extLst>
          </p:cNvPr>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l="8704" r="8704"/>
          <a:stretch>
            <a:fillRect/>
          </a:stretch>
        </p:blipFill>
        <p:spPr/>
      </p:pic>
    </p:spTree>
    <p:extLst>
      <p:ext uri="{BB962C8B-B14F-4D97-AF65-F5344CB8AC3E}">
        <p14:creationId xmlns:p14="http://schemas.microsoft.com/office/powerpoint/2010/main" val="300322702"/>
      </p:ext>
    </p:extLst>
  </p:cSld>
  <p:clrMapOvr>
    <a:masterClrMapping/>
  </p:clrMapOvr>
  <mc:AlternateContent xmlns:mc="http://schemas.openxmlformats.org/markup-compatibility/2006" xmlns:p14="http://schemas.microsoft.com/office/powerpoint/2010/main">
    <mc:Choice Requires="p14">
      <p:transition spd="slow" p14:dur="4000" advTm="5204">
        <p14:vortex dir="r"/>
      </p:transition>
    </mc:Choice>
    <mc:Fallback xmlns="">
      <p:transition spd="slow" advTm="52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essionQuestionData" descr="&lt;?xml version=&quot;1.0&quot;?&gt;&lt;AllQuestions /&gt;" hidden="1"/>
          <p:cNvSpPr txBox="1">
            <a:spLocks noChangeArrowheads="1"/>
          </p:cNvSpPr>
          <p:nvPr/>
        </p:nvSpPr>
        <p:spPr bwMode="auto">
          <a:xfrm>
            <a:off x="2286000" y="1"/>
            <a:ext cx="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371600" fontAlgn="base" hangingPunct="1">
              <a:spcBef>
                <a:spcPct val="0"/>
              </a:spcBef>
              <a:spcAft>
                <a:spcPct val="0"/>
              </a:spcAft>
              <a:defRPr/>
            </a:pPr>
            <a:endParaRPr lang="en-US" altLang="en-US" sz="2700" kern="1200">
              <a:solidFill>
                <a:prstClr val="black"/>
              </a:solidFill>
              <a:ea typeface="+mn-ea"/>
            </a:endParaRPr>
          </a:p>
        </p:txBody>
      </p:sp>
      <p:sp>
        <p:nvSpPr>
          <p:cNvPr id="10245" name="SessionAnswerData" descr="&lt;?xml version=&quot;1.0&quot;?&gt;&lt;AllAnswers /&gt;" hidden="1"/>
          <p:cNvSpPr txBox="1">
            <a:spLocks noChangeArrowheads="1"/>
          </p:cNvSpPr>
          <p:nvPr/>
        </p:nvSpPr>
        <p:spPr bwMode="auto">
          <a:xfrm>
            <a:off x="4191000" y="1"/>
            <a:ext cx="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371600" fontAlgn="base" hangingPunct="1">
              <a:spcBef>
                <a:spcPct val="0"/>
              </a:spcBef>
              <a:spcAft>
                <a:spcPct val="0"/>
              </a:spcAft>
              <a:defRPr/>
            </a:pPr>
            <a:endParaRPr lang="en-US" altLang="en-US" sz="2700" kern="1200">
              <a:solidFill>
                <a:prstClr val="black"/>
              </a:solidFill>
              <a:ea typeface="+mn-ea"/>
            </a:endParaRPr>
          </a:p>
        </p:txBody>
      </p:sp>
      <p:sp>
        <p:nvSpPr>
          <p:cNvPr id="10246" name="SessionResponseData" hidden="1"/>
          <p:cNvSpPr txBox="1">
            <a:spLocks noChangeArrowheads="1"/>
          </p:cNvSpPr>
          <p:nvPr/>
        </p:nvSpPr>
        <p:spPr bwMode="auto">
          <a:xfrm>
            <a:off x="2286000" y="1"/>
            <a:ext cx="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371600" fontAlgn="base" hangingPunct="1">
              <a:spcBef>
                <a:spcPct val="0"/>
              </a:spcBef>
              <a:spcAft>
                <a:spcPct val="0"/>
              </a:spcAft>
              <a:defRPr/>
            </a:pPr>
            <a:endParaRPr lang="en-US" altLang="en-US" sz="2700" kern="1200">
              <a:solidFill>
                <a:prstClr val="black"/>
              </a:solidFill>
              <a:ea typeface="+mn-ea"/>
            </a:endParaRPr>
          </a:p>
        </p:txBody>
      </p:sp>
      <p:sp>
        <p:nvSpPr>
          <p:cNvPr id="10247" name="SessionPresentationSettingsData" descr="&lt;?xml version=&quot;1.0&quot;?&gt;&lt;Settings&gt;&lt;answerBulletFormat&gt;Numeric&lt;/answerBulletFormat&gt;&lt;answerNowAutoInsert&gt;No&lt;/answerNowAutoInsert&gt;&lt;answerNowStyle&gt;Explosion&lt;/answerNowStyle&gt;&lt;answerNowText&gt;Answer Now&lt;/answerNowText&gt;&lt;chartColors&gt;Use PowerPoint Color Scheme&lt;/chartColors&gt;&lt;chartType&gt;Horizontal&lt;/chartType&gt;&lt;correctAnswerIndicator&gt;Checkmark&lt;/correctAnswerIndicator&gt;&lt;countdownAutoInsert&gt;No&lt;/countdownAutoInsert&gt;&lt;countdownSeconds&gt;10&lt;/countdownSeconds&gt;&lt;countdownSound&gt;TicToc.wav&lt;/countdownSound&gt;&lt;countdownStyle&gt;Box&lt;/countdownStyle&gt;&lt;gridAutoInsert&gt;No&lt;/gridAutoInsert&gt;&lt;gridFillStyle&gt;Answered&lt;/gridFillStyle&gt;&lt;gridFillColor&gt;255,255,0&lt;/gridFillColor&gt;&lt;ChartModel&gt;3D&lt;/ChartModel&gt;&lt;SimulatedVoteCount&gt;50&lt;/SimulatedVoteCount&gt;&lt;gridColor&gt;176,216,255&lt;/gridColor&gt;&lt;gridAlternateColor&gt;62,158,255&lt;/gridAlternateColor&gt;&lt;gridIncorrectColor&gt;&lt;/gridIncorrectColor&gt;&lt;gridOpacity&gt;100%&lt;/gridOpacity&gt;&lt;gridTextStyle&gt;Keypad #&lt;/gridTextStyle&gt;&lt;inputSource&gt;&lt;/inputSource&gt;&lt;userpreferredinputSource&gt;&lt;/userpreferredinputSource&gt;&lt;multipleResponseDivisor&gt;# of Responses&lt;/multipleResponseDivisor&gt;&lt;participantsLeaderBoard&gt;5&lt;/participantsLeaderBoard&gt;&lt;percentageDecimalPlaces&gt;0&lt;/percentageDecimalPlaces&gt;&lt;responseCounterAutoInsert&gt;No&lt;/responseCounterAutoInsert&gt;&lt;responseCounterStyle&gt;Oval&lt;/responseCounterStyle&gt;&lt;responseCounterDisplayValue&gt;# of Votes Received&lt;/responseCounterDisplayValue&gt;&lt;insertObjectUsingColor&gt;Blue&lt;/insertObjectUsingColor&gt;&lt;showResults&gt;Yes&lt;/showResults&gt;&lt;teamColors&gt;User Defined&lt;/teamColors&gt;&lt;teamIdentificationType&gt;None&lt;/teamIdentificationType&gt;&lt;teamScoringType&gt;Voting pads only&lt;/teamScoringType&gt;&lt;teamScoringDecimalPlaces&gt;1&lt;/teamScoringDecimalPlaces&gt;&lt;teamIdentificationItem&gt;&lt;/teamIdentificationItem&gt;&lt;teamsLeaderBoard&gt;5&lt;/teamsLeaderBoard&gt;&lt;teamName1&gt;&lt;/teamName1&gt;&lt;teamName2&gt;&lt;/teamName2&gt;&lt;teamName3&gt;&lt;/teamName3&gt;&lt;teamName4&gt;&lt;/teamName4&gt;&lt;teamName5&gt;&lt;/teamName5&gt;&lt;teamName6&gt;&lt;/teamName6&gt;&lt;teamName7&gt;&lt;/teamName7&gt;&lt;teamName8&gt;&lt;/teamName8&gt;&lt;teamName9&gt;&lt;/teamName9&gt;&lt;teamName10&gt;&lt;/teamName10&gt;&lt;showControlBar&gt;Slides with EZ-VOTE Objects&lt;/showControlBar&gt;&lt;defaultCorrectPointValue&gt;100&lt;/defaultCorrectPointValue&gt;&lt;defaultIncorrectPointValue&gt;0&lt;/defaultIncorrectPointValue&gt;&lt;chartColor1&gt;187,224,227&lt;/chartColor1&gt;&lt;chartColor2&gt;51,51,153&lt;/chartColor2&gt;&lt;chartColor3&gt;0,153,153&lt;/chartColor3&gt;&lt;chartColor4&gt;153,204,0&lt;/chartColor4&gt;&lt;chartColor5&gt;128,128,128&lt;/chartColor5&gt;&lt;chartColor6&gt;0,0,0&lt;/chartColor6&gt;&lt;chartColor7&gt;0,102,204&lt;/chartColor7&gt;&lt;chartColor8&gt;204,204,255&lt;/chartColor8&gt;&lt;chartColor9&gt;255,0,0&lt;/chartColor9&gt;&lt;chartColor10&gt;255,255,0&lt;/chartColor10&gt;&lt;teamColor1&gt;187,224,227&lt;/teamColor1&gt;&lt;teamColor2&gt;51,51,153&lt;/teamColor2&gt;&lt;teamColor3&gt;0,153,153&lt;/teamColor3&gt;&lt;teamColor4&gt;153,204,0&lt;/teamColor4&gt;&lt;teamColor5&gt;128,128,128&lt;/teamColor5&gt;&lt;teamColor6&gt;0,0,0&lt;/teamColor6&gt;&lt;teamColor7&gt;0,102,204&lt;/teamColor7&gt;&lt;teamColor8&gt;204,204,255&lt;/teamColor8&gt;&lt;teamColor9&gt;255,0,0&lt;/teamColor9&gt;&lt;teamColor10&gt;255,255,0&lt;/teamColor10&gt;&lt;displayAnswerImagesDuringVote&gt;Yes&lt;/displayAnswerImagesDuringVote&gt;&lt;displayAnswerImagesWithResponses&gt;Yes&lt;/displayAnswerImagesWithResponses&gt;&lt;displayAnswerTextDuringVote&gt;Yes&lt;/displayAnswerTextDuringVote&gt;&lt;displayAnswerTextWithResponses&gt;Yes&lt;/displayAnswerTextWithResponses&gt;&lt;questionSlideID&gt;&lt;/questionSlideID&gt;&lt;controlBarState&gt;Expanded&lt;/controlBarState&gt;&lt;isGridColorKnownColor&gt;No&lt;/isGridColorKnownColor&gt;&lt;gridColorName&gt;255,255,0&lt;/gridColorName&gt;&lt;AutoRec&gt;&lt;/AutoRec&gt;&lt;AutoRecTimeIntrvl&gt;&lt;/AutoRecTimeIntrvl&gt;&lt;chartVotesView&gt;Percentage&lt;/chartVotesView&gt;&lt;chartLabelsColor&gt;0,0,0&lt;/chartLabelsColor&gt;&lt;isChartLabelColorKnownColor&gt;&lt;/isChartLabelColorKnownColor&gt;&lt;chartLabelColorName&gt;&lt;/chartLabelColorName&gt;&lt;chartXAxisLabelType&gt;Full Text&lt;/chartXAxisLabelType&gt;&lt;/Settings&gt;" hidden="1"/>
          <p:cNvSpPr txBox="1">
            <a:spLocks noChangeArrowheads="1"/>
          </p:cNvSpPr>
          <p:nvPr/>
        </p:nvSpPr>
        <p:spPr bwMode="auto">
          <a:xfrm>
            <a:off x="2286000" y="1"/>
            <a:ext cx="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371600" fontAlgn="base" hangingPunct="1">
              <a:spcBef>
                <a:spcPct val="0"/>
              </a:spcBef>
              <a:spcAft>
                <a:spcPct val="0"/>
              </a:spcAft>
              <a:defRPr/>
            </a:pPr>
            <a:endParaRPr lang="en-US" altLang="en-US" sz="2700" kern="1200">
              <a:solidFill>
                <a:prstClr val="black"/>
              </a:solidFill>
              <a:ea typeface="+mn-ea"/>
            </a:endParaRPr>
          </a:p>
        </p:txBody>
      </p:sp>
      <p:sp>
        <p:nvSpPr>
          <p:cNvPr id="9" name="Title 1"/>
          <p:cNvSpPr txBox="1">
            <a:spLocks/>
          </p:cNvSpPr>
          <p:nvPr/>
        </p:nvSpPr>
        <p:spPr>
          <a:xfrm>
            <a:off x="-1" y="1"/>
            <a:ext cx="18482984" cy="3368489"/>
          </a:xfrm>
          <a:prstGeom prst="rect">
            <a:avLst/>
          </a:prstGeom>
          <a:solidFill>
            <a:srgbClr val="7AAA44"/>
          </a:solidFill>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defRPr/>
            </a:pPr>
            <a:r>
              <a:rPr lang="en-US" sz="6000" b="1">
                <a:solidFill>
                  <a:srgbClr val="DDE9EC"/>
                </a:solidFill>
                <a:latin typeface="Calibri Light" panose="020F0302020204030204" pitchFamily="34" charset="0"/>
                <a:cs typeface="Calibri Light" panose="020F0302020204030204" pitchFamily="34" charset="0"/>
              </a:rPr>
              <a:t>Bull City United </a:t>
            </a:r>
            <a:r>
              <a:rPr lang="en-US" sz="5400" b="1">
                <a:solidFill>
                  <a:srgbClr val="DDE9EC"/>
                </a:solidFill>
                <a:latin typeface="Calibri Light" panose="020F0302020204030204" pitchFamily="34" charset="0"/>
                <a:cs typeface="Calibri Light" panose="020F0302020204030204" pitchFamily="34" charset="0"/>
              </a:rPr>
              <a:t>is part Durham County Public Health, focused on violence prevention and intervention.</a:t>
            </a:r>
            <a:endParaRPr lang="en-US" sz="5400" b="1" dirty="0">
              <a:solidFill>
                <a:srgbClr val="DDE9EC"/>
              </a:solidFill>
              <a:latin typeface="Calibri Light" panose="020F0302020204030204" pitchFamily="34" charset="0"/>
              <a:cs typeface="Calibri Light" panose="020F0302020204030204" pitchFamily="34" charset="0"/>
            </a:endParaRPr>
          </a:p>
        </p:txBody>
      </p:sp>
      <p:pic>
        <p:nvPicPr>
          <p:cNvPr id="16" name="Picture 15" descr="A picture containing outdoor, person&#10;&#10;Description automatically generated">
            <a:extLst>
              <a:ext uri="{FF2B5EF4-FFF2-40B4-BE49-F238E27FC236}">
                <a16:creationId xmlns:a16="http://schemas.microsoft.com/office/drawing/2014/main" id="{1C2896C7-49FE-4451-BC62-F12653E4BD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1630"/>
          <a:stretch/>
        </p:blipFill>
        <p:spPr>
          <a:xfrm>
            <a:off x="0" y="3368487"/>
            <a:ext cx="18482982" cy="6918513"/>
          </a:xfrm>
          <a:prstGeom prst="rect">
            <a:avLst/>
          </a:prstGeom>
        </p:spPr>
      </p:pic>
      <p:pic>
        <p:nvPicPr>
          <p:cNvPr id="10248"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230600" y="9213059"/>
            <a:ext cx="2252382" cy="107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12954198"/>
      </p:ext>
    </p:extLst>
  </p:cSld>
  <p:clrMapOvr>
    <a:masterClrMapping/>
  </p:clrMapOvr>
  <p:transition spd="med"/>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IMAGESASSOCIATED" val="No"/>
</p:tagLst>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elestial">
  <a:themeElements>
    <a:clrScheme name="Celestial">
      <a:dk1>
        <a:srgbClr val="000000"/>
      </a:dk1>
      <a:lt1>
        <a:srgbClr val="FFFFFF"/>
      </a:lt1>
      <a:dk2>
        <a:srgbClr val="16476F"/>
      </a:dk2>
      <a:lt2>
        <a:srgbClr val="EBEBEB"/>
      </a:lt2>
      <a:accent1>
        <a:srgbClr val="E5B458"/>
      </a:accent1>
      <a:accent2>
        <a:srgbClr val="F77754"/>
      </a:accent2>
      <a:accent3>
        <a:srgbClr val="D8507E"/>
      </a:accent3>
      <a:accent4>
        <a:srgbClr val="BC70EE"/>
      </a:accent4>
      <a:accent5>
        <a:srgbClr val="3CA2E2"/>
      </a:accent5>
      <a:accent6>
        <a:srgbClr val="91BF77"/>
      </a:accent6>
      <a:hlink>
        <a:srgbClr val="71DDAB"/>
      </a:hlink>
      <a:folHlink>
        <a:srgbClr val="A6E4C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103</TotalTime>
  <Words>1598</Words>
  <Application>Microsoft Office PowerPoint</Application>
  <PresentationFormat>Custom</PresentationFormat>
  <Paragraphs>285</Paragraphs>
  <Slides>39</Slides>
  <Notes>20</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39</vt:i4>
      </vt:variant>
    </vt:vector>
  </HeadingPairs>
  <TitlesOfParts>
    <vt:vector size="58" baseType="lpstr">
      <vt:lpstr>Arial</vt:lpstr>
      <vt:lpstr>Barlow Light</vt:lpstr>
      <vt:lpstr>Calibri</vt:lpstr>
      <vt:lpstr>Calibri Light</vt:lpstr>
      <vt:lpstr>Gulim</vt:lpstr>
      <vt:lpstr>Helvetica</vt:lpstr>
      <vt:lpstr>Montserrat Classic</vt:lpstr>
      <vt:lpstr>Montserrat Classic Bold</vt:lpstr>
      <vt:lpstr>Montserrat Classic Bold Italics</vt:lpstr>
      <vt:lpstr>Montserrat Light</vt:lpstr>
      <vt:lpstr>Montserrat Light Bold</vt:lpstr>
      <vt:lpstr>Narkisim</vt:lpstr>
      <vt:lpstr>Open Sans Extra Bold</vt:lpstr>
      <vt:lpstr>Oswald Bold</vt:lpstr>
      <vt:lpstr>Oswald Italics</vt:lpstr>
      <vt:lpstr>Quicksand</vt:lpstr>
      <vt:lpstr>Wingdings</vt:lpstr>
      <vt:lpstr>Office Theme</vt:lpstr>
      <vt:lpstr>Celestial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Addressing violence as a public health issue</vt:lpstr>
      <vt:lpstr>PowerPoint Presentation</vt:lpstr>
      <vt:lpstr>Cure Violence Model</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Funding Opportunities for Violence Prevention and Intervention</vt:lpstr>
      <vt:lpstr>Overview - Funding Opportunities</vt:lpstr>
      <vt:lpstr>CORONAVIRUS STATE AND LOCAL  FISCAL RECOVERY FUNDS </vt:lpstr>
      <vt:lpstr>Treasury Department Guidance:</vt:lpstr>
      <vt:lpstr>PowerPoint Presentation</vt:lpstr>
      <vt:lpstr>Immediately:</vt:lpstr>
      <vt:lpstr>PowerPoint Presentation</vt:lpstr>
      <vt:lpstr>Medicaid</vt:lpstr>
      <vt:lpstr>Working Towards Victory - $5 Billion</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dc:creator>
  <cp:lastModifiedBy>Ari</cp:lastModifiedBy>
  <cp:revision>13</cp:revision>
  <dcterms:modified xsi:type="dcterms:W3CDTF">2021-06-01T14:06:46Z</dcterms:modified>
</cp:coreProperties>
</file>