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8" r:id="rId6"/>
    <p:sldId id="312" r:id="rId7"/>
    <p:sldId id="278" r:id="rId8"/>
    <p:sldId id="315" r:id="rId9"/>
    <p:sldId id="316" r:id="rId10"/>
    <p:sldId id="320" r:id="rId11"/>
    <p:sldId id="313" r:id="rId12"/>
    <p:sldId id="314" r:id="rId13"/>
    <p:sldId id="303" r:id="rId14"/>
    <p:sldId id="279" r:id="rId15"/>
    <p:sldId id="280" r:id="rId16"/>
    <p:sldId id="317" r:id="rId17"/>
    <p:sldId id="318" r:id="rId18"/>
    <p:sldId id="319" r:id="rId19"/>
    <p:sldId id="30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73E2A8-44E3-4EA9-A4A3-799868849437}">
          <p14:sldIdLst>
            <p14:sldId id="256"/>
            <p14:sldId id="258"/>
            <p14:sldId id="312"/>
            <p14:sldId id="278"/>
            <p14:sldId id="315"/>
            <p14:sldId id="316"/>
            <p14:sldId id="320"/>
            <p14:sldId id="313"/>
            <p14:sldId id="314"/>
            <p14:sldId id="303"/>
            <p14:sldId id="279"/>
            <p14:sldId id="280"/>
            <p14:sldId id="317"/>
            <p14:sldId id="318"/>
            <p14:sldId id="319"/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2F180F-8BCF-4BCA-A2C4-5677FEDB3D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9469F4-F83E-4C02-B065-D827F20AF7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9F392-97F1-41A6-B238-D8936756491B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BCCBF1-F467-4C01-91B2-F2D07C35F4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8505CC-B446-4120-B541-2192D66388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C320F-F35A-4E3F-908C-1591418A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300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FECDF-4B06-4C9F-A5C1-8A2CF998F66E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07CC0-7FDF-41A2-B062-359C52C69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067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ternate 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2854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lternate 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53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e 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53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bg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lternate 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rgbClr val="FFC000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tx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40719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Pictures with Cap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3278368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41910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4865122"/>
            <a:ext cx="4191000" cy="562672"/>
          </a:xfrm>
          <a:noFill/>
        </p:spPr>
        <p:txBody>
          <a:bodyPr anchor="t">
            <a:normAutofit/>
            <a:sp3d prstMaterial="softEdge"/>
          </a:bodyPr>
          <a:lstStyle>
            <a:lvl1pPr marR="0" algn="r" rtl="0" eaLnBrk="1" latinLnBrk="0" hangingPunct="1">
              <a:spcBef>
                <a:spcPct val="0"/>
              </a:spcBef>
              <a:buNone/>
              <a:defRPr kumimoji="0" lang="en-US" sz="2400" b="0" kern="1200" dirty="0">
                <a:solidFill>
                  <a:schemeClr val="bg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extLst/>
          </a:lstStyle>
          <a:p>
            <a:r>
              <a:rPr kumimoji="0" lang="en-US" dirty="0"/>
              <a:t>Click to add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4698600" y="182880"/>
            <a:ext cx="41910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4"/>
          </p:nvPr>
        </p:nvSpPr>
        <p:spPr>
          <a:xfrm>
            <a:off x="5638800" y="5449825"/>
            <a:ext cx="32766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4876800"/>
            <a:ext cx="4191000" cy="566928"/>
          </a:xfrm>
        </p:spPr>
        <p:txBody>
          <a:bodyPr>
            <a:normAutofit/>
          </a:bodyPr>
          <a:lstStyle>
            <a:lvl1pPr marL="109728" marR="0" indent="0" algn="r" rtl="0" eaLnBrk="1" latinLnBrk="0" hangingPunct="1">
              <a:spcBef>
                <a:spcPct val="0"/>
              </a:spcBef>
              <a:buNone/>
              <a:defRPr kumimoji="0" lang="en-US" sz="2400" b="0" kern="1200" dirty="0" smtClean="0">
                <a:solidFill>
                  <a:schemeClr val="bg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kumimoji="0" lang="en-US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775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e 2 Pictures w/ Cap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3278368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rgbClr val="FFC000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41910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4865122"/>
            <a:ext cx="4191000" cy="562672"/>
          </a:xfrm>
          <a:noFill/>
        </p:spPr>
        <p:txBody>
          <a:bodyPr anchor="t">
            <a:normAutofit/>
            <a:sp3d prstMaterial="softEdge"/>
          </a:bodyPr>
          <a:lstStyle>
            <a:lvl1pPr marR="0" algn="r" rtl="0" eaLnBrk="1" latinLnBrk="0" hangingPunct="1">
              <a:spcBef>
                <a:spcPct val="0"/>
              </a:spcBef>
              <a:buNone/>
              <a:defRPr kumimoji="0" lang="en-US" sz="2400" b="0" kern="1200" dirty="0">
                <a:solidFill>
                  <a:schemeClr val="tx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extLst/>
          </a:lstStyle>
          <a:p>
            <a:r>
              <a:rPr kumimoji="0" lang="en-US" dirty="0"/>
              <a:t>Click to add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4698600" y="182880"/>
            <a:ext cx="41910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4"/>
          </p:nvPr>
        </p:nvSpPr>
        <p:spPr>
          <a:xfrm>
            <a:off x="5638800" y="5449825"/>
            <a:ext cx="32766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rgbClr val="FFC000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4876800"/>
            <a:ext cx="4191000" cy="566928"/>
          </a:xfrm>
        </p:spPr>
        <p:txBody>
          <a:bodyPr>
            <a:normAutofit/>
          </a:bodyPr>
          <a:lstStyle>
            <a:lvl1pPr marL="109728" marR="0" indent="0" algn="r" rtl="0" eaLnBrk="1" latinLnBrk="0" hangingPunct="1">
              <a:spcBef>
                <a:spcPct val="0"/>
              </a:spcBef>
              <a:buNone/>
              <a:defRPr kumimoji="0" lang="en-US" sz="2400" b="0" kern="1200" dirty="0" smtClean="0">
                <a:solidFill>
                  <a:schemeClr val="tx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kumimoji="0" lang="en-US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781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ternate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740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ternate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072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solidFill>
                  <a:schemeClr val="bg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Alternate 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36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2578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2578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73730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5"/>
            <a:ext cx="4041775" cy="373730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Alternate 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2578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2578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73730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5"/>
            <a:ext cx="4041775" cy="373730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6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1"/>
                </a:solidFill>
              </a:defRPr>
            </a:lvl1pPr>
            <a:extLst/>
          </a:lstStyle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4" r:id="rId3"/>
    <p:sldLayoutId id="2147483685" r:id="rId4"/>
    <p:sldLayoutId id="2147483675" r:id="rId5"/>
    <p:sldLayoutId id="2147483676" r:id="rId6"/>
    <p:sldLayoutId id="2147483686" r:id="rId7"/>
    <p:sldLayoutId id="2147483677" r:id="rId8"/>
    <p:sldLayoutId id="2147483687" r:id="rId9"/>
    <p:sldLayoutId id="2147483678" r:id="rId10"/>
    <p:sldLayoutId id="2147483688" r:id="rId11"/>
    <p:sldLayoutId id="2147483679" r:id="rId12"/>
    <p:sldLayoutId id="2147483689" r:id="rId13"/>
    <p:sldLayoutId id="2147483680" r:id="rId14"/>
    <p:sldLayoutId id="2147483690" r:id="rId15"/>
    <p:sldLayoutId id="2147483681" r:id="rId16"/>
    <p:sldLayoutId id="2147483691" r:id="rId17"/>
    <p:sldLayoutId id="2147483693" r:id="rId18"/>
    <p:sldLayoutId id="2147483694" r:id="rId19"/>
    <p:sldLayoutId id="2147483682" r:id="rId20"/>
    <p:sldLayoutId id="2147483683" r:id="rId2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Arial" pitchFamily="34" charset="0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GCC Staff Updates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latin typeface="Bahnschrift" panose="020B0502040204020203" pitchFamily="34" charset="0"/>
              </a:rPr>
              <a:t>Racial and Ethnic Disparities (RED) Subcommittee</a:t>
            </a:r>
          </a:p>
          <a:p>
            <a:r>
              <a:rPr lang="en-US" dirty="0">
                <a:latin typeface="Bahnschrift" panose="020B0502040204020203" pitchFamily="34" charset="0"/>
              </a:rPr>
              <a:t>Adonicca McAllister</a:t>
            </a:r>
          </a:p>
          <a:p>
            <a:r>
              <a:rPr lang="en-US" dirty="0">
                <a:latin typeface="Bahnschrift" panose="020B0502040204020203" pitchFamily="34" charset="0"/>
              </a:rPr>
              <a:t>Juvenile Justice Lead Planner</a:t>
            </a:r>
          </a:p>
          <a:p>
            <a:r>
              <a:rPr lang="en-US" dirty="0">
                <a:latin typeface="Bahnschrift" panose="020B0502040204020203" pitchFamily="34" charset="0"/>
              </a:rPr>
              <a:t>July 22, 2021</a:t>
            </a:r>
          </a:p>
        </p:txBody>
      </p:sp>
    </p:spTree>
    <p:extLst>
      <p:ext uri="{BB962C8B-B14F-4D97-AF65-F5344CB8AC3E}">
        <p14:creationId xmlns:p14="http://schemas.microsoft.com/office/powerpoint/2010/main" val="3831051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7672" y="2133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Bahnschrift" panose="020B0502040204020203" pitchFamily="34" charset="0"/>
              </a:rPr>
              <a:t>State Advisory Group (SAG)</a:t>
            </a:r>
            <a:br>
              <a:rPr lang="en-US" dirty="0">
                <a:solidFill>
                  <a:srgbClr val="000000"/>
                </a:solidFill>
                <a:latin typeface="Bahnschrift" panose="020B0502040204020203" pitchFamily="34" charset="0"/>
              </a:rPr>
            </a:br>
            <a:r>
              <a:rPr lang="en-US" dirty="0">
                <a:solidFill>
                  <a:srgbClr val="000000"/>
                </a:solidFill>
                <a:latin typeface="Bahnschrift" panose="020B0502040204020203" pitchFamily="34" charset="0"/>
              </a:rPr>
              <a:t>Allocation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11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6C5CEB-75C8-4E77-A312-821EB8478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34 </a:t>
            </a:r>
            <a:r>
              <a:rPr lang="en-US" dirty="0" err="1"/>
              <a:t>U.S.Code</a:t>
            </a:r>
            <a:r>
              <a:rPr lang="en-US" dirty="0"/>
              <a:t> §11132. Allocation of funds </a:t>
            </a:r>
          </a:p>
          <a:p>
            <a:pPr marL="109728" indent="0">
              <a:buNone/>
            </a:pPr>
            <a:r>
              <a:rPr lang="en-US" sz="2400" dirty="0"/>
              <a:t>(d)Minimum annual allocation for assistance of advisory group</a:t>
            </a:r>
          </a:p>
          <a:p>
            <a:pPr marL="109728" indent="0">
              <a:buNone/>
            </a:pPr>
            <a:r>
              <a:rPr lang="en-US" sz="2400" dirty="0"/>
              <a:t>In accordance with regulations promulgated under this part, </a:t>
            </a:r>
            <a:r>
              <a:rPr lang="en-US" sz="2400" u="sng" dirty="0"/>
              <a:t>not more than 5 percent of the annual allocation to any State under this part shall be available to assist the advisory group established under section</a:t>
            </a:r>
            <a:r>
              <a:rPr lang="en-US" sz="2400" dirty="0"/>
              <a:t> 11133(a)(3) of this </a:t>
            </a:r>
            <a:r>
              <a:rPr lang="en-US" sz="2400" dirty="0" err="1"/>
              <a:t>title.d</a:t>
            </a:r>
            <a:r>
              <a:rPr lang="en-US" sz="2400" dirty="0"/>
              <a:t>)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634CFF-6277-4B30-A0C5-568EF6C41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B3668F-E157-4422-853A-B84A8D454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11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697E781-8297-4A72-A039-7C62FEDB1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Advisory Group Allocation</a:t>
            </a:r>
          </a:p>
        </p:txBody>
      </p:sp>
    </p:spTree>
    <p:extLst>
      <p:ext uri="{BB962C8B-B14F-4D97-AF65-F5344CB8AC3E}">
        <p14:creationId xmlns:p14="http://schemas.microsoft.com/office/powerpoint/2010/main" val="3704807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684232-22A1-4E1B-AFC1-3295D13CA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2018 SAG Allocation</a:t>
            </a:r>
          </a:p>
          <a:p>
            <a:pPr lvl="1"/>
            <a:r>
              <a:rPr lang="en-US" dirty="0"/>
              <a:t>$	20,000.00</a:t>
            </a:r>
          </a:p>
          <a:p>
            <a:pPr lvl="1"/>
            <a:r>
              <a:rPr lang="en-US" dirty="0"/>
              <a:t>Funds expire 9/30/2023</a:t>
            </a:r>
          </a:p>
          <a:p>
            <a:pPr lvl="1"/>
            <a:endParaRPr lang="en-US" dirty="0"/>
          </a:p>
          <a:p>
            <a:r>
              <a:rPr lang="en-US" dirty="0"/>
              <a:t>Funds can be used for…</a:t>
            </a:r>
          </a:p>
          <a:p>
            <a:pPr lvl="1"/>
            <a:r>
              <a:rPr lang="en-US" dirty="0"/>
              <a:t>SAG and subcommittee activities</a:t>
            </a:r>
          </a:p>
          <a:p>
            <a:pPr lvl="1"/>
            <a:r>
              <a:rPr lang="en-US" dirty="0"/>
              <a:t>Conferences, webinars, training, etc.</a:t>
            </a:r>
          </a:p>
          <a:p>
            <a:pPr lvl="1"/>
            <a:r>
              <a:rPr lang="en-US" dirty="0"/>
              <a:t>Other expenses incurred (ex. travel)</a:t>
            </a:r>
          </a:p>
          <a:p>
            <a:endParaRPr lang="en-US" dirty="0"/>
          </a:p>
          <a:p>
            <a:r>
              <a:rPr lang="en-US" dirty="0"/>
              <a:t>How can we work to utilize these funds?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F5B3B3-D7E3-45CC-95AD-2E203408E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ADC3AD-64FA-4C00-A834-07A8428F8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12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BDBF482-4293-47F7-86A9-7AA4AC40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Advisory Group Allocation</a:t>
            </a:r>
          </a:p>
        </p:txBody>
      </p:sp>
    </p:spTree>
    <p:extLst>
      <p:ext uri="{BB962C8B-B14F-4D97-AF65-F5344CB8AC3E}">
        <p14:creationId xmlns:p14="http://schemas.microsoft.com/office/powerpoint/2010/main" val="2033993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AC3E54-EDAE-4B25-B5A2-795C71CC5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OJJDP SAG 101 Training Series</a:t>
            </a:r>
          </a:p>
          <a:p>
            <a:pPr lvl="1"/>
            <a:r>
              <a:rPr lang="en-US" dirty="0"/>
              <a:t>Learn about the role of the State Advisory Group, history of the JJRA,  and core requirements of the funding source</a:t>
            </a:r>
          </a:p>
          <a:p>
            <a:pPr lvl="1"/>
            <a:endParaRPr lang="en-US" dirty="0"/>
          </a:p>
          <a:p>
            <a:r>
              <a:rPr lang="en-US" dirty="0"/>
              <a:t>Coalition for Juvenile Justice 2021 Racial and Ethnic Disparities Conference</a:t>
            </a:r>
          </a:p>
          <a:p>
            <a:pPr lvl="1"/>
            <a:r>
              <a:rPr lang="en-US" dirty="0"/>
              <a:t>A Call for Justice: Confronting Racial and Ethnic Disparities</a:t>
            </a:r>
          </a:p>
          <a:p>
            <a:pPr lvl="1"/>
            <a:r>
              <a:rPr lang="en-US" dirty="0"/>
              <a:t>November 1-3, 2021 (virtual and/or in-person)</a:t>
            </a:r>
          </a:p>
          <a:p>
            <a:pPr marL="393192" lvl="1" indent="0" algn="ctr">
              <a:buNone/>
            </a:pPr>
            <a:r>
              <a:rPr lang="en-US" dirty="0">
                <a:solidFill>
                  <a:schemeClr val="accent1"/>
                </a:solidFill>
                <a:highlight>
                  <a:srgbClr val="FFFF00"/>
                </a:highlight>
              </a:rPr>
              <a:t>Reminder: please let us know of your interest in attending </a:t>
            </a:r>
          </a:p>
          <a:p>
            <a:pPr marL="393192" lvl="1" indent="0" algn="ctr">
              <a:buNone/>
            </a:pPr>
            <a:r>
              <a:rPr lang="en-US" dirty="0">
                <a:solidFill>
                  <a:schemeClr val="accent1"/>
                </a:solidFill>
                <a:highlight>
                  <a:srgbClr val="FFFF00"/>
                </a:highlight>
              </a:rPr>
              <a:t>no later than </a:t>
            </a:r>
            <a:r>
              <a:rPr lang="en-US" b="1" dirty="0">
                <a:solidFill>
                  <a:schemeClr val="accent1"/>
                </a:solidFill>
                <a:highlight>
                  <a:srgbClr val="FFFF00"/>
                </a:highlight>
              </a:rPr>
              <a:t>July 23, 2021</a:t>
            </a:r>
            <a:r>
              <a:rPr lang="en-US" dirty="0">
                <a:solidFill>
                  <a:schemeClr val="accent1"/>
                </a:solidFill>
                <a:highlight>
                  <a:srgbClr val="FFFF00"/>
                </a:highlight>
              </a:rPr>
              <a:t>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0A70D1-BBE7-4486-AF68-1A2971162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135C1-BEDE-4E3E-B266-78C64EE0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13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8489DD-7F76-4154-9C47-20B03F8C3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Opportunities</a:t>
            </a:r>
          </a:p>
        </p:txBody>
      </p:sp>
    </p:spTree>
    <p:extLst>
      <p:ext uri="{BB962C8B-B14F-4D97-AF65-F5344CB8AC3E}">
        <p14:creationId xmlns:p14="http://schemas.microsoft.com/office/powerpoint/2010/main" val="59880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3CF79E-D017-4B6B-9CBF-3D6824A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27FB27-D04A-4141-83F5-25BB23AFD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14</a:t>
            </a:fld>
            <a:endParaRPr lang="en-US"/>
          </a:p>
        </p:txBody>
      </p:sp>
      <p:pic>
        <p:nvPicPr>
          <p:cNvPr id="1026" name="Picture 10" descr="A picture containing text, screenshot, person, document&#10;&#10;Description automatically generated">
            <a:extLst>
              <a:ext uri="{FF2B5EF4-FFF2-40B4-BE49-F238E27FC236}">
                <a16:creationId xmlns:a16="http://schemas.microsoft.com/office/drawing/2014/main" id="{99EA5417-8402-4EFA-8865-9F3E510BC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" y="1221077"/>
            <a:ext cx="8601075" cy="441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453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E1B96D-307A-453A-9095-66ABF2AF3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F68219-42FC-4C5A-A345-B409E034C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15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A850AC-142A-44F6-BA25-24151A505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89" y="838200"/>
            <a:ext cx="8619822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09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00"/>
                </a:solidFill>
                <a:latin typeface="Bahnschrift" panose="020B0502040204020203" pitchFamily="34" charset="0"/>
              </a:rPr>
              <a:t>Questions?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9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latin typeface="Bahnschrift" panose="020B0502040204020203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latin typeface="Bahnschrift" panose="020B0502040204020203" pitchFamily="34" charset="0"/>
              </a:rPr>
              <a:t>FY20 Subawards</a:t>
            </a:r>
          </a:p>
          <a:p>
            <a:r>
              <a:rPr lang="en-US" sz="3200" dirty="0">
                <a:solidFill>
                  <a:srgbClr val="000000"/>
                </a:solidFill>
                <a:latin typeface="Bahnschrift" panose="020B0502040204020203" pitchFamily="34" charset="0"/>
              </a:rPr>
              <a:t>FY21 Title II Funding</a:t>
            </a:r>
          </a:p>
          <a:p>
            <a:r>
              <a:rPr lang="en-US" sz="3200" dirty="0">
                <a:solidFill>
                  <a:srgbClr val="000000"/>
                </a:solidFill>
                <a:latin typeface="Bahnschrift" panose="020B0502040204020203" pitchFamily="34" charset="0"/>
              </a:rPr>
              <a:t>Title II Calls </a:t>
            </a:r>
          </a:p>
          <a:p>
            <a:r>
              <a:rPr lang="en-US" sz="3200" dirty="0">
                <a:solidFill>
                  <a:srgbClr val="000000"/>
                </a:solidFill>
                <a:latin typeface="Bahnschrift" panose="020B0502040204020203" pitchFamily="34" charset="0"/>
              </a:rPr>
              <a:t>SAG Allocation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Staff </a:t>
            </a:r>
            <a:r>
              <a:rPr lang="en-US" dirty="0">
                <a:solidFill>
                  <a:srgbClr val="000000"/>
                </a:solidFill>
                <a:latin typeface="Bahnschrift" panose="020B0502040204020203" pitchFamily="34" charset="0"/>
              </a:rPr>
              <a:t>Updates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09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00"/>
                </a:solidFill>
                <a:latin typeface="Bahnschrift" panose="020B0502040204020203" pitchFamily="34" charset="0"/>
              </a:rPr>
              <a:t>FY20 Subaward Update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4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49E405-1921-4FA9-9E04-243853498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GCC received our FY20 Title II funds mid-May</a:t>
            </a:r>
          </a:p>
          <a:p>
            <a:pPr marL="109728" indent="0">
              <a:buNone/>
            </a:pPr>
            <a:endParaRPr lang="en-US" sz="2400" dirty="0"/>
          </a:p>
          <a:p>
            <a:r>
              <a:rPr lang="en-US" sz="2400" dirty="0"/>
              <a:t>Staff has worked to get grants funded through FY20 Title II awarded</a:t>
            </a:r>
          </a:p>
          <a:p>
            <a:pPr marL="109728" indent="0">
              <a:buNone/>
            </a:pPr>
            <a:endParaRPr lang="en-US" sz="2400" dirty="0"/>
          </a:p>
          <a:p>
            <a:r>
              <a:rPr lang="en-US" sz="2400" dirty="0"/>
              <a:t>One FY2020 RED project declined funding due to hardships with the pandemic, staffing changes; however, would like to be considered for future funding</a:t>
            </a:r>
          </a:p>
          <a:p>
            <a:pPr lvl="1"/>
            <a:r>
              <a:rPr lang="en-US" sz="2000" dirty="0">
                <a:solidFill>
                  <a:srgbClr val="FFFF00"/>
                </a:solidFill>
              </a:rPr>
              <a:t>PROJ013458 – Parting the RED Sea: Creating a Pathway to Equity for Students by Reducing Racial and Ethnic Disparities (Johnston County Schools)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A3B9D3-2C13-4A7B-A44B-4F3FB2523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895512-EA10-40FE-9709-72E988A5A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4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A8C2BE1-6565-4848-8546-DAAFE818F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FY20 Subaward Update</a:t>
            </a:r>
          </a:p>
        </p:txBody>
      </p:sp>
    </p:spTree>
    <p:extLst>
      <p:ext uri="{BB962C8B-B14F-4D97-AF65-F5344CB8AC3E}">
        <p14:creationId xmlns:p14="http://schemas.microsoft.com/office/powerpoint/2010/main" val="3877819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00"/>
                </a:solidFill>
                <a:latin typeface="Bahnschrift" panose="020B0502040204020203" pitchFamily="34" charset="0"/>
              </a:rPr>
              <a:t>FY21 Title II Funding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42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B4975F5-6CA4-4095-9F37-8ABBDB005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2020 – 2022 Three Year Comprehensive Plan submitted to OJJDP for review</a:t>
            </a:r>
          </a:p>
          <a:p>
            <a:endParaRPr lang="en-US" dirty="0"/>
          </a:p>
          <a:p>
            <a:r>
              <a:rPr lang="en-US" dirty="0"/>
              <a:t>Compliance and RED Plans are due to OJJDP by August 12, 2021</a:t>
            </a:r>
          </a:p>
          <a:p>
            <a:endParaRPr lang="en-US" dirty="0"/>
          </a:p>
          <a:p>
            <a:r>
              <a:rPr lang="en-US" dirty="0"/>
              <a:t>Continuing to collaborate with D-ACJJ on RED data, plans, and additional requirements – thank you DPS JJ!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A3B9D3-2C13-4A7B-A44B-4F3FB2523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895512-EA10-40FE-9709-72E988A5A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A8C2BE1-6565-4848-8546-DAAFE818F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FY21 Title II Funding</a:t>
            </a:r>
          </a:p>
        </p:txBody>
      </p:sp>
    </p:spTree>
    <p:extLst>
      <p:ext uri="{BB962C8B-B14F-4D97-AF65-F5344CB8AC3E}">
        <p14:creationId xmlns:p14="http://schemas.microsoft.com/office/powerpoint/2010/main" val="2054070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617A713-DCAC-4FC5-B429-5A78968D5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romanUcPeriod"/>
            </a:pPr>
            <a:r>
              <a:rPr lang="en-US" dirty="0"/>
              <a:t>Submit statewide data at key juvenile justice decision points where research has shown that a potential disparity may occur.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/>
              <a:t>Arrest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/>
              <a:t>Diversion (filing of charges)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/>
              <a:t>Pre-trial detention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/>
              <a:t>Disposition commitments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/>
              <a:t>Adult Transfer</a:t>
            </a:r>
          </a:p>
          <a:p>
            <a:pPr marL="681228" indent="-571500">
              <a:buFont typeface="+mj-lt"/>
              <a:buAutoNum type="romanUcPeriod"/>
            </a:pPr>
            <a:r>
              <a:rPr lang="en-US" dirty="0"/>
              <a:t>Develop an action plan.</a:t>
            </a:r>
          </a:p>
          <a:p>
            <a:pPr marL="681228" indent="-571500">
              <a:buFont typeface="+mj-lt"/>
              <a:buAutoNum type="romanUcPeriod"/>
            </a:pPr>
            <a:r>
              <a:rPr lang="en-US" dirty="0"/>
              <a:t>Conduct an outcome-based evaluation.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588F80-406E-429A-B46A-21EC7C99A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6134E-00C6-4542-9ED2-D6862280F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8F7E06-E9D7-4DC7-85A8-B30DDC397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Compliance Data and RED Plans</a:t>
            </a:r>
          </a:p>
        </p:txBody>
      </p:sp>
    </p:spTree>
    <p:extLst>
      <p:ext uri="{BB962C8B-B14F-4D97-AF65-F5344CB8AC3E}">
        <p14:creationId xmlns:p14="http://schemas.microsoft.com/office/powerpoint/2010/main" val="389693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00"/>
                </a:solidFill>
                <a:latin typeface="Bahnschrift" panose="020B0502040204020203" pitchFamily="34" charset="0"/>
              </a:rPr>
              <a:t>Title II Call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76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BECA8D-A402-4BA4-A908-9F0911B74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Monthly calls with Program Manager have been centered around development and submission of the  Title II application and 3-Year Plan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OJJDP SAG Call – 4/28</a:t>
            </a:r>
          </a:p>
          <a:p>
            <a:pPr lvl="1"/>
            <a:r>
              <a:rPr lang="en-US" dirty="0"/>
              <a:t>Impact of </a:t>
            </a:r>
            <a:r>
              <a:rPr lang="en-US" dirty="0" err="1"/>
              <a:t>Covid</a:t>
            </a:r>
            <a:r>
              <a:rPr lang="en-US" dirty="0"/>
              <a:t> of SAG activities, expending of SAG allocations</a:t>
            </a:r>
          </a:p>
          <a:p>
            <a:pPr marL="393192" lvl="1" indent="0">
              <a:buNone/>
            </a:pPr>
            <a:endParaRPr lang="en-US" dirty="0"/>
          </a:p>
          <a:p>
            <a:r>
              <a:rPr lang="en-US" dirty="0"/>
              <a:t>OJJDP Compliance Monitors Call – 5/12</a:t>
            </a:r>
          </a:p>
          <a:p>
            <a:pPr lvl="1"/>
            <a:r>
              <a:rPr lang="en-US" dirty="0"/>
              <a:t>Compliance Monitoring Tool (CMT) update, new requirements</a:t>
            </a:r>
          </a:p>
          <a:p>
            <a:pPr marL="393192" lvl="1" indent="0">
              <a:buNone/>
            </a:pPr>
            <a:endParaRPr lang="en-US" dirty="0"/>
          </a:p>
          <a:p>
            <a:r>
              <a:rPr lang="en-US" dirty="0"/>
              <a:t>OJJDP RED Coordinators Call – 6/16</a:t>
            </a:r>
          </a:p>
          <a:p>
            <a:pPr lvl="1"/>
            <a:r>
              <a:rPr lang="en-US" dirty="0"/>
              <a:t>Statutory requirements for RED Plans</a:t>
            </a:r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B882F9-425E-40DB-A047-C372DD06A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07/22/2021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E50BB-3984-425C-AA3D-64424429B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7D969-FAF6-4667-9EED-A6C98B22320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8D1A7B-C790-4C73-AD3F-E6498029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II Call Updates</a:t>
            </a:r>
          </a:p>
        </p:txBody>
      </p:sp>
    </p:spTree>
    <p:extLst>
      <p:ext uri="{BB962C8B-B14F-4D97-AF65-F5344CB8AC3E}">
        <p14:creationId xmlns:p14="http://schemas.microsoft.com/office/powerpoint/2010/main" val="1238528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PStheme">
  <a:themeElements>
    <a:clrScheme name="Custom 2">
      <a:dk1>
        <a:srgbClr val="39639D"/>
      </a:dk1>
      <a:lt1>
        <a:sysClr val="window" lastClr="FFFFFF"/>
      </a:lt1>
      <a:dk2>
        <a:srgbClr val="464646"/>
      </a:dk2>
      <a:lt2>
        <a:srgbClr val="DEF5FA"/>
      </a:lt2>
      <a:accent1>
        <a:srgbClr val="DA1F28"/>
      </a:accent1>
      <a:accent2>
        <a:srgbClr val="DA1F28"/>
      </a:accent2>
      <a:accent3>
        <a:srgbClr val="DA1F28"/>
      </a:accent3>
      <a:accent4>
        <a:srgbClr val="DA1F28"/>
      </a:accent4>
      <a:accent5>
        <a:srgbClr val="DA1F28"/>
      </a:accent5>
      <a:accent6>
        <a:srgbClr val="DA1F28"/>
      </a:accent6>
      <a:hlink>
        <a:srgbClr val="DA1F28"/>
      </a:hlink>
      <a:folHlink>
        <a:srgbClr val="DA1F2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270841FF0285448BB5F1DABD216D88" ma:contentTypeVersion="11" ma:contentTypeDescription="Create a new document." ma:contentTypeScope="" ma:versionID="9fb6f173cd703593d3a9bd72b1723d80">
  <xsd:schema xmlns:xsd="http://www.w3.org/2001/XMLSchema" xmlns:xs="http://www.w3.org/2001/XMLSchema" xmlns:p="http://schemas.microsoft.com/office/2006/metadata/properties" xmlns:ns2="898b4f5b-18f8-4bb5-ba37-538feb1a53df" xmlns:ns3="c1f34c2f-a520-4fb3-8cef-e10acb425ad6" targetNamespace="http://schemas.microsoft.com/office/2006/metadata/properties" ma:root="true" ma:fieldsID="cb9549a831ff12465955d9af28981fa2" ns2:_="" ns3:_="">
    <xsd:import namespace="898b4f5b-18f8-4bb5-ba37-538feb1a53df"/>
    <xsd:import namespace="c1f34c2f-a520-4fb3-8cef-e10acb425ad6"/>
    <xsd:element name="properties">
      <xsd:complexType>
        <xsd:sequence>
          <xsd:element name="documentManagement">
            <xsd:complexType>
              <xsd:all>
                <xsd:element ref="ns2:News_x0020_Articles" minOccurs="0"/>
                <xsd:element ref="ns2:Internal_x0020_use" minOccurs="0"/>
                <xsd:element ref="ns2:Divis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8b4f5b-18f8-4bb5-ba37-538feb1a53df" elementFormDefault="qualified">
    <xsd:import namespace="http://schemas.microsoft.com/office/2006/documentManagement/types"/>
    <xsd:import namespace="http://schemas.microsoft.com/office/infopath/2007/PartnerControls"/>
    <xsd:element name="News_x0020_Articles" ma:index="8" nillable="true" ma:displayName="News Articles" ma:default="0" ma:description="News Article information requested." ma:internalName="News_x0020_Articles">
      <xsd:simpleType>
        <xsd:restriction base="dms:Boolean"/>
      </xsd:simpleType>
    </xsd:element>
    <xsd:element name="Internal_x0020_use" ma:index="9" nillable="true" ma:displayName="Internal use" ma:default="1" ma:description="File meant for Comms Office use only" ma:internalName="Internal_x0020_use">
      <xsd:simpleType>
        <xsd:restriction base="dms:Boolean"/>
      </xsd:simpleType>
    </xsd:element>
    <xsd:element name="Division" ma:index="10" nillable="true" ma:displayName="Division" ma:description="Agency/unit represented in document" ma:internalName="Division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C Commission"/>
                    <xsd:enumeration value="Administration"/>
                    <xsd:enumeration value="ALE"/>
                    <xsd:enumeration value="Communications"/>
                    <xsd:enumeration value="Community Corrections"/>
                    <xsd:enumeration value="Emergency Management"/>
                    <xsd:enumeration value="Gov Crime Commission"/>
                    <xsd:enumeration value="Juvenile Justice"/>
                    <xsd:enumeration value="National Guard"/>
                    <xsd:enumeration value="Other"/>
                    <xsd:enumeration value="Prisons"/>
                    <xsd:enumeration value="Private Protective/Alarm Systems"/>
                    <xsd:enumeration value="SBI"/>
                    <xsd:enumeration value="State Capitol Police"/>
                    <xsd:enumeration value="State Highway Patrol"/>
                    <xsd:enumeration value="Victim Services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f34c2f-a520-4fb3-8cef-e10acb425ad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vision xmlns="898b4f5b-18f8-4bb5-ba37-538feb1a53df">
      <Value>Communications</Value>
    </Division>
    <News_x0020_Articles xmlns="898b4f5b-18f8-4bb5-ba37-538feb1a53df">false</News_x0020_Articles>
    <Internal_x0020_use xmlns="898b4f5b-18f8-4bb5-ba37-538feb1a53df">true</Internal_x0020_use>
    <SharedWithUsers xmlns="c1f34c2f-a520-4fb3-8cef-e10acb425ad6">
      <UserInfo>
        <DisplayName>Valand, Caroline</DisplayName>
        <AccountId>1187</AccountId>
        <AccountType/>
      </UserInfo>
      <UserInfo>
        <DisplayName>Johnson, Angel</DisplayName>
        <AccountId>1188</AccountId>
        <AccountType/>
      </UserInfo>
      <UserInfo>
        <DisplayName>Harrington, Betty</DisplayName>
        <AccountId>229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6C925F5-A9C2-456D-A70F-6CAD98AAF1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12DC19-559D-4EF8-AB19-208AAD76C0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8b4f5b-18f8-4bb5-ba37-538feb1a53df"/>
    <ds:schemaRef ds:uri="c1f34c2f-a520-4fb3-8cef-e10acb425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5F1444-3C09-46D0-98FE-C246871789F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c1f34c2f-a520-4fb3-8cef-e10acb425ad6"/>
    <ds:schemaRef ds:uri="898b4f5b-18f8-4bb5-ba37-538feb1a53df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DPStheme</Template>
  <TotalTime>1739</TotalTime>
  <Words>481</Words>
  <Application>Microsoft Office PowerPoint</Application>
  <PresentationFormat>On-screen Show (4:3)</PresentationFormat>
  <Paragraphs>103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Bahnschrift</vt:lpstr>
      <vt:lpstr>Calibri</vt:lpstr>
      <vt:lpstr>Verdana</vt:lpstr>
      <vt:lpstr>Wingdings 2</vt:lpstr>
      <vt:lpstr>Wingdings 3</vt:lpstr>
      <vt:lpstr>DPStheme</vt:lpstr>
      <vt:lpstr>GCC Staff Updates</vt:lpstr>
      <vt:lpstr>Staff Updates</vt:lpstr>
      <vt:lpstr>FY20 Subaward Update</vt:lpstr>
      <vt:lpstr>FY20 Subaward Update</vt:lpstr>
      <vt:lpstr>FY21 Title II Funding</vt:lpstr>
      <vt:lpstr>FY21 Title II Funding</vt:lpstr>
      <vt:lpstr>Compliance Data and RED Plans</vt:lpstr>
      <vt:lpstr>Title II Call</vt:lpstr>
      <vt:lpstr>Title II Call Updates</vt:lpstr>
      <vt:lpstr>State Advisory Group (SAG) Allocation</vt:lpstr>
      <vt:lpstr>State Advisory Group Allocation</vt:lpstr>
      <vt:lpstr>State Advisory Group Allocation</vt:lpstr>
      <vt:lpstr>Learning Opportunities</vt:lpstr>
      <vt:lpstr>PowerPoint Presentation</vt:lpstr>
      <vt:lpstr>PowerPoint Presentation</vt:lpstr>
      <vt:lpstr>Questions?</vt:lpstr>
    </vt:vector>
  </TitlesOfParts>
  <Company>NC CC&amp;PS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Mason, Kathy</dc:creator>
  <cp:lastModifiedBy>McAllister, Adonicca M</cp:lastModifiedBy>
  <cp:revision>105</cp:revision>
  <dcterms:created xsi:type="dcterms:W3CDTF">2012-07-26T16:23:26Z</dcterms:created>
  <dcterms:modified xsi:type="dcterms:W3CDTF">2021-07-20T20:07:30Z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0x01010047270841FF0285448BB5F1DABD216D88</vt:lpwstr>
  </property>
</Properties>
</file>