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5"/>
  </p:notesMasterIdLst>
  <p:handoutMasterIdLst>
    <p:handoutMasterId r:id="rId16"/>
  </p:handoutMasterIdLst>
  <p:sldIdLst>
    <p:sldId id="257" r:id="rId2"/>
    <p:sldId id="259" r:id="rId3"/>
    <p:sldId id="260" r:id="rId4"/>
    <p:sldId id="261" r:id="rId5"/>
    <p:sldId id="262" r:id="rId6"/>
    <p:sldId id="263" r:id="rId7"/>
    <p:sldId id="264" r:id="rId8"/>
    <p:sldId id="265" r:id="rId9"/>
    <p:sldId id="267" r:id="rId10"/>
    <p:sldId id="268" r:id="rId11"/>
    <p:sldId id="269" r:id="rId12"/>
    <p:sldId id="270" r:id="rId13"/>
    <p:sldId id="266" r:id="rId1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12" userDrawn="1">
          <p15:clr>
            <a:srgbClr val="A4A3A4"/>
          </p15:clr>
        </p15:guide>
        <p15:guide id="2" pos="28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D4F"/>
    <a:srgbClr val="FFC000"/>
    <a:srgbClr val="EE00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265" autoAdjust="0"/>
    <p:restoredTop sz="94652" autoAdjust="0"/>
  </p:normalViewPr>
  <p:slideViewPr>
    <p:cSldViewPr snapToGrid="0">
      <p:cViewPr varScale="1">
        <p:scale>
          <a:sx n="74" d="100"/>
          <a:sy n="74" d="100"/>
        </p:scale>
        <p:origin x="1061" y="67"/>
      </p:cViewPr>
      <p:guideLst>
        <p:guide orient="horz" pos="912"/>
        <p:guide pos="288"/>
      </p:guideLst>
    </p:cSldViewPr>
  </p:slideViewPr>
  <p:outlineViewPr>
    <p:cViewPr>
      <p:scale>
        <a:sx n="33" d="100"/>
        <a:sy n="33" d="100"/>
      </p:scale>
      <p:origin x="0" y="-11562"/>
    </p:cViewPr>
  </p:outlineViewPr>
  <p:notesTextViewPr>
    <p:cViewPr>
      <p:scale>
        <a:sx n="1" d="1"/>
        <a:sy n="1" d="1"/>
      </p:scale>
      <p:origin x="0" y="0"/>
    </p:cViewPr>
  </p:notesTextViewPr>
  <p:sorterViewPr>
    <p:cViewPr>
      <p:scale>
        <a:sx n="200" d="100"/>
        <a:sy n="200" d="100"/>
      </p:scale>
      <p:origin x="0" y="-9888"/>
    </p:cViewPr>
  </p:sorterViewPr>
  <p:notesViewPr>
    <p:cSldViewPr snapToGrid="0">
      <p:cViewPr varScale="1">
        <p:scale>
          <a:sx n="61" d="100"/>
          <a:sy n="61" d="100"/>
        </p:scale>
        <p:origin x="3139" y="72"/>
      </p:cViewPr>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3A8FA50-181F-47E4-BED8-FB140F11B37F}"/>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BEDFE08-948F-4890-A729-DCDA5FFAD557}"/>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0C04FE39-7EFA-4FF7-81A4-A7E9D3782813}" type="datetimeFigureOut">
              <a:rPr lang="en-US" smtClean="0"/>
              <a:t>12/11/2020</a:t>
            </a:fld>
            <a:endParaRPr lang="en-US"/>
          </a:p>
        </p:txBody>
      </p:sp>
      <p:sp>
        <p:nvSpPr>
          <p:cNvPr id="4" name="Footer Placeholder 3">
            <a:extLst>
              <a:ext uri="{FF2B5EF4-FFF2-40B4-BE49-F238E27FC236}">
                <a16:creationId xmlns:a16="http://schemas.microsoft.com/office/drawing/2014/main" id="{3C316FA5-4A9F-4670-AD1C-E6F6F8FD236F}"/>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F291ABD2-3237-48DF-84F8-939167AC1F3B}"/>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1070A52F-50FB-4601-ACAB-F731D833B72E}" type="slidenum">
              <a:rPr lang="en-US" smtClean="0"/>
              <a:t>‹#›</a:t>
            </a:fld>
            <a:endParaRPr lang="en-US"/>
          </a:p>
        </p:txBody>
      </p:sp>
    </p:spTree>
    <p:extLst>
      <p:ext uri="{BB962C8B-B14F-4D97-AF65-F5344CB8AC3E}">
        <p14:creationId xmlns:p14="http://schemas.microsoft.com/office/powerpoint/2010/main" val="5429323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31DFECDF-4B06-4C9F-A5C1-8A2CF998F66E}" type="datetimeFigureOut">
              <a:rPr lang="en-US" smtClean="0"/>
              <a:t>12/10/2020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09107CC0-7FDF-41A2-B062-359C52C6902B}" type="slidenum">
              <a:rPr lang="en-US" smtClean="0"/>
              <a:t>‹#›</a:t>
            </a:fld>
            <a:endParaRPr lang="en-US"/>
          </a:p>
        </p:txBody>
      </p:sp>
    </p:spTree>
    <p:extLst>
      <p:ext uri="{BB962C8B-B14F-4D97-AF65-F5344CB8AC3E}">
        <p14:creationId xmlns:p14="http://schemas.microsoft.com/office/powerpoint/2010/main" val="4549067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9107CC0-7FDF-41A2-B062-359C52C6902B}" type="slidenum">
              <a:rPr lang="en-US" smtClean="0"/>
              <a:t>1</a:t>
            </a:fld>
            <a:endParaRPr lang="en-US"/>
          </a:p>
        </p:txBody>
      </p:sp>
    </p:spTree>
    <p:extLst>
      <p:ext uri="{BB962C8B-B14F-4D97-AF65-F5344CB8AC3E}">
        <p14:creationId xmlns:p14="http://schemas.microsoft.com/office/powerpoint/2010/main" val="30273768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Allen J Wimmer (privately):    1:44 PM</a:t>
            </a:r>
          </a:p>
          <a:p>
            <a:r>
              <a:rPr lang="en-US" dirty="0"/>
              <a:t>Can I pull up my PPT now?</a:t>
            </a:r>
          </a:p>
          <a:p>
            <a:r>
              <a:rPr lang="en-US" dirty="0"/>
              <a:t>from Andrea to everyone:    1:56 PM</a:t>
            </a:r>
          </a:p>
          <a:p>
            <a:r>
              <a:rPr lang="en-US" dirty="0"/>
              <a:t>Hello. I am having issues with sound can someone say </a:t>
            </a:r>
            <a:r>
              <a:rPr lang="en-US" dirty="0" err="1"/>
              <a:t>somethign</a:t>
            </a:r>
            <a:r>
              <a:rPr lang="en-US" dirty="0"/>
              <a:t> please? </a:t>
            </a:r>
          </a:p>
          <a:p>
            <a:r>
              <a:rPr lang="en-US" dirty="0"/>
              <a:t>from Andrea to everyone:    1:57 PM</a:t>
            </a:r>
          </a:p>
          <a:p>
            <a:r>
              <a:rPr lang="en-US" dirty="0"/>
              <a:t>Thank you. It works now. </a:t>
            </a:r>
          </a:p>
          <a:p>
            <a:r>
              <a:rPr lang="en-US" dirty="0"/>
              <a:t>from Laura Jeffords to everyone:    2:01 PM</a:t>
            </a:r>
          </a:p>
          <a:p>
            <a:r>
              <a:rPr lang="en-US" dirty="0"/>
              <a:t>Will you also be talking </a:t>
            </a:r>
            <a:r>
              <a:rPr lang="en-US" dirty="0" err="1"/>
              <a:t>abotu</a:t>
            </a:r>
            <a:r>
              <a:rPr lang="en-US" dirty="0"/>
              <a:t> </a:t>
            </a:r>
            <a:r>
              <a:rPr lang="en-US" dirty="0" err="1"/>
              <a:t>VAWA</a:t>
            </a:r>
            <a:r>
              <a:rPr lang="en-US" dirty="0"/>
              <a:t> funded grants today?</a:t>
            </a:r>
          </a:p>
          <a:p>
            <a:r>
              <a:rPr lang="en-US" dirty="0"/>
              <a:t>from </a:t>
            </a:r>
            <a:r>
              <a:rPr lang="en-US" dirty="0" err="1"/>
              <a:t>krlombri</a:t>
            </a:r>
            <a:r>
              <a:rPr lang="en-US" dirty="0"/>
              <a:t> to everyone:    2:06 PM</a:t>
            </a:r>
          </a:p>
          <a:p>
            <a:r>
              <a:rPr lang="en-US" dirty="0"/>
              <a:t>Laura, if you have </a:t>
            </a:r>
            <a:r>
              <a:rPr lang="en-US" dirty="0" err="1"/>
              <a:t>VAWA</a:t>
            </a:r>
            <a:r>
              <a:rPr lang="en-US" dirty="0"/>
              <a:t> questions </a:t>
            </a:r>
            <a:r>
              <a:rPr lang="en-US" dirty="0" err="1"/>
              <a:t>regardning</a:t>
            </a:r>
            <a:r>
              <a:rPr lang="en-US" dirty="0"/>
              <a:t> to your project that opened on 10/1/20, you can bring it up here.  </a:t>
            </a:r>
          </a:p>
          <a:p>
            <a:r>
              <a:rPr lang="en-US" dirty="0"/>
              <a:t>from </a:t>
            </a:r>
            <a:r>
              <a:rPr lang="en-US" dirty="0" err="1"/>
              <a:t>SConley</a:t>
            </a:r>
            <a:r>
              <a:rPr lang="en-US" dirty="0"/>
              <a:t> (privately):    2:07 PM</a:t>
            </a:r>
          </a:p>
          <a:p>
            <a:r>
              <a:rPr lang="en-US" dirty="0"/>
              <a:t>Could you forward the screen?</a:t>
            </a:r>
          </a:p>
          <a:p>
            <a:r>
              <a:rPr lang="en-US" dirty="0"/>
              <a:t>from </a:t>
            </a:r>
            <a:r>
              <a:rPr lang="en-US" dirty="0" err="1"/>
              <a:t>SConley</a:t>
            </a:r>
            <a:r>
              <a:rPr lang="en-US" dirty="0"/>
              <a:t> (privately):    2:08 PM</a:t>
            </a:r>
          </a:p>
          <a:p>
            <a:r>
              <a:rPr lang="en-US" dirty="0"/>
              <a:t>Oh sorry I see it's all on the same one. Great that you got it all in one place.</a:t>
            </a:r>
          </a:p>
          <a:p>
            <a:r>
              <a:rPr lang="en-US" dirty="0"/>
              <a:t>from Laura Jeffords to everyone:    2:10 PM</a:t>
            </a:r>
          </a:p>
          <a:p>
            <a:r>
              <a:rPr lang="en-US" dirty="0"/>
              <a:t>It still says "awaiting receipt of award".  I don't think we've received info about what is holding it up or an estimated timeline.  I inquired a few weeks ago, and was told "you'll be notified". </a:t>
            </a:r>
          </a:p>
          <a:p>
            <a:r>
              <a:rPr lang="en-US" dirty="0"/>
              <a:t>from </a:t>
            </a:r>
            <a:r>
              <a:rPr lang="en-US" dirty="0" err="1"/>
              <a:t>krlombri</a:t>
            </a:r>
            <a:r>
              <a:rPr lang="en-US" dirty="0"/>
              <a:t> to everyone:    2:11 PM</a:t>
            </a:r>
          </a:p>
          <a:p>
            <a:r>
              <a:rPr lang="en-US" dirty="0"/>
              <a:t>Laura, please e-mail me your Project Number.  </a:t>
            </a:r>
            <a:r>
              <a:rPr lang="en-US" dirty="0" err="1"/>
              <a:t>Karen.Lombri@ncdps.gov</a:t>
            </a:r>
            <a:endParaRPr lang="en-US" dirty="0"/>
          </a:p>
          <a:p>
            <a:r>
              <a:rPr lang="en-US" dirty="0"/>
              <a:t>from </a:t>
            </a:r>
            <a:r>
              <a:rPr lang="en-US" dirty="0" err="1"/>
              <a:t>dbarber-whitaker</a:t>
            </a:r>
            <a:r>
              <a:rPr lang="en-US" dirty="0"/>
              <a:t> to everyone:    2:13 PM</a:t>
            </a:r>
          </a:p>
          <a:p>
            <a:r>
              <a:rPr lang="en-US" dirty="0"/>
              <a:t>Projects that have been reviewed by the GCC planning staff and deemed complete (all requested modifications made) are entered into the Awaiting Recipient grant status.  Your project can sit in that status for varying amounts of time (e.g., while other projects are being reviewed or, in this case, while we were waiting for the federal grant system to upload NC's balance)</a:t>
            </a:r>
          </a:p>
          <a:p>
            <a:r>
              <a:rPr lang="en-US" dirty="0"/>
              <a:t>from Laura Jeffords to everyone:    2:13 PM</a:t>
            </a:r>
          </a:p>
          <a:p>
            <a:r>
              <a:rPr lang="en-US" dirty="0"/>
              <a:t>Thanks, Karen. I e-mailed you.</a:t>
            </a:r>
          </a:p>
          <a:p>
            <a:r>
              <a:rPr lang="en-US" dirty="0"/>
              <a:t>from Tim Tilley (privately):    2:16 PM</a:t>
            </a:r>
          </a:p>
          <a:p>
            <a:r>
              <a:rPr lang="en-US" dirty="0"/>
              <a:t>Will you be </a:t>
            </a:r>
            <a:r>
              <a:rPr lang="en-US" dirty="0" err="1"/>
              <a:t>sharig</a:t>
            </a:r>
            <a:r>
              <a:rPr lang="en-US" dirty="0"/>
              <a:t> the power point?</a:t>
            </a:r>
          </a:p>
          <a:p>
            <a:r>
              <a:rPr lang="en-US" dirty="0"/>
              <a:t>from Shannon Knapp to everyone:    2:16 PM</a:t>
            </a:r>
          </a:p>
          <a:p>
            <a:r>
              <a:rPr lang="en-US" dirty="0"/>
              <a:t>The presentation cut out during…we don’t know what slides we missed? Is this recorded and will it be sent?</a:t>
            </a:r>
          </a:p>
          <a:p>
            <a:r>
              <a:rPr lang="en-US" dirty="0"/>
              <a:t>from Kristy Graf to everyone:    2:17 PM</a:t>
            </a:r>
          </a:p>
          <a:p>
            <a:r>
              <a:rPr lang="en-US" dirty="0"/>
              <a:t>I was cut out too and can't hear anything</a:t>
            </a:r>
          </a:p>
          <a:p>
            <a:r>
              <a:rPr lang="en-US" dirty="0"/>
              <a:t>from Laura Jeffords to everyone:    2:17 PM</a:t>
            </a:r>
          </a:p>
          <a:p>
            <a:r>
              <a:rPr lang="en-US" dirty="0"/>
              <a:t>So if we sent our forms back 30 days ago, when should we expect to be open?</a:t>
            </a:r>
          </a:p>
          <a:p>
            <a:r>
              <a:rPr lang="en-US" dirty="0"/>
              <a:t>from </a:t>
            </a:r>
            <a:r>
              <a:rPr lang="en-US" dirty="0" err="1"/>
              <a:t>ccottrell</a:t>
            </a:r>
            <a:r>
              <a:rPr lang="en-US" dirty="0"/>
              <a:t> (privately):    2:17 PM</a:t>
            </a:r>
          </a:p>
          <a:p>
            <a:r>
              <a:rPr lang="en-US" dirty="0"/>
              <a:t>Was it stated when these </a:t>
            </a:r>
            <a:r>
              <a:rPr lang="en-US" dirty="0" err="1"/>
              <a:t>docusign</a:t>
            </a:r>
            <a:r>
              <a:rPr lang="en-US" dirty="0"/>
              <a:t> documents will be coming out? Our Authorizing Official will change in January.</a:t>
            </a:r>
          </a:p>
          <a:p>
            <a:r>
              <a:rPr lang="en-US" dirty="0"/>
              <a:t>from Nicki Livingston (privately):    2:18 PM</a:t>
            </a:r>
          </a:p>
          <a:p>
            <a:r>
              <a:rPr lang="en-US" dirty="0"/>
              <a:t>48 hour turnaround with Admin if all </a:t>
            </a:r>
            <a:r>
              <a:rPr lang="en-US" dirty="0" err="1"/>
              <a:t>supplmental</a:t>
            </a:r>
            <a:r>
              <a:rPr lang="en-US" dirty="0"/>
              <a:t> forms are signed and submitted in GEMS</a:t>
            </a:r>
          </a:p>
          <a:p>
            <a:r>
              <a:rPr lang="en-US" dirty="0"/>
              <a:t>from Shannon Knapp to everyone:    2:18 PM</a:t>
            </a:r>
          </a:p>
          <a:p>
            <a:r>
              <a:rPr lang="en-US" dirty="0"/>
              <a:t>We have tried to update authorizing official in GEMS, have accepted the new </a:t>
            </a:r>
            <a:r>
              <a:rPr lang="en-US" dirty="0" err="1"/>
              <a:t>authoriazing</a:t>
            </a:r>
            <a:r>
              <a:rPr lang="en-US" dirty="0"/>
              <a:t> official &amp; deactivated the old one, but it's not showing in GEMS. ??</a:t>
            </a:r>
          </a:p>
          <a:p>
            <a:r>
              <a:rPr lang="en-US" dirty="0"/>
              <a:t>from Allen J Wimmer to everyone:    2:18 PM</a:t>
            </a:r>
          </a:p>
          <a:p>
            <a:r>
              <a:rPr lang="en-US" dirty="0"/>
              <a:t>Yes the meeting is recorded and will be available via the GCC Website.</a:t>
            </a:r>
          </a:p>
          <a:p>
            <a:r>
              <a:rPr lang="en-US" dirty="0"/>
              <a:t>from Tim Tilley (privately):    2:18 PM</a:t>
            </a:r>
          </a:p>
          <a:p>
            <a:r>
              <a:rPr lang="en-US" dirty="0"/>
              <a:t>We continue to have issues with </a:t>
            </a:r>
            <a:r>
              <a:rPr lang="en-US" dirty="0" err="1"/>
              <a:t>ASAP.gov</a:t>
            </a:r>
            <a:r>
              <a:rPr lang="en-US" dirty="0"/>
              <a:t> and completing requested information.  Is </a:t>
            </a:r>
            <a:r>
              <a:rPr lang="en-US" dirty="0" err="1"/>
              <a:t>ASAP.fiscal.treasury.gov</a:t>
            </a:r>
            <a:r>
              <a:rPr lang="en-US" dirty="0"/>
              <a:t> connected in anyway to the Just Grant system?</a:t>
            </a:r>
          </a:p>
          <a:p>
            <a:r>
              <a:rPr lang="en-US" dirty="0"/>
              <a:t>from Shannon Knapp to everyone:    2:18 PM</a:t>
            </a:r>
          </a:p>
          <a:p>
            <a:r>
              <a:rPr lang="en-US" dirty="0"/>
              <a:t>Great, thanks. Allen</a:t>
            </a:r>
          </a:p>
          <a:p>
            <a:r>
              <a:rPr lang="en-US" dirty="0"/>
              <a:t>from Valerie True to everyone:    2:19 PM</a:t>
            </a:r>
          </a:p>
          <a:p>
            <a:r>
              <a:rPr lang="en-US" dirty="0"/>
              <a:t>Our officials will change in January. Should we wait for the officials to change and have those officials sign? </a:t>
            </a:r>
          </a:p>
          <a:p>
            <a:r>
              <a:rPr lang="en-US" dirty="0"/>
              <a:t>from </a:t>
            </a:r>
            <a:r>
              <a:rPr lang="en-US" dirty="0" err="1"/>
              <a:t>ccottrell</a:t>
            </a:r>
            <a:r>
              <a:rPr lang="en-US" dirty="0"/>
              <a:t> to everyone:    2:20 PM</a:t>
            </a:r>
          </a:p>
          <a:p>
            <a:r>
              <a:rPr lang="en-US" dirty="0"/>
              <a:t>I have the same question as Valerie.</a:t>
            </a:r>
          </a:p>
          <a:p>
            <a:r>
              <a:rPr lang="en-US" dirty="0"/>
              <a:t>from Shannon Knapp to everyone:    2:24 PM</a:t>
            </a:r>
          </a:p>
          <a:p>
            <a:r>
              <a:rPr lang="en-US" dirty="0"/>
              <a:t>OK got it thanks</a:t>
            </a:r>
          </a:p>
          <a:p>
            <a:r>
              <a:rPr lang="en-US" dirty="0"/>
              <a:t>from Deborah Day to everyone:    2:25 PM</a:t>
            </a:r>
          </a:p>
          <a:p>
            <a:r>
              <a:rPr lang="en-US" dirty="0"/>
              <a:t>When you say "grant planner", does that mean the GCC staff who processed our application or the staff who will be managing the grant?</a:t>
            </a:r>
          </a:p>
          <a:p>
            <a:r>
              <a:rPr lang="en-US" dirty="0"/>
              <a:t>from Shannon Knapp to everyone:    2:25 PM</a:t>
            </a:r>
          </a:p>
          <a:p>
            <a:r>
              <a:rPr lang="en-US" dirty="0"/>
              <a:t>I did step by step, but may have missed something. Thanks!</a:t>
            </a:r>
          </a:p>
          <a:p>
            <a:r>
              <a:rPr lang="en-US" dirty="0"/>
              <a:t>from Shannon Knapp to everyone:    2:26 PM</a:t>
            </a:r>
          </a:p>
          <a:p>
            <a:r>
              <a:rPr lang="en-US" dirty="0"/>
              <a:t>We're not getting emails back </a:t>
            </a:r>
            <a:r>
              <a:rPr lang="en-US" dirty="0" err="1"/>
              <a:t>fromour</a:t>
            </a:r>
            <a:r>
              <a:rPr lang="en-US" dirty="0"/>
              <a:t> grant planner</a:t>
            </a:r>
          </a:p>
          <a:p>
            <a:r>
              <a:rPr lang="en-US" dirty="0"/>
              <a:t>from Shannon Knapp to everyone:    2:26 PM</a:t>
            </a:r>
          </a:p>
          <a:p>
            <a:r>
              <a:rPr lang="en-US" dirty="0"/>
              <a:t>OK, Sandy! Will do!</a:t>
            </a:r>
          </a:p>
          <a:p>
            <a:r>
              <a:rPr lang="en-US" dirty="0"/>
              <a:t>from Allen J Wimmer to everyone:    2:26 PM</a:t>
            </a:r>
          </a:p>
          <a:p>
            <a:r>
              <a:rPr lang="en-US" dirty="0" err="1"/>
              <a:t>sandy.dixon@ncdps.gov</a:t>
            </a:r>
            <a:endParaRPr lang="en-US" dirty="0"/>
          </a:p>
          <a:p>
            <a:r>
              <a:rPr lang="en-US" dirty="0"/>
              <a:t>from </a:t>
            </a:r>
            <a:r>
              <a:rPr lang="en-US" dirty="0" err="1"/>
              <a:t>krlombri</a:t>
            </a:r>
            <a:r>
              <a:rPr lang="en-US" dirty="0"/>
              <a:t> to everyone:    2:26 PM</a:t>
            </a:r>
          </a:p>
          <a:p>
            <a:r>
              <a:rPr lang="en-US" dirty="0" err="1"/>
              <a:t>Sandy.Dixon@ncdps.gov</a:t>
            </a:r>
            <a:endParaRPr lang="en-US" dirty="0"/>
          </a:p>
          <a:p>
            <a:r>
              <a:rPr lang="en-US" dirty="0"/>
              <a:t>from Valerie True to everyone:    2:27 PM</a:t>
            </a:r>
          </a:p>
          <a:p>
            <a:r>
              <a:rPr lang="en-US" dirty="0"/>
              <a:t>Thank you!</a:t>
            </a:r>
          </a:p>
          <a:p>
            <a:r>
              <a:rPr lang="en-US" dirty="0"/>
              <a:t>from Shannon Knapp to everyone:    2:27 PM</a:t>
            </a:r>
          </a:p>
          <a:p>
            <a:r>
              <a:rPr lang="en-US" dirty="0"/>
              <a:t>Thank you</a:t>
            </a:r>
          </a:p>
          <a:p>
            <a:r>
              <a:rPr lang="en-US" dirty="0"/>
              <a:t>from </a:t>
            </a:r>
            <a:r>
              <a:rPr lang="en-US" dirty="0" err="1"/>
              <a:t>dbarber-whitaker</a:t>
            </a:r>
            <a:r>
              <a:rPr lang="en-US" dirty="0"/>
              <a:t> to everyone:    2:28 PM</a:t>
            </a:r>
          </a:p>
          <a:p>
            <a:r>
              <a:rPr lang="en-US" dirty="0"/>
              <a:t>Thank you everyone!!</a:t>
            </a:r>
          </a:p>
          <a:p>
            <a:r>
              <a:rPr lang="en-US" dirty="0"/>
              <a:t>from Andrea to everyone:    2:28 PM</a:t>
            </a:r>
          </a:p>
          <a:p>
            <a:r>
              <a:rPr lang="en-US" dirty="0"/>
              <a:t>Thank for this session! happy holidays everyone! </a:t>
            </a:r>
          </a:p>
          <a:p>
            <a:r>
              <a:rPr lang="en-US" dirty="0"/>
              <a:t>from Haley Harris to everyone:    2:28 PM</a:t>
            </a:r>
          </a:p>
          <a:p>
            <a:r>
              <a:rPr lang="en-US" dirty="0"/>
              <a:t>I had to come in late. Was this webinar recorded? </a:t>
            </a:r>
          </a:p>
          <a:p>
            <a:r>
              <a:rPr lang="en-US" dirty="0"/>
              <a:t>from Allen J Wimmer to everyone:    2:29 PM</a:t>
            </a:r>
          </a:p>
          <a:p>
            <a:r>
              <a:rPr lang="en-US" dirty="0"/>
              <a:t>Haley yes this was recorded.</a:t>
            </a:r>
          </a:p>
          <a:p>
            <a:r>
              <a:rPr lang="en-US" dirty="0"/>
              <a:t>from Haley Harris to everyone:    2:29 PM</a:t>
            </a:r>
          </a:p>
          <a:p>
            <a:r>
              <a:rPr lang="en-US"/>
              <a:t>Great, thank you! </a:t>
            </a:r>
          </a:p>
        </p:txBody>
      </p:sp>
      <p:sp>
        <p:nvSpPr>
          <p:cNvPr id="4" name="Slide Number Placeholder 3"/>
          <p:cNvSpPr>
            <a:spLocks noGrp="1"/>
          </p:cNvSpPr>
          <p:nvPr>
            <p:ph type="sldNum" sz="quarter" idx="5"/>
          </p:nvPr>
        </p:nvSpPr>
        <p:spPr/>
        <p:txBody>
          <a:bodyPr/>
          <a:lstStyle/>
          <a:p>
            <a:fld id="{09107CC0-7FDF-41A2-B062-359C52C6902B}" type="slidenum">
              <a:rPr lang="en-US" smtClean="0"/>
              <a:t>13</a:t>
            </a:fld>
            <a:endParaRPr lang="en-US"/>
          </a:p>
        </p:txBody>
      </p:sp>
    </p:spTree>
    <p:extLst>
      <p:ext uri="{BB962C8B-B14F-4D97-AF65-F5344CB8AC3E}">
        <p14:creationId xmlns:p14="http://schemas.microsoft.com/office/powerpoint/2010/main" val="544608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9107CC0-7FDF-41A2-B062-359C52C6902B}" type="slidenum">
              <a:rPr lang="en-US" smtClean="0"/>
              <a:t>2</a:t>
            </a:fld>
            <a:endParaRPr lang="en-US"/>
          </a:p>
        </p:txBody>
      </p:sp>
    </p:spTree>
    <p:extLst>
      <p:ext uri="{BB962C8B-B14F-4D97-AF65-F5344CB8AC3E}">
        <p14:creationId xmlns:p14="http://schemas.microsoft.com/office/powerpoint/2010/main" val="28393021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9107CC0-7FDF-41A2-B062-359C52C6902B}" type="slidenum">
              <a:rPr lang="en-US" smtClean="0"/>
              <a:t>3</a:t>
            </a:fld>
            <a:endParaRPr lang="en-US"/>
          </a:p>
        </p:txBody>
      </p:sp>
    </p:spTree>
    <p:extLst>
      <p:ext uri="{BB962C8B-B14F-4D97-AF65-F5344CB8AC3E}">
        <p14:creationId xmlns:p14="http://schemas.microsoft.com/office/powerpoint/2010/main" val="21993255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9107CC0-7FDF-41A2-B062-359C52C6902B}" type="slidenum">
              <a:rPr lang="en-US" smtClean="0"/>
              <a:t>4</a:t>
            </a:fld>
            <a:endParaRPr lang="en-US"/>
          </a:p>
        </p:txBody>
      </p:sp>
    </p:spTree>
    <p:extLst>
      <p:ext uri="{BB962C8B-B14F-4D97-AF65-F5344CB8AC3E}">
        <p14:creationId xmlns:p14="http://schemas.microsoft.com/office/powerpoint/2010/main" val="11738382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9107CC0-7FDF-41A2-B062-359C52C6902B}" type="slidenum">
              <a:rPr lang="en-US" smtClean="0"/>
              <a:t>5</a:t>
            </a:fld>
            <a:endParaRPr lang="en-US"/>
          </a:p>
        </p:txBody>
      </p:sp>
    </p:spTree>
    <p:extLst>
      <p:ext uri="{BB962C8B-B14F-4D97-AF65-F5344CB8AC3E}">
        <p14:creationId xmlns:p14="http://schemas.microsoft.com/office/powerpoint/2010/main" val="42145944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9107CC0-7FDF-41A2-B062-359C52C6902B}" type="slidenum">
              <a:rPr lang="en-US" smtClean="0"/>
              <a:t>6</a:t>
            </a:fld>
            <a:endParaRPr lang="en-US"/>
          </a:p>
        </p:txBody>
      </p:sp>
    </p:spTree>
    <p:extLst>
      <p:ext uri="{BB962C8B-B14F-4D97-AF65-F5344CB8AC3E}">
        <p14:creationId xmlns:p14="http://schemas.microsoft.com/office/powerpoint/2010/main" val="11962420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9107CC0-7FDF-41A2-B062-359C52C6902B}" type="slidenum">
              <a:rPr lang="en-US" smtClean="0"/>
              <a:t>7</a:t>
            </a:fld>
            <a:endParaRPr lang="en-US"/>
          </a:p>
        </p:txBody>
      </p:sp>
    </p:spTree>
    <p:extLst>
      <p:ext uri="{BB962C8B-B14F-4D97-AF65-F5344CB8AC3E}">
        <p14:creationId xmlns:p14="http://schemas.microsoft.com/office/powerpoint/2010/main" val="36124021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9107CC0-7FDF-41A2-B062-359C52C6902B}" type="slidenum">
              <a:rPr lang="en-US" smtClean="0"/>
              <a:t>8</a:t>
            </a:fld>
            <a:endParaRPr lang="en-US"/>
          </a:p>
        </p:txBody>
      </p:sp>
    </p:spTree>
    <p:extLst>
      <p:ext uri="{BB962C8B-B14F-4D97-AF65-F5344CB8AC3E}">
        <p14:creationId xmlns:p14="http://schemas.microsoft.com/office/powerpoint/2010/main" val="33287698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9107CC0-7FDF-41A2-B062-359C52C6902B}" type="slidenum">
              <a:rPr lang="en-US" smtClean="0"/>
              <a:t>9</a:t>
            </a:fld>
            <a:endParaRPr lang="en-US"/>
          </a:p>
        </p:txBody>
      </p:sp>
    </p:spTree>
    <p:extLst>
      <p:ext uri="{BB962C8B-B14F-4D97-AF65-F5344CB8AC3E}">
        <p14:creationId xmlns:p14="http://schemas.microsoft.com/office/powerpoint/2010/main" val="336487857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bg1"/>
                </a:solidFill>
                <a:effectLst>
                  <a:outerShdw blurRad="31750" dist="25400" dir="5400000" algn="tl" rotWithShape="0">
                    <a:srgbClr val="000000">
                      <a:alpha val="25000"/>
                    </a:srgbClr>
                  </a:outerShdw>
                </a:effectLst>
              </a:defRPr>
            </a:lvl1pPr>
            <a:extLst/>
          </a:lstStyle>
          <a:p>
            <a:r>
              <a:rPr kumimoji="0" lang="en-US"/>
              <a:t>Click to edit Master title style</a:t>
            </a:r>
            <a:endParaRPr kumimoji="0" lang="en-US" dirty="0"/>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bg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endParaRPr kumimoji="0" lang="en-US" dirty="0"/>
          </a:p>
        </p:txBody>
      </p:sp>
      <p:sp>
        <p:nvSpPr>
          <p:cNvPr id="30" name="Date Placeholder 29"/>
          <p:cNvSpPr>
            <a:spLocks noGrp="1"/>
          </p:cNvSpPr>
          <p:nvPr>
            <p:ph type="dt" sz="half" idx="10"/>
          </p:nvPr>
        </p:nvSpPr>
        <p:spPr/>
        <p:txBody>
          <a:bodyPr/>
          <a:lstStyle>
            <a:lvl1pPr>
              <a:defRPr>
                <a:solidFill>
                  <a:srgbClr val="FFFFFF"/>
                </a:solidFill>
              </a:defRPr>
            </a:lvl1pPr>
            <a:extLst/>
          </a:lstStyle>
          <a:p>
            <a:fld id="{327A3064-B44E-496E-832F-02BDA61A504D}" type="datetime1">
              <a:rPr lang="en-US" smtClean="0"/>
              <a:t>12/10/2020</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5217D969-FAF6-4667-9EED-A6C98B22320E}"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solidFill>
                  <a:schemeClr val="tx1"/>
                </a:solidFill>
              </a:defRPr>
            </a:lvl1pPr>
            <a:extLst/>
          </a:lstStyle>
          <a:p>
            <a:fld id="{C62FC392-F9A8-498C-A3EA-45B35AC97E75}" type="datetime1">
              <a:rPr lang="en-US" smtClean="0"/>
              <a:t>12/10/2020</a:t>
            </a:fld>
            <a:endParaRPr lang="en-US" dirty="0"/>
          </a:p>
        </p:txBody>
      </p:sp>
      <p:sp>
        <p:nvSpPr>
          <p:cNvPr id="4" name="Footer Placeholder 3"/>
          <p:cNvSpPr>
            <a:spLocks noGrp="1"/>
          </p:cNvSpPr>
          <p:nvPr>
            <p:ph type="ftr" sz="quarter" idx="11"/>
          </p:nvPr>
        </p:nvSpPr>
        <p:spPr/>
        <p:txBody>
          <a:bodyPr/>
          <a:lstStyle>
            <a:lvl1pPr>
              <a:defRPr>
                <a:solidFill>
                  <a:schemeClr val="tx1"/>
                </a:solidFill>
              </a:defRPr>
            </a:lvl1pPr>
            <a:extLst/>
          </a:lstStyle>
          <a:p>
            <a:r>
              <a:rPr lang="en-US" dirty="0"/>
              <a:t>GCC CVS Subrecipient Update 5 Webinar</a:t>
            </a:r>
          </a:p>
        </p:txBody>
      </p:sp>
      <p:sp>
        <p:nvSpPr>
          <p:cNvPr id="5" name="Slide Number Placeholder 4"/>
          <p:cNvSpPr>
            <a:spLocks noGrp="1"/>
          </p:cNvSpPr>
          <p:nvPr>
            <p:ph type="sldNum" sz="quarter" idx="12"/>
          </p:nvPr>
        </p:nvSpPr>
        <p:spPr/>
        <p:txBody>
          <a:bodyPr/>
          <a:lstStyle>
            <a:lvl1pPr>
              <a:defRPr>
                <a:solidFill>
                  <a:schemeClr val="tx1"/>
                </a:solidFill>
              </a:defRPr>
            </a:lvl1pPr>
            <a:extLst/>
          </a:lstStyle>
          <a:p>
            <a:fld id="{5217D969-FAF6-4667-9EED-A6C98B22320E}" type="slidenum">
              <a:rPr lang="en-US" smtClean="0"/>
              <a:pPr/>
              <a:t>‹#›</a:t>
            </a:fld>
            <a:endParaRPr lang="en-US" dirty="0"/>
          </a:p>
        </p:txBody>
      </p:sp>
      <p:sp>
        <p:nvSpPr>
          <p:cNvPr id="6" name="Title 5"/>
          <p:cNvSpPr>
            <a:spLocks noGrp="1"/>
          </p:cNvSpPr>
          <p:nvPr>
            <p:ph type="title"/>
          </p:nvPr>
        </p:nvSpPr>
        <p:spPr/>
        <p:txBody>
          <a:bodyPr rtlCol="0"/>
          <a:lstStyle>
            <a:lvl1pPr>
              <a:defRPr>
                <a:solidFill>
                  <a:schemeClr val="bg1"/>
                </a:solidFill>
              </a:defRPr>
            </a:lvl1pPr>
            <a:extLst/>
          </a:lstStyle>
          <a:p>
            <a:r>
              <a:rPr kumimoji="0" lang="en-US" dirty="0"/>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Alternate 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solidFill>
                  <a:schemeClr val="tx1"/>
                </a:solidFill>
              </a:defRPr>
            </a:lvl1pPr>
            <a:extLst/>
          </a:lstStyle>
          <a:p>
            <a:fld id="{98D2AD20-EA80-42AC-9E08-D15192125D9E}" type="datetime1">
              <a:rPr lang="en-US" smtClean="0"/>
              <a:t>12/10/2020</a:t>
            </a:fld>
            <a:endParaRPr lang="en-US" dirty="0"/>
          </a:p>
        </p:txBody>
      </p:sp>
      <p:sp>
        <p:nvSpPr>
          <p:cNvPr id="4" name="Footer Placeholder 3"/>
          <p:cNvSpPr>
            <a:spLocks noGrp="1"/>
          </p:cNvSpPr>
          <p:nvPr>
            <p:ph type="ftr" sz="quarter" idx="11"/>
          </p:nvPr>
        </p:nvSpPr>
        <p:spPr/>
        <p:txBody>
          <a:bodyPr/>
          <a:lstStyle>
            <a:lvl1pPr>
              <a:defRPr>
                <a:solidFill>
                  <a:schemeClr val="tx1"/>
                </a:solidFill>
              </a:defRPr>
            </a:lvl1pPr>
            <a:extLst/>
          </a:lstStyle>
          <a:p>
            <a:endParaRPr lang="en-US" dirty="0"/>
          </a:p>
        </p:txBody>
      </p:sp>
      <p:sp>
        <p:nvSpPr>
          <p:cNvPr id="5" name="Slide Number Placeholder 4"/>
          <p:cNvSpPr>
            <a:spLocks noGrp="1"/>
          </p:cNvSpPr>
          <p:nvPr>
            <p:ph type="sldNum" sz="quarter" idx="12"/>
          </p:nvPr>
        </p:nvSpPr>
        <p:spPr/>
        <p:txBody>
          <a:bodyPr/>
          <a:lstStyle>
            <a:lvl1pPr>
              <a:defRPr>
                <a:solidFill>
                  <a:schemeClr val="tx1"/>
                </a:solidFill>
              </a:defRPr>
            </a:lvl1pPr>
            <a:extLst/>
          </a:lstStyle>
          <a:p>
            <a:fld id="{5217D969-FAF6-4667-9EED-A6C98B22320E}" type="slidenum">
              <a:rPr lang="en-US" smtClean="0"/>
              <a:pPr/>
              <a:t>‹#›</a:t>
            </a:fld>
            <a:endParaRPr lang="en-US" dirty="0"/>
          </a:p>
        </p:txBody>
      </p:sp>
      <p:sp>
        <p:nvSpPr>
          <p:cNvPr id="6" name="Title 5"/>
          <p:cNvSpPr>
            <a:spLocks noGrp="1"/>
          </p:cNvSpPr>
          <p:nvPr>
            <p:ph type="title"/>
          </p:nvPr>
        </p:nvSpPr>
        <p:spPr/>
        <p:txBody>
          <a:bodyPr rtlCol="0"/>
          <a:lstStyle>
            <a:lvl1pPr>
              <a:defRPr>
                <a:solidFill>
                  <a:schemeClr val="tx1"/>
                </a:solidFill>
              </a:defRPr>
            </a:lvl1pPr>
            <a:extLst/>
          </a:lstStyle>
          <a:p>
            <a:r>
              <a:rPr kumimoji="0" lang="en-US"/>
              <a:t>Click to edit Master title style</a:t>
            </a:r>
            <a:endParaRPr kumimoji="0" lang="en-US" dirty="0"/>
          </a:p>
        </p:txBody>
      </p:sp>
    </p:spTree>
    <p:extLst>
      <p:ext uri="{BB962C8B-B14F-4D97-AF65-F5344CB8AC3E}">
        <p14:creationId xmlns:p14="http://schemas.microsoft.com/office/powerpoint/2010/main" val="2052854468"/>
      </p:ext>
    </p:extLst>
  </p:cSld>
  <p:clrMapOvr>
    <a:overrideClrMapping bg1="dk1" tx1="lt1" bg2="dk2" tx2="lt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BEC72F-DFC7-434B-BE82-1E30C729FADE}" type="datetime1">
              <a:rPr lang="en-US" smtClean="0"/>
              <a:t>12/10/2020</a:t>
            </a:fld>
            <a:endParaRPr lang="en-US"/>
          </a:p>
        </p:txBody>
      </p:sp>
      <p:sp>
        <p:nvSpPr>
          <p:cNvPr id="3" name="Footer Placeholder 2"/>
          <p:cNvSpPr>
            <a:spLocks noGrp="1"/>
          </p:cNvSpPr>
          <p:nvPr>
            <p:ph type="ftr" sz="quarter" idx="11"/>
          </p:nvPr>
        </p:nvSpPr>
        <p:spPr/>
        <p:txBody>
          <a:bodyPr/>
          <a:lstStyle/>
          <a:p>
            <a:r>
              <a:rPr lang="en-US" dirty="0"/>
              <a:t>GCC CVS Subrecipient Update 5 Webinar</a:t>
            </a:r>
          </a:p>
        </p:txBody>
      </p:sp>
      <p:sp>
        <p:nvSpPr>
          <p:cNvPr id="4" name="Slide Number Placeholder 3"/>
          <p:cNvSpPr>
            <a:spLocks noGrp="1"/>
          </p:cNvSpPr>
          <p:nvPr>
            <p:ph type="sldNum" sz="quarter" idx="12"/>
          </p:nvPr>
        </p:nvSpPr>
        <p:spPr/>
        <p:txBody>
          <a:bodyPr/>
          <a:lstStyle/>
          <a:p>
            <a:fld id="{5217D969-FAF6-4667-9EED-A6C98B22320E}"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Alternate Bla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70152A-F9C4-4DF1-A818-3517FE584FAE}" type="datetime1">
              <a:rPr lang="en-US" smtClean="0"/>
              <a:t>12/10/2020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217D969-FAF6-4667-9EED-A6C98B22320E}" type="slidenum">
              <a:rPr lang="en-US" smtClean="0"/>
              <a:t>‹#›</a:t>
            </a:fld>
            <a:endParaRPr lang="en-US"/>
          </a:p>
        </p:txBody>
      </p:sp>
    </p:spTree>
    <p:extLst>
      <p:ext uri="{BB962C8B-B14F-4D97-AF65-F5344CB8AC3E}">
        <p14:creationId xmlns:p14="http://schemas.microsoft.com/office/powerpoint/2010/main" val="15920535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lvl1pPr>
              <a:defRPr>
                <a:solidFill>
                  <a:schemeClr val="bg1"/>
                </a:solidFill>
              </a:defRPr>
            </a:lvl1pPr>
            <a:extLst/>
          </a:lstStyle>
          <a:p>
            <a:fld id="{68CA107E-7280-4413-B16C-A3350FF91D59}" type="datetime1">
              <a:rPr lang="en-US" smtClean="0"/>
              <a:t>12/10/2020</a:t>
            </a:fld>
            <a:endParaRPr lang="en-US" dirty="0"/>
          </a:p>
        </p:txBody>
      </p:sp>
      <p:sp>
        <p:nvSpPr>
          <p:cNvPr id="6" name="Footer Placeholder 5"/>
          <p:cNvSpPr>
            <a:spLocks noGrp="1"/>
          </p:cNvSpPr>
          <p:nvPr>
            <p:ph type="ftr" sz="quarter" idx="11"/>
          </p:nvPr>
        </p:nvSpPr>
        <p:spPr/>
        <p:txBody>
          <a:bodyPr/>
          <a:lstStyle>
            <a:lvl1pPr>
              <a:defRPr>
                <a:solidFill>
                  <a:schemeClr val="bg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bg1"/>
                </a:solidFill>
              </a:defRPr>
            </a:lvl1pPr>
            <a:extLst/>
          </a:lstStyle>
          <a:p>
            <a:fld id="{5217D969-FAF6-4667-9EED-A6C98B22320E}"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objTx" preserve="1">
  <p:cSld name="Alternate 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solidFill>
                  <a:srgbClr val="FFC000"/>
                </a:solidFill>
              </a:defRPr>
            </a:lvl1pPr>
            <a:lvl2pPr>
              <a:buNone/>
              <a:defRPr sz="1200"/>
            </a:lvl2pPr>
            <a:lvl3pPr>
              <a:buNone/>
              <a:defRPr sz="1000"/>
            </a:lvl3pPr>
            <a:lvl4pPr>
              <a:buNone/>
              <a:defRPr sz="900"/>
            </a:lvl4pPr>
            <a:lvl5pPr>
              <a:buNone/>
              <a:defRPr sz="900"/>
            </a:lvl5pPr>
            <a:extLst/>
          </a:lstStyle>
          <a:p>
            <a:pPr lvl="0" eaLnBrk="1" latinLnBrk="0" hangingPunct="1"/>
            <a:r>
              <a:rPr kumimoji="0" lang="en-US" dirty="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solidFill>
                  <a:schemeClr val="bg1"/>
                </a:solidFill>
              </a:defRPr>
            </a:lvl1pPr>
            <a:lvl2pPr>
              <a:defRPr sz="2800">
                <a:solidFill>
                  <a:schemeClr val="bg1"/>
                </a:solidFill>
              </a:defRPr>
            </a:lvl2pPr>
            <a:lvl3pPr>
              <a:defRPr sz="2400">
                <a:solidFill>
                  <a:schemeClr val="bg1"/>
                </a:solidFill>
              </a:defRPr>
            </a:lvl3pPr>
            <a:lvl4pPr>
              <a:defRPr sz="2000">
                <a:solidFill>
                  <a:schemeClr val="bg1"/>
                </a:solidFill>
              </a:defRPr>
            </a:lvl4pPr>
            <a:lvl5pPr>
              <a:defRPr sz="2000">
                <a:solidFill>
                  <a:schemeClr val="bg1"/>
                </a:solidFill>
              </a:defRPr>
            </a:lvl5pPr>
            <a:extLst/>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5" name="Date Placeholder 4"/>
          <p:cNvSpPr>
            <a:spLocks noGrp="1"/>
          </p:cNvSpPr>
          <p:nvPr>
            <p:ph type="dt" sz="half" idx="10"/>
          </p:nvPr>
        </p:nvSpPr>
        <p:spPr>
          <a:xfrm>
            <a:off x="6727032" y="6407944"/>
            <a:ext cx="1920240" cy="365760"/>
          </a:xfrm>
        </p:spPr>
        <p:txBody>
          <a:bodyPr/>
          <a:lstStyle>
            <a:lvl1pPr>
              <a:defRPr>
                <a:solidFill>
                  <a:schemeClr val="bg1"/>
                </a:solidFill>
              </a:defRPr>
            </a:lvl1pPr>
            <a:extLst/>
          </a:lstStyle>
          <a:p>
            <a:fld id="{F75C2DA7-130A-4D62-8985-4DB67A58F5AD}" type="datetime1">
              <a:rPr lang="en-US" smtClean="0"/>
              <a:t>12/10/2020</a:t>
            </a:fld>
            <a:endParaRPr lang="en-US" dirty="0"/>
          </a:p>
        </p:txBody>
      </p:sp>
      <p:sp>
        <p:nvSpPr>
          <p:cNvPr id="6" name="Footer Placeholder 5"/>
          <p:cNvSpPr>
            <a:spLocks noGrp="1"/>
          </p:cNvSpPr>
          <p:nvPr>
            <p:ph type="ftr" sz="quarter" idx="11"/>
          </p:nvPr>
        </p:nvSpPr>
        <p:spPr/>
        <p:txBody>
          <a:bodyPr/>
          <a:lstStyle>
            <a:lvl1pPr>
              <a:defRPr>
                <a:solidFill>
                  <a:schemeClr val="bg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bg1"/>
                </a:solidFill>
              </a:defRPr>
            </a:lvl1pPr>
            <a:extLst/>
          </a:lstStyle>
          <a:p>
            <a:fld id="{5217D969-FAF6-4667-9EED-A6C98B22320E}" type="slidenum">
              <a:rPr lang="en-US" smtClean="0"/>
              <a:pPr/>
              <a:t>‹#›</a:t>
            </a:fld>
            <a:endParaRPr lang="en-US" dirty="0"/>
          </a:p>
        </p:txBody>
      </p:sp>
    </p:spTree>
    <p:extLst>
      <p:ext uri="{BB962C8B-B14F-4D97-AF65-F5344CB8AC3E}">
        <p14:creationId xmlns:p14="http://schemas.microsoft.com/office/powerpoint/2010/main" val="3953453813"/>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solidFill>
                  <a:schemeClr val="bg2">
                    <a:lumMod val="75000"/>
                  </a:schemeClr>
                </a:solidFill>
              </a:defRPr>
            </a:lvl1pPr>
            <a:lvl2pPr>
              <a:defRPr sz="1200"/>
            </a:lvl2pPr>
            <a:lvl3pPr>
              <a:defRPr sz="1000"/>
            </a:lvl3pPr>
            <a:lvl4pPr>
              <a:defRPr sz="900"/>
            </a:lvl4pPr>
            <a:lvl5pPr>
              <a:defRPr sz="900"/>
            </a:lvl5pPr>
            <a:extLst/>
          </a:lstStyle>
          <a:p>
            <a:pPr lvl="0" eaLnBrk="1" latinLnBrk="0" hangingPunct="1"/>
            <a:r>
              <a:rPr kumimoji="0" lang="en-US" dirty="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386DA974-61C2-455C-B8FC-F2D23D6FE35E}" type="datetime1">
              <a:rPr lang="en-US" smtClean="0"/>
              <a:t>12/10/2020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5217D969-FAF6-4667-9EED-A6C98B22320E}"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bg1"/>
                </a:solidFill>
                <a:effectLst>
                  <a:outerShdw blurRad="50800" dist="25000" dir="5400000" algn="t" rotWithShape="0">
                    <a:prstClr val="black">
                      <a:alpha val="45000"/>
                    </a:prstClr>
                  </a:outerShdw>
                </a:effectLst>
              </a:defRPr>
            </a:lvl1pPr>
            <a:extLst/>
          </a:lstStyle>
          <a:p>
            <a:r>
              <a:rPr kumimoji="0" lang="en-US" dirty="0"/>
              <a:t>Click to edit Master title style</a:t>
            </a:r>
          </a:p>
        </p:txBody>
      </p: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picTx" preserve="1">
  <p:cSld name="Alternate 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solidFill>
                  <a:srgbClr val="FFC000"/>
                </a:solidFill>
              </a:defRPr>
            </a:lvl1pPr>
            <a:lvl2pPr>
              <a:defRPr sz="1200"/>
            </a:lvl2pPr>
            <a:lvl3pPr>
              <a:defRPr sz="1000"/>
            </a:lvl3pPr>
            <a:lvl4pPr>
              <a:defRPr sz="900"/>
            </a:lvl4pPr>
            <a:lvl5pPr>
              <a:defRPr sz="900"/>
            </a:lvl5pPr>
            <a:extLst/>
          </a:lstStyle>
          <a:p>
            <a:pPr lvl="0" eaLnBrk="1" latinLnBrk="0" hangingPunct="1"/>
            <a:r>
              <a:rPr kumimoji="0" lang="en-US" dirty="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D4578675-C738-4F73-93CC-B2DEA6F893D6}" type="datetime1">
              <a:rPr lang="en-US" smtClean="0"/>
              <a:t>12/10/2020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5217D969-FAF6-4667-9EED-A6C98B22320E}"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tx1"/>
                </a:solidFill>
                <a:effectLst>
                  <a:outerShdw blurRad="50800" dist="25000" dir="5400000" algn="t" rotWithShape="0">
                    <a:prstClr val="black">
                      <a:alpha val="45000"/>
                    </a:prstClr>
                  </a:outerShdw>
                </a:effectLst>
              </a:defRPr>
            </a:lvl1pPr>
            <a:extLst/>
          </a:lstStyle>
          <a:p>
            <a:r>
              <a:rPr kumimoji="0" lang="en-US" dirty="0"/>
              <a:t>Click to edit Master title style</a:t>
            </a:r>
          </a:p>
        </p:txBody>
      </p: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extLst>
      <p:ext uri="{BB962C8B-B14F-4D97-AF65-F5344CB8AC3E}">
        <p14:creationId xmlns:p14="http://schemas.microsoft.com/office/powerpoint/2010/main" val="1440719266"/>
      </p:ext>
    </p:extLst>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2 Pictures with Caption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3278368" cy="648232"/>
          </a:xfrm>
          <a:noFill/>
        </p:spPr>
        <p:txBody>
          <a:bodyPr lIns="91440" tIns="0" rIns="91440" anchor="t"/>
          <a:lstStyle>
            <a:lvl1pPr marL="0" marR="18288" indent="0" algn="r">
              <a:buNone/>
              <a:defRPr sz="1400">
                <a:solidFill>
                  <a:schemeClr val="bg2">
                    <a:lumMod val="75000"/>
                  </a:schemeClr>
                </a:solidFill>
              </a:defRPr>
            </a:lvl1pPr>
            <a:lvl2pPr>
              <a:defRPr sz="1200"/>
            </a:lvl2pPr>
            <a:lvl3pPr>
              <a:defRPr sz="1000"/>
            </a:lvl3pPr>
            <a:lvl4pPr>
              <a:defRPr sz="900"/>
            </a:lvl4pPr>
            <a:lvl5pPr>
              <a:defRPr sz="900"/>
            </a:lvl5pPr>
            <a:extLst/>
          </a:lstStyle>
          <a:p>
            <a:pPr lvl="0" eaLnBrk="1" latinLnBrk="0" hangingPunct="1"/>
            <a:r>
              <a:rPr kumimoji="0" lang="en-US" dirty="0"/>
              <a:t>Click to edit Master text styles</a:t>
            </a:r>
          </a:p>
        </p:txBody>
      </p:sp>
      <p:sp>
        <p:nvSpPr>
          <p:cNvPr id="3" name="Picture Placeholder 2"/>
          <p:cNvSpPr>
            <a:spLocks noGrp="1"/>
          </p:cNvSpPr>
          <p:nvPr>
            <p:ph type="pic" idx="1"/>
          </p:nvPr>
        </p:nvSpPr>
        <p:spPr>
          <a:xfrm>
            <a:off x="228600" y="189968"/>
            <a:ext cx="41910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C9E3694-4F0E-4584-8363-4AA99642D6FE}" type="datetime1">
              <a:rPr lang="en-US" smtClean="0"/>
              <a:t>12/10/2020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5217D969-FAF6-4667-9EED-A6C98B22320E}" type="slidenum">
              <a:rPr lang="en-US" smtClean="0"/>
              <a:t>‹#›</a:t>
            </a:fld>
            <a:endParaRPr lang="en-US"/>
          </a:p>
        </p:txBody>
      </p:sp>
      <p:sp>
        <p:nvSpPr>
          <p:cNvPr id="2" name="Title 1"/>
          <p:cNvSpPr>
            <a:spLocks noGrp="1"/>
          </p:cNvSpPr>
          <p:nvPr>
            <p:ph type="title" hasCustomPrompt="1"/>
          </p:nvPr>
        </p:nvSpPr>
        <p:spPr>
          <a:xfrm>
            <a:off x="228600" y="4865122"/>
            <a:ext cx="4191000" cy="562672"/>
          </a:xfrm>
          <a:noFill/>
        </p:spPr>
        <p:txBody>
          <a:bodyPr anchor="t">
            <a:normAutofit/>
            <a:sp3d prstMaterial="softEdge"/>
          </a:bodyPr>
          <a:lstStyle>
            <a:lvl1pPr marR="0" algn="r" rtl="0" eaLnBrk="1" latinLnBrk="0" hangingPunct="1">
              <a:spcBef>
                <a:spcPct val="0"/>
              </a:spcBef>
              <a:buNone/>
              <a:defRPr kumimoji="0" lang="en-US" sz="2400" b="0" kern="1200" dirty="0">
                <a:solidFill>
                  <a:schemeClr val="bg1"/>
                </a:solidFill>
                <a:effectLst>
                  <a:outerShdw blurRad="50800" dist="25000" dir="5400000" algn="t" rotWithShape="0">
                    <a:prstClr val="black">
                      <a:alpha val="45000"/>
                    </a:prstClr>
                  </a:outerShdw>
                </a:effectLst>
                <a:latin typeface="+mj-lt"/>
                <a:ea typeface="+mj-ea"/>
                <a:cs typeface="Arial" pitchFamily="34" charset="0"/>
              </a:defRPr>
            </a:lvl1pPr>
            <a:extLst/>
          </a:lstStyle>
          <a:p>
            <a:r>
              <a:rPr kumimoji="0" lang="en-US" dirty="0"/>
              <a:t>Click to add title</a:t>
            </a:r>
          </a:p>
        </p:txBody>
      </p:sp>
      <p:sp>
        <p:nvSpPr>
          <p:cNvPr id="14" name="Picture Placeholder 2"/>
          <p:cNvSpPr>
            <a:spLocks noGrp="1"/>
          </p:cNvSpPr>
          <p:nvPr>
            <p:ph type="pic" idx="13"/>
          </p:nvPr>
        </p:nvSpPr>
        <p:spPr>
          <a:xfrm>
            <a:off x="4698600" y="182880"/>
            <a:ext cx="41910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17" name="Text Placeholder 3"/>
          <p:cNvSpPr>
            <a:spLocks noGrp="1"/>
          </p:cNvSpPr>
          <p:nvPr>
            <p:ph type="body" sz="half" idx="14"/>
          </p:nvPr>
        </p:nvSpPr>
        <p:spPr>
          <a:xfrm>
            <a:off x="5638800" y="5449825"/>
            <a:ext cx="3276600" cy="648232"/>
          </a:xfrm>
          <a:noFill/>
        </p:spPr>
        <p:txBody>
          <a:bodyPr lIns="91440" tIns="0" rIns="91440" anchor="t"/>
          <a:lstStyle>
            <a:lvl1pPr marL="0" marR="18288" indent="0" algn="r">
              <a:buNone/>
              <a:defRPr sz="1400">
                <a:solidFill>
                  <a:schemeClr val="bg2">
                    <a:lumMod val="75000"/>
                  </a:schemeClr>
                </a:solidFill>
              </a:defRPr>
            </a:lvl1pPr>
            <a:lvl2pPr>
              <a:defRPr sz="1200"/>
            </a:lvl2pPr>
            <a:lvl3pPr>
              <a:defRPr sz="1000"/>
            </a:lvl3pPr>
            <a:lvl4pPr>
              <a:defRPr sz="900"/>
            </a:lvl4pPr>
            <a:lvl5pPr>
              <a:defRPr sz="900"/>
            </a:lvl5pPr>
            <a:extLst/>
          </a:lstStyle>
          <a:p>
            <a:pPr lvl="0" eaLnBrk="1" latinLnBrk="0" hangingPunct="1"/>
            <a:r>
              <a:rPr kumimoji="0" lang="en-US" dirty="0"/>
              <a:t>Click to edit Master text styles</a:t>
            </a:r>
          </a:p>
        </p:txBody>
      </p:sp>
      <p:sp>
        <p:nvSpPr>
          <p:cNvPr id="22" name="Text Placeholder 21"/>
          <p:cNvSpPr>
            <a:spLocks noGrp="1"/>
          </p:cNvSpPr>
          <p:nvPr>
            <p:ph type="body" sz="quarter" idx="15" hasCustomPrompt="1"/>
          </p:nvPr>
        </p:nvSpPr>
        <p:spPr>
          <a:xfrm>
            <a:off x="4724400" y="4876800"/>
            <a:ext cx="4191000" cy="566928"/>
          </a:xfrm>
        </p:spPr>
        <p:txBody>
          <a:bodyPr>
            <a:normAutofit/>
          </a:bodyPr>
          <a:lstStyle>
            <a:lvl1pPr marL="109728" marR="0" indent="0" algn="r" rtl="0" eaLnBrk="1" latinLnBrk="0" hangingPunct="1">
              <a:spcBef>
                <a:spcPct val="0"/>
              </a:spcBef>
              <a:buNone/>
              <a:defRPr kumimoji="0" lang="en-US" sz="2400" b="0" kern="1200" dirty="0" smtClean="0">
                <a:solidFill>
                  <a:schemeClr val="bg1"/>
                </a:solidFill>
                <a:effectLst>
                  <a:outerShdw blurRad="50800" dist="25000" dir="5400000" algn="t" rotWithShape="0">
                    <a:prstClr val="black">
                      <a:alpha val="45000"/>
                    </a:prstClr>
                  </a:outerShdw>
                </a:effectLst>
                <a:latin typeface="+mj-lt"/>
                <a:ea typeface="+mj-ea"/>
                <a:cs typeface="Arial" pitchFamily="34" charset="0"/>
              </a:defRPr>
            </a:lvl1pPr>
          </a:lstStyle>
          <a:p>
            <a:pPr lvl="0"/>
            <a:r>
              <a:rPr kumimoji="0" lang="en-US" dirty="0"/>
              <a:t>Click to add title</a:t>
            </a:r>
            <a:endParaRPr lang="en-US" dirty="0"/>
          </a:p>
        </p:txBody>
      </p:sp>
    </p:spTree>
    <p:extLst>
      <p:ext uri="{BB962C8B-B14F-4D97-AF65-F5344CB8AC3E}">
        <p14:creationId xmlns:p14="http://schemas.microsoft.com/office/powerpoint/2010/main" val="3893775829"/>
      </p:ext>
    </p:extLst>
  </p:cSld>
  <p:clrMapOvr>
    <a:overrideClrMapping bg1="dk1" tx1="lt1" bg2="dk2" tx2="lt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Alternate 2 Pictures w/ Caption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77" y="283"/>
            <a:ext cx="9143245" cy="6857434"/>
          </a:xfrm>
          <a:prstGeom prst="rect">
            <a:avLst/>
          </a:prstGeom>
        </p:spPr>
      </p:pic>
      <p:sp>
        <p:nvSpPr>
          <p:cNvPr id="4" name="Text Placeholder 3"/>
          <p:cNvSpPr>
            <a:spLocks noGrp="1"/>
          </p:cNvSpPr>
          <p:nvPr>
            <p:ph type="body" sz="half" idx="2"/>
          </p:nvPr>
        </p:nvSpPr>
        <p:spPr>
          <a:xfrm>
            <a:off x="1141232" y="5443402"/>
            <a:ext cx="3278368" cy="648232"/>
          </a:xfrm>
          <a:noFill/>
        </p:spPr>
        <p:txBody>
          <a:bodyPr lIns="91440" tIns="0" rIns="91440" anchor="t"/>
          <a:lstStyle>
            <a:lvl1pPr marL="0" marR="18288" indent="0" algn="r">
              <a:buNone/>
              <a:defRPr sz="1400">
                <a:solidFill>
                  <a:srgbClr val="FFC000"/>
                </a:solidFill>
              </a:defRPr>
            </a:lvl1pPr>
            <a:lvl2pPr>
              <a:defRPr sz="1200"/>
            </a:lvl2pPr>
            <a:lvl3pPr>
              <a:defRPr sz="1000"/>
            </a:lvl3pPr>
            <a:lvl4pPr>
              <a:defRPr sz="900"/>
            </a:lvl4pPr>
            <a:lvl5pPr>
              <a:defRPr sz="900"/>
            </a:lvl5pPr>
            <a:extLst/>
          </a:lstStyle>
          <a:p>
            <a:pPr lvl="0" eaLnBrk="1" latinLnBrk="0" hangingPunct="1"/>
            <a:r>
              <a:rPr kumimoji="0" lang="en-US" dirty="0"/>
              <a:t>Click to edit Master text styles</a:t>
            </a:r>
          </a:p>
        </p:txBody>
      </p:sp>
      <p:sp>
        <p:nvSpPr>
          <p:cNvPr id="3" name="Picture Placeholder 2"/>
          <p:cNvSpPr>
            <a:spLocks noGrp="1"/>
          </p:cNvSpPr>
          <p:nvPr>
            <p:ph type="pic" idx="1"/>
          </p:nvPr>
        </p:nvSpPr>
        <p:spPr>
          <a:xfrm>
            <a:off x="228600" y="189968"/>
            <a:ext cx="41910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2B836991-2FA1-438B-853C-2BB4FD7DB756}" type="datetime1">
              <a:rPr lang="en-US" smtClean="0"/>
              <a:t>12/10/2020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5217D969-FAF6-4667-9EED-A6C98B22320E}" type="slidenum">
              <a:rPr lang="en-US" smtClean="0"/>
              <a:t>‹#›</a:t>
            </a:fld>
            <a:endParaRPr lang="en-US"/>
          </a:p>
        </p:txBody>
      </p:sp>
      <p:sp>
        <p:nvSpPr>
          <p:cNvPr id="2" name="Title 1"/>
          <p:cNvSpPr>
            <a:spLocks noGrp="1"/>
          </p:cNvSpPr>
          <p:nvPr>
            <p:ph type="title" hasCustomPrompt="1"/>
          </p:nvPr>
        </p:nvSpPr>
        <p:spPr>
          <a:xfrm>
            <a:off x="228600" y="4865122"/>
            <a:ext cx="4191000" cy="562672"/>
          </a:xfrm>
          <a:noFill/>
        </p:spPr>
        <p:txBody>
          <a:bodyPr anchor="t">
            <a:normAutofit/>
            <a:sp3d prstMaterial="softEdge"/>
          </a:bodyPr>
          <a:lstStyle>
            <a:lvl1pPr marR="0" algn="r" rtl="0" eaLnBrk="1" latinLnBrk="0" hangingPunct="1">
              <a:spcBef>
                <a:spcPct val="0"/>
              </a:spcBef>
              <a:buNone/>
              <a:defRPr kumimoji="0" lang="en-US" sz="2400" b="0" kern="1200" dirty="0">
                <a:solidFill>
                  <a:schemeClr val="tx1"/>
                </a:solidFill>
                <a:effectLst>
                  <a:outerShdw blurRad="50800" dist="25000" dir="5400000" algn="t" rotWithShape="0">
                    <a:prstClr val="black">
                      <a:alpha val="45000"/>
                    </a:prstClr>
                  </a:outerShdw>
                </a:effectLst>
                <a:latin typeface="+mj-lt"/>
                <a:ea typeface="+mj-ea"/>
                <a:cs typeface="Arial" pitchFamily="34" charset="0"/>
              </a:defRPr>
            </a:lvl1pPr>
            <a:extLst/>
          </a:lstStyle>
          <a:p>
            <a:r>
              <a:rPr kumimoji="0" lang="en-US" dirty="0"/>
              <a:t>Click to add title</a:t>
            </a:r>
          </a:p>
        </p:txBody>
      </p:sp>
      <p:sp>
        <p:nvSpPr>
          <p:cNvPr id="14" name="Picture Placeholder 2"/>
          <p:cNvSpPr>
            <a:spLocks noGrp="1"/>
          </p:cNvSpPr>
          <p:nvPr>
            <p:ph type="pic" idx="13"/>
          </p:nvPr>
        </p:nvSpPr>
        <p:spPr>
          <a:xfrm>
            <a:off x="4698600" y="182880"/>
            <a:ext cx="41910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17" name="Text Placeholder 3"/>
          <p:cNvSpPr>
            <a:spLocks noGrp="1"/>
          </p:cNvSpPr>
          <p:nvPr>
            <p:ph type="body" sz="half" idx="14"/>
          </p:nvPr>
        </p:nvSpPr>
        <p:spPr>
          <a:xfrm>
            <a:off x="5638800" y="5449825"/>
            <a:ext cx="3276600" cy="648232"/>
          </a:xfrm>
          <a:noFill/>
        </p:spPr>
        <p:txBody>
          <a:bodyPr lIns="91440" tIns="0" rIns="91440" anchor="t"/>
          <a:lstStyle>
            <a:lvl1pPr marL="0" marR="18288" indent="0" algn="r">
              <a:buNone/>
              <a:defRPr sz="1400">
                <a:solidFill>
                  <a:srgbClr val="FFC000"/>
                </a:solidFill>
              </a:defRPr>
            </a:lvl1pPr>
            <a:lvl2pPr>
              <a:defRPr sz="1200"/>
            </a:lvl2pPr>
            <a:lvl3pPr>
              <a:defRPr sz="1000"/>
            </a:lvl3pPr>
            <a:lvl4pPr>
              <a:defRPr sz="900"/>
            </a:lvl4pPr>
            <a:lvl5pPr>
              <a:defRPr sz="900"/>
            </a:lvl5pPr>
            <a:extLst/>
          </a:lstStyle>
          <a:p>
            <a:pPr lvl="0" eaLnBrk="1" latinLnBrk="0" hangingPunct="1"/>
            <a:r>
              <a:rPr kumimoji="0" lang="en-US" dirty="0"/>
              <a:t>Click to edit Master text styles</a:t>
            </a:r>
          </a:p>
        </p:txBody>
      </p:sp>
      <p:sp>
        <p:nvSpPr>
          <p:cNvPr id="22" name="Text Placeholder 21"/>
          <p:cNvSpPr>
            <a:spLocks noGrp="1"/>
          </p:cNvSpPr>
          <p:nvPr>
            <p:ph type="body" sz="quarter" idx="15" hasCustomPrompt="1"/>
          </p:nvPr>
        </p:nvSpPr>
        <p:spPr>
          <a:xfrm>
            <a:off x="4724400" y="4876800"/>
            <a:ext cx="4191000" cy="566928"/>
          </a:xfrm>
        </p:spPr>
        <p:txBody>
          <a:bodyPr>
            <a:normAutofit/>
          </a:bodyPr>
          <a:lstStyle>
            <a:lvl1pPr marL="109728" marR="0" indent="0" algn="r" rtl="0" eaLnBrk="1" latinLnBrk="0" hangingPunct="1">
              <a:spcBef>
                <a:spcPct val="0"/>
              </a:spcBef>
              <a:buNone/>
              <a:defRPr kumimoji="0" lang="en-US" sz="2400" b="0" kern="1200" dirty="0" smtClean="0">
                <a:solidFill>
                  <a:schemeClr val="tx1"/>
                </a:solidFill>
                <a:effectLst>
                  <a:outerShdw blurRad="50800" dist="25000" dir="5400000" algn="t" rotWithShape="0">
                    <a:prstClr val="black">
                      <a:alpha val="45000"/>
                    </a:prstClr>
                  </a:outerShdw>
                </a:effectLst>
                <a:latin typeface="+mj-lt"/>
                <a:ea typeface="+mj-ea"/>
                <a:cs typeface="Arial" pitchFamily="34" charset="0"/>
              </a:defRPr>
            </a:lvl1pPr>
          </a:lstStyle>
          <a:p>
            <a:pPr lvl="0"/>
            <a:r>
              <a:rPr kumimoji="0" lang="en-US" dirty="0"/>
              <a:t>Click to add title</a:t>
            </a:r>
            <a:endParaRPr lang="en-US" dirty="0"/>
          </a:p>
        </p:txBody>
      </p:sp>
    </p:spTree>
    <p:extLst>
      <p:ext uri="{BB962C8B-B14F-4D97-AF65-F5344CB8AC3E}">
        <p14:creationId xmlns:p14="http://schemas.microsoft.com/office/powerpoint/2010/main" val="276378153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Alternate 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dirty="0"/>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dirty="0"/>
              <a:t>Click to edit Master subtitle style</a:t>
            </a:r>
          </a:p>
        </p:txBody>
      </p:sp>
      <p:sp>
        <p:nvSpPr>
          <p:cNvPr id="30" name="Date Placeholder 29"/>
          <p:cNvSpPr>
            <a:spLocks noGrp="1"/>
          </p:cNvSpPr>
          <p:nvPr>
            <p:ph type="dt" sz="half" idx="10"/>
          </p:nvPr>
        </p:nvSpPr>
        <p:spPr/>
        <p:txBody>
          <a:bodyPr/>
          <a:lstStyle>
            <a:lvl1pPr>
              <a:defRPr>
                <a:solidFill>
                  <a:schemeClr val="tx1"/>
                </a:solidFill>
              </a:defRPr>
            </a:lvl1pPr>
            <a:extLst/>
          </a:lstStyle>
          <a:p>
            <a:fld id="{E1671EEF-5380-486B-AFB6-8E467F3363B4}" type="datetime1">
              <a:rPr lang="en-US" smtClean="0"/>
              <a:t>12/10/2020</a:t>
            </a:fld>
            <a:endParaRPr lang="en-US" dirty="0"/>
          </a:p>
        </p:txBody>
      </p:sp>
      <p:sp>
        <p:nvSpPr>
          <p:cNvPr id="19" name="Footer Placeholder 18"/>
          <p:cNvSpPr>
            <a:spLocks noGrp="1"/>
          </p:cNvSpPr>
          <p:nvPr>
            <p:ph type="ftr" sz="quarter" idx="11"/>
          </p:nvPr>
        </p:nvSpPr>
        <p:spPr/>
        <p:txBody>
          <a:bodyPr/>
          <a:lstStyle>
            <a:lvl1pPr>
              <a:defRPr>
                <a:solidFill>
                  <a:schemeClr val="tx1"/>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chemeClr val="tx1"/>
                </a:solidFill>
              </a:defRPr>
            </a:lvl1pPr>
            <a:extLst/>
          </a:lstStyle>
          <a:p>
            <a:fld id="{5217D969-FAF6-4667-9EED-A6C98B22320E}" type="slidenum">
              <a:rPr lang="en-US" smtClean="0"/>
              <a:pPr/>
              <a:t>‹#›</a:t>
            </a:fld>
            <a:endParaRPr lang="en-US" dirty="0"/>
          </a:p>
        </p:txBody>
      </p:sp>
    </p:spTree>
    <p:extLst>
      <p:ext uri="{BB962C8B-B14F-4D97-AF65-F5344CB8AC3E}">
        <p14:creationId xmlns:p14="http://schemas.microsoft.com/office/powerpoint/2010/main" val="193174092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832AA4E-49F5-42DE-B094-0707986980B0}" type="datetime1">
              <a:rPr lang="en-US" smtClean="0"/>
              <a:t>12/10/2020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17D969-FAF6-4667-9EED-A6C98B22320E}" type="slidenum">
              <a:rPr lang="en-US" smtClean="0"/>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5FFDF13-F68B-4E59-979F-59DD040A00DF}" type="datetime1">
              <a:rPr lang="en-US" smtClean="0"/>
              <a:t>12/10/2020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17D969-FAF6-4667-9EED-A6C98B22320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B6E77EE-5059-4652-87B5-90132B6E248D}" type="datetime1">
              <a:rPr lang="en-US" smtClean="0"/>
              <a:t>12/10/2020</a:t>
            </a:fld>
            <a:endParaRPr lang="en-US"/>
          </a:p>
        </p:txBody>
      </p:sp>
      <p:sp>
        <p:nvSpPr>
          <p:cNvPr id="5" name="Footer Placeholder 4"/>
          <p:cNvSpPr>
            <a:spLocks noGrp="1"/>
          </p:cNvSpPr>
          <p:nvPr>
            <p:ph type="ftr" sz="quarter" idx="11"/>
          </p:nvPr>
        </p:nvSpPr>
        <p:spPr/>
        <p:txBody>
          <a:bodyPr/>
          <a:lstStyle/>
          <a:p>
            <a:r>
              <a:rPr lang="en-US" dirty="0"/>
              <a:t>GCC CVS Subrecipient Update 5 Webinar</a:t>
            </a:r>
          </a:p>
        </p:txBody>
      </p:sp>
      <p:sp>
        <p:nvSpPr>
          <p:cNvPr id="6" name="Slide Number Placeholder 5"/>
          <p:cNvSpPr>
            <a:spLocks noGrp="1"/>
          </p:cNvSpPr>
          <p:nvPr>
            <p:ph type="sldNum" sz="quarter" idx="12"/>
          </p:nvPr>
        </p:nvSpPr>
        <p:spPr/>
        <p:txBody>
          <a:bodyPr/>
          <a:lstStyle/>
          <a:p>
            <a:fld id="{5217D969-FAF6-4667-9EED-A6C98B22320E}" type="slidenum">
              <a:rPr lang="en-US" smtClean="0"/>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Alternate 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extLst/>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5" name="Footer Placeholder 4"/>
          <p:cNvSpPr>
            <a:spLocks noGrp="1"/>
          </p:cNvSpPr>
          <p:nvPr>
            <p:ph type="ftr" sz="quarter" idx="11"/>
          </p:nvPr>
        </p:nvSpPr>
        <p:spPr>
          <a:xfrm>
            <a:off x="4495800" y="6583362"/>
            <a:ext cx="2514600" cy="274638"/>
          </a:xfrm>
        </p:spPr>
        <p:txBody>
          <a:bodyPr/>
          <a:lstStyle>
            <a:lvl1pPr>
              <a:defRPr sz="1400"/>
            </a:lvl1pPr>
          </a:lstStyle>
          <a:p>
            <a:r>
              <a:rPr lang="en-US" dirty="0"/>
              <a:t>Governor’s Crime Commission</a:t>
            </a:r>
          </a:p>
        </p:txBody>
      </p:sp>
      <p:sp>
        <p:nvSpPr>
          <p:cNvPr id="6" name="Slide Number Placeholder 5"/>
          <p:cNvSpPr>
            <a:spLocks noGrp="1"/>
          </p:cNvSpPr>
          <p:nvPr>
            <p:ph type="sldNum" sz="quarter" idx="12"/>
          </p:nvPr>
        </p:nvSpPr>
        <p:spPr/>
        <p:txBody>
          <a:bodyPr/>
          <a:lstStyle/>
          <a:p>
            <a:fld id="{5217D969-FAF6-4667-9EED-A6C98B22320E}" type="slidenum">
              <a:rPr lang="en-US" smtClean="0"/>
              <a:t>‹#›</a:t>
            </a:fld>
            <a:endParaRPr lang="en-US"/>
          </a:p>
        </p:txBody>
      </p:sp>
      <p:sp>
        <p:nvSpPr>
          <p:cNvPr id="7" name="Title 6"/>
          <p:cNvSpPr>
            <a:spLocks noGrp="1"/>
          </p:cNvSpPr>
          <p:nvPr>
            <p:ph type="title"/>
          </p:nvPr>
        </p:nvSpPr>
        <p:spPr/>
        <p:txBody>
          <a:bodyPr rtlCol="0"/>
          <a:lstStyle>
            <a:lvl1pPr>
              <a:defRPr>
                <a:solidFill>
                  <a:schemeClr val="bg1"/>
                </a:solidFill>
              </a:defRPr>
            </a:lvl1pPr>
            <a:extLst/>
          </a:lstStyle>
          <a:p>
            <a:r>
              <a:rPr kumimoji="0" lang="en-US" dirty="0"/>
              <a:t>Click to edit Master title style</a:t>
            </a:r>
          </a:p>
        </p:txBody>
      </p:sp>
    </p:spTree>
    <p:extLst>
      <p:ext uri="{BB962C8B-B14F-4D97-AF65-F5344CB8AC3E}">
        <p14:creationId xmlns:p14="http://schemas.microsoft.com/office/powerpoint/2010/main" val="660726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solidFill>
                  <a:schemeClr val="bg2"/>
                </a:solidFill>
                <a:effectLst>
                  <a:outerShdw blurRad="31750" dist="25400" dir="5400000" algn="tl" rotWithShape="0">
                    <a:srgbClr val="000000">
                      <a:alpha val="25000"/>
                    </a:srgbClr>
                  </a:outerShdw>
                </a:effectLst>
              </a:defRPr>
            </a:lvl1pPr>
            <a:extLst/>
          </a:lstStyle>
          <a:p>
            <a:r>
              <a:rPr kumimoji="0" lang="en-US"/>
              <a:t>Click to edit Master title style</a:t>
            </a:r>
            <a:endParaRPr kumimoji="0" lang="en-US" dirty="0"/>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bg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lvl1pPr>
              <a:defRPr>
                <a:solidFill>
                  <a:schemeClr val="tx1"/>
                </a:solidFill>
              </a:defRPr>
            </a:lvl1pPr>
            <a:extLst/>
          </a:lstStyle>
          <a:p>
            <a:fld id="{26BF4CF2-8FB3-4F0C-9B00-7E6C7CA6F4A3}" type="datetime1">
              <a:rPr lang="en-US" smtClean="0"/>
              <a:t>12/10/2020</a:t>
            </a:fld>
            <a:endParaRPr lang="en-US" dirty="0"/>
          </a:p>
        </p:txBody>
      </p:sp>
      <p:sp>
        <p:nvSpPr>
          <p:cNvPr id="5" name="Footer Placeholder 4"/>
          <p:cNvSpPr>
            <a:spLocks noGrp="1"/>
          </p:cNvSpPr>
          <p:nvPr>
            <p:ph type="ftr" sz="quarter" idx="11"/>
          </p:nvPr>
        </p:nvSpPr>
        <p:spPr/>
        <p:txBody>
          <a:bodyPr/>
          <a:lstStyle>
            <a:lvl1pPr>
              <a:defRPr>
                <a:solidFill>
                  <a:schemeClr val="tx1"/>
                </a:solidFill>
              </a:defRPr>
            </a:lvl1pPr>
            <a:extLst/>
          </a:lstStyle>
          <a:p>
            <a:endParaRPr lang="en-US" dirty="0"/>
          </a:p>
        </p:txBody>
      </p:sp>
      <p:sp>
        <p:nvSpPr>
          <p:cNvPr id="6" name="Slide Number Placeholder 5"/>
          <p:cNvSpPr>
            <a:spLocks noGrp="1"/>
          </p:cNvSpPr>
          <p:nvPr>
            <p:ph type="sldNum" sz="quarter" idx="12"/>
          </p:nvPr>
        </p:nvSpPr>
        <p:spPr/>
        <p:txBody>
          <a:bodyPr/>
          <a:lstStyle>
            <a:lvl1pPr>
              <a:defRPr>
                <a:solidFill>
                  <a:schemeClr val="tx1"/>
                </a:solidFill>
              </a:defRPr>
            </a:lvl1pPr>
            <a:extLst/>
          </a:lstStyle>
          <a:p>
            <a:fld id="{5217D969-FAF6-4667-9EED-A6C98B22320E}"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solidFill>
                  <a:schemeClr val="bg1"/>
                </a:solidFill>
              </a:defRPr>
            </a:lvl1pPr>
            <a:lvl2pPr>
              <a:defRPr sz="24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Content Placeholder 3"/>
          <p:cNvSpPr>
            <a:spLocks noGrp="1"/>
          </p:cNvSpPr>
          <p:nvPr>
            <p:ph sz="half" idx="2"/>
          </p:nvPr>
        </p:nvSpPr>
        <p:spPr>
          <a:xfrm>
            <a:off x="4648200" y="1481328"/>
            <a:ext cx="4038600" cy="4525963"/>
          </a:xfrm>
        </p:spPr>
        <p:txBody>
          <a:bodyPr/>
          <a:lstStyle>
            <a:lvl1pPr>
              <a:defRPr sz="2800">
                <a:solidFill>
                  <a:schemeClr val="bg1"/>
                </a:solidFill>
              </a:defRPr>
            </a:lvl1pPr>
            <a:lvl2pPr>
              <a:defRPr sz="24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6DB92383-9ED5-4CF8-A967-872801359B88}" type="datetime1">
              <a:rPr lang="en-US" smtClean="0"/>
              <a:t>12/10/2020</a:t>
            </a:fld>
            <a:endParaRPr lang="en-US" dirty="0"/>
          </a:p>
        </p:txBody>
      </p:sp>
      <p:sp>
        <p:nvSpPr>
          <p:cNvPr id="6" name="Footer Placeholder 5"/>
          <p:cNvSpPr>
            <a:spLocks noGrp="1"/>
          </p:cNvSpPr>
          <p:nvPr>
            <p:ph type="ftr" sz="quarter" idx="11"/>
          </p:nvPr>
        </p:nvSpPr>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5217D969-FAF6-4667-9EED-A6C98B22320E}" type="slidenum">
              <a:rPr lang="en-US" smtClean="0"/>
              <a:pPr/>
              <a:t>‹#›</a:t>
            </a:fld>
            <a:endParaRPr lang="en-US" dirty="0"/>
          </a:p>
        </p:txBody>
      </p:sp>
      <p:sp>
        <p:nvSpPr>
          <p:cNvPr id="8" name="Title 7"/>
          <p:cNvSpPr>
            <a:spLocks noGrp="1"/>
          </p:cNvSpPr>
          <p:nvPr>
            <p:ph type="title"/>
          </p:nvPr>
        </p:nvSpPr>
        <p:spPr/>
        <p:txBody>
          <a:bodyPr rtlCol="0"/>
          <a:lstStyle>
            <a:lvl1pPr>
              <a:defRPr>
                <a:solidFill>
                  <a:schemeClr val="bg2"/>
                </a:solidFill>
              </a:defRPr>
            </a:lvl1pPr>
            <a:extLst/>
          </a:lstStyle>
          <a:p>
            <a:r>
              <a:rPr kumimoji="0" lang="en-US"/>
              <a:t>Click to edit Master title style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Alternate 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solidFill>
                  <a:schemeClr val="tx1"/>
                </a:solidFill>
              </a:defRPr>
            </a:lvl1pPr>
            <a:lvl2pPr>
              <a:defRPr sz="2400">
                <a:solidFill>
                  <a:schemeClr val="tx1"/>
                </a:solidFill>
              </a:defRPr>
            </a:lvl2pPr>
            <a:lvl3pPr>
              <a:defRPr sz="2000">
                <a:solidFill>
                  <a:schemeClr val="tx1"/>
                </a:solidFill>
              </a:defRPr>
            </a:lvl3pPr>
            <a:lvl4pPr>
              <a:defRPr sz="1800">
                <a:solidFill>
                  <a:schemeClr val="tx1"/>
                </a:solidFill>
              </a:defRPr>
            </a:lvl4pPr>
            <a:lvl5pPr>
              <a:defRPr sz="1800">
                <a:solidFill>
                  <a:schemeClr val="tx1"/>
                </a:solidFill>
              </a:defRPr>
            </a:lvl5pPr>
            <a:extLst/>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4" name="Content Placeholder 3"/>
          <p:cNvSpPr>
            <a:spLocks noGrp="1"/>
          </p:cNvSpPr>
          <p:nvPr>
            <p:ph sz="half" idx="2"/>
          </p:nvPr>
        </p:nvSpPr>
        <p:spPr>
          <a:xfrm>
            <a:off x="4648200" y="1481328"/>
            <a:ext cx="4038600" cy="4525963"/>
          </a:xfrm>
        </p:spPr>
        <p:txBody>
          <a:bodyPr/>
          <a:lstStyle>
            <a:lvl1pPr>
              <a:defRPr sz="2800">
                <a:solidFill>
                  <a:schemeClr val="tx1"/>
                </a:solidFill>
              </a:defRPr>
            </a:lvl1pPr>
            <a:lvl2pPr>
              <a:defRPr sz="2400">
                <a:solidFill>
                  <a:schemeClr val="tx1"/>
                </a:solidFill>
              </a:defRPr>
            </a:lvl2pPr>
            <a:lvl3pPr>
              <a:defRPr sz="2000">
                <a:solidFill>
                  <a:schemeClr val="tx1"/>
                </a:solidFill>
              </a:defRPr>
            </a:lvl3pPr>
            <a:lvl4pPr>
              <a:defRPr sz="1800">
                <a:solidFill>
                  <a:schemeClr val="tx1"/>
                </a:solidFill>
              </a:defRPr>
            </a:lvl4pPr>
            <a:lvl5pPr>
              <a:defRPr sz="1800">
                <a:solidFill>
                  <a:schemeClr val="tx1"/>
                </a:solidFill>
              </a:defRPr>
            </a:lvl5pPr>
            <a:extLst/>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B462D82D-D35A-46A4-8A65-1AC5B2269F0E}" type="datetime1">
              <a:rPr lang="en-US" smtClean="0"/>
              <a:t>12/10/2020</a:t>
            </a:fld>
            <a:endParaRPr lang="en-US" dirty="0"/>
          </a:p>
        </p:txBody>
      </p:sp>
      <p:sp>
        <p:nvSpPr>
          <p:cNvPr id="6" name="Footer Placeholder 5"/>
          <p:cNvSpPr>
            <a:spLocks noGrp="1"/>
          </p:cNvSpPr>
          <p:nvPr>
            <p:ph type="ftr" sz="quarter" idx="11"/>
          </p:nvPr>
        </p:nvSpPr>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5217D969-FAF6-4667-9EED-A6C98B22320E}" type="slidenum">
              <a:rPr lang="en-US" smtClean="0"/>
              <a:pPr/>
              <a:t>‹#›</a:t>
            </a:fld>
            <a:endParaRPr lang="en-US" dirty="0"/>
          </a:p>
        </p:txBody>
      </p:sp>
      <p:sp>
        <p:nvSpPr>
          <p:cNvPr id="8" name="Title 7"/>
          <p:cNvSpPr>
            <a:spLocks noGrp="1"/>
          </p:cNvSpPr>
          <p:nvPr>
            <p:ph type="title"/>
          </p:nvPr>
        </p:nvSpPr>
        <p:spPr/>
        <p:txBody>
          <a:bodyPr rtlCol="0"/>
          <a:lstStyle>
            <a:lvl1pPr>
              <a:defRPr>
                <a:solidFill>
                  <a:schemeClr val="tx1"/>
                </a:solidFill>
              </a:defRPr>
            </a:lvl1pPr>
            <a:extLst/>
          </a:lstStyle>
          <a:p>
            <a:r>
              <a:rPr kumimoji="0" lang="en-US" dirty="0"/>
              <a:t>Click to edit Master title style</a:t>
            </a:r>
          </a:p>
        </p:txBody>
      </p:sp>
    </p:spTree>
    <p:extLst>
      <p:ext uri="{BB962C8B-B14F-4D97-AF65-F5344CB8AC3E}">
        <p14:creationId xmlns:p14="http://schemas.microsoft.com/office/powerpoint/2010/main" val="264436394"/>
      </p:ext>
    </p:extLst>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2578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2578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5"/>
            <a:ext cx="4040188" cy="3737306"/>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6" name="Content Placeholder 5"/>
          <p:cNvSpPr>
            <a:spLocks noGrp="1"/>
          </p:cNvSpPr>
          <p:nvPr>
            <p:ph sz="quarter" idx="4"/>
          </p:nvPr>
        </p:nvSpPr>
        <p:spPr>
          <a:xfrm>
            <a:off x="4645025" y="1444295"/>
            <a:ext cx="4041775" cy="3737306"/>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7" name="Date Placeholder 6"/>
          <p:cNvSpPr>
            <a:spLocks noGrp="1"/>
          </p:cNvSpPr>
          <p:nvPr>
            <p:ph type="dt" sz="half" idx="10"/>
          </p:nvPr>
        </p:nvSpPr>
        <p:spPr/>
        <p:txBody>
          <a:bodyPr/>
          <a:lstStyle>
            <a:lvl1pPr>
              <a:defRPr>
                <a:solidFill>
                  <a:schemeClr val="bg1"/>
                </a:solidFill>
              </a:defRPr>
            </a:lvl1pPr>
            <a:extLst/>
          </a:lstStyle>
          <a:p>
            <a:fld id="{3F73E84C-9EFC-4EF0-909E-C643651F8B00}" type="datetime1">
              <a:rPr lang="en-US" smtClean="0"/>
              <a:t>12/10/2020</a:t>
            </a:fld>
            <a:endParaRPr lang="en-US" dirty="0"/>
          </a:p>
        </p:txBody>
      </p:sp>
      <p:sp>
        <p:nvSpPr>
          <p:cNvPr id="8" name="Footer Placeholder 7"/>
          <p:cNvSpPr>
            <a:spLocks noGrp="1"/>
          </p:cNvSpPr>
          <p:nvPr>
            <p:ph type="ftr" sz="quarter" idx="11"/>
          </p:nvPr>
        </p:nvSpPr>
        <p:spPr/>
        <p:txBody>
          <a:bodyPr/>
          <a:lstStyle>
            <a:lvl1pPr>
              <a:defRPr>
                <a:solidFill>
                  <a:schemeClr val="bg1"/>
                </a:solidFill>
              </a:defRPr>
            </a:lvl1pPr>
            <a:extLst/>
          </a:lstStyle>
          <a:p>
            <a:endParaRPr lang="en-US" dirty="0"/>
          </a:p>
        </p:txBody>
      </p:sp>
      <p:sp>
        <p:nvSpPr>
          <p:cNvPr id="9" name="Slide Number Placeholder 8"/>
          <p:cNvSpPr>
            <a:spLocks noGrp="1"/>
          </p:cNvSpPr>
          <p:nvPr>
            <p:ph type="sldNum" sz="quarter" idx="12"/>
          </p:nvPr>
        </p:nvSpPr>
        <p:spPr/>
        <p:txBody>
          <a:bodyPr/>
          <a:lstStyle>
            <a:lvl1pPr>
              <a:defRPr>
                <a:solidFill>
                  <a:schemeClr val="bg1"/>
                </a:solidFill>
              </a:defRPr>
            </a:lvl1pPr>
            <a:extLst/>
          </a:lstStyle>
          <a:p>
            <a:fld id="{5217D969-FAF6-4667-9EED-A6C98B22320E}"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woTxTwoObj" preserve="1">
  <p:cSld name="Alternate Comparis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solidFill>
                  <a:schemeClr val="bg1"/>
                </a:solidFill>
              </a:defRPr>
            </a:lvl1pPr>
            <a:extLst/>
          </a:lstStyle>
          <a:p>
            <a:r>
              <a:rPr kumimoji="0" lang="en-US" dirty="0"/>
              <a:t>Click to edit Master title style</a:t>
            </a:r>
          </a:p>
        </p:txBody>
      </p:sp>
      <p:sp>
        <p:nvSpPr>
          <p:cNvPr id="3" name="Text Placeholder 2"/>
          <p:cNvSpPr>
            <a:spLocks noGrp="1"/>
          </p:cNvSpPr>
          <p:nvPr>
            <p:ph type="body" idx="1"/>
          </p:nvPr>
        </p:nvSpPr>
        <p:spPr>
          <a:xfrm>
            <a:off x="457200" y="52578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2578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5"/>
            <a:ext cx="4040188" cy="3737306"/>
          </a:xfrm>
          <a:ln>
            <a:noFill/>
            <a:prstDash val="sysDash"/>
            <a:miter lim="800000"/>
          </a:ln>
        </p:spPr>
        <p:txBody>
          <a:bodyPr/>
          <a:lstStyle>
            <a:lvl1pPr>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extLst/>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6" name="Content Placeholder 5"/>
          <p:cNvSpPr>
            <a:spLocks noGrp="1"/>
          </p:cNvSpPr>
          <p:nvPr>
            <p:ph sz="quarter" idx="4"/>
          </p:nvPr>
        </p:nvSpPr>
        <p:spPr>
          <a:xfrm>
            <a:off x="4645025" y="1444295"/>
            <a:ext cx="4041775" cy="3737306"/>
          </a:xfrm>
          <a:ln>
            <a:noFill/>
            <a:prstDash val="sysDash"/>
            <a:miter lim="800000"/>
          </a:ln>
        </p:spPr>
        <p:txBody>
          <a:bodyPr/>
          <a:lstStyle>
            <a:lvl1pPr>
              <a:spcBef>
                <a:spcPts val="0"/>
              </a:spcBef>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extLst/>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7" name="Date Placeholder 6"/>
          <p:cNvSpPr>
            <a:spLocks noGrp="1"/>
          </p:cNvSpPr>
          <p:nvPr>
            <p:ph type="dt" sz="half" idx="10"/>
          </p:nvPr>
        </p:nvSpPr>
        <p:spPr/>
        <p:txBody>
          <a:bodyPr/>
          <a:lstStyle>
            <a:lvl1pPr>
              <a:defRPr>
                <a:solidFill>
                  <a:schemeClr val="bg1"/>
                </a:solidFill>
              </a:defRPr>
            </a:lvl1pPr>
            <a:extLst/>
          </a:lstStyle>
          <a:p>
            <a:fld id="{FC2E6489-681A-4D3E-AD04-9992D9D4DF72}" type="datetime1">
              <a:rPr lang="en-US" smtClean="0"/>
              <a:t>12/10/2020</a:t>
            </a:fld>
            <a:endParaRPr lang="en-US" dirty="0"/>
          </a:p>
        </p:txBody>
      </p:sp>
      <p:sp>
        <p:nvSpPr>
          <p:cNvPr id="8" name="Footer Placeholder 7"/>
          <p:cNvSpPr>
            <a:spLocks noGrp="1"/>
          </p:cNvSpPr>
          <p:nvPr>
            <p:ph type="ftr" sz="quarter" idx="11"/>
          </p:nvPr>
        </p:nvSpPr>
        <p:spPr/>
        <p:txBody>
          <a:bodyPr/>
          <a:lstStyle>
            <a:lvl1pPr>
              <a:defRPr>
                <a:solidFill>
                  <a:schemeClr val="bg1"/>
                </a:solidFill>
              </a:defRPr>
            </a:lvl1pPr>
            <a:extLst/>
          </a:lstStyle>
          <a:p>
            <a:endParaRPr lang="en-US" dirty="0"/>
          </a:p>
        </p:txBody>
      </p:sp>
      <p:sp>
        <p:nvSpPr>
          <p:cNvPr id="9" name="Slide Number Placeholder 8"/>
          <p:cNvSpPr>
            <a:spLocks noGrp="1"/>
          </p:cNvSpPr>
          <p:nvPr>
            <p:ph type="sldNum" sz="quarter" idx="12"/>
          </p:nvPr>
        </p:nvSpPr>
        <p:spPr/>
        <p:txBody>
          <a:bodyPr/>
          <a:lstStyle>
            <a:lvl1pPr>
              <a:defRPr>
                <a:solidFill>
                  <a:schemeClr val="bg1"/>
                </a:solidFill>
              </a:defRPr>
            </a:lvl1pPr>
            <a:extLst/>
          </a:lstStyle>
          <a:p>
            <a:fld id="{5217D969-FAF6-4667-9EED-A6C98B22320E}" type="slidenum">
              <a:rPr lang="en-US" smtClean="0"/>
              <a:pPr/>
              <a:t>‹#›</a:t>
            </a:fld>
            <a:endParaRPr lang="en-US" dirty="0"/>
          </a:p>
        </p:txBody>
      </p:sp>
    </p:spTree>
    <p:extLst>
      <p:ext uri="{BB962C8B-B14F-4D97-AF65-F5344CB8AC3E}">
        <p14:creationId xmlns:p14="http://schemas.microsoft.com/office/powerpoint/2010/main" val="656496194"/>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2.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23">
            <a:lum/>
          </a:blip>
          <a:srcRect/>
          <a:stretch>
            <a:fillRect/>
          </a:stretch>
        </a:blipFill>
        <a:effectLst/>
      </p:bgPr>
    </p:bg>
    <p:spTree>
      <p:nvGrpSpPr>
        <p:cNvPr id="1" name=""/>
        <p:cNvGrpSpPr/>
        <p:nvPr/>
      </p:nvGrpSpPr>
      <p:grpSpPr>
        <a:xfrm>
          <a:off x="0" y="0"/>
          <a:ext cx="0" cy="0"/>
          <a:chOff x="0" y="0"/>
          <a:chExt cx="0" cy="0"/>
        </a:xfrm>
      </p:grpSpPr>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endParaRPr kumimoji="0" lang="en-US" dirty="0"/>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bg1"/>
                </a:solidFill>
              </a:defRPr>
            </a:lvl1pPr>
            <a:extLst/>
          </a:lstStyle>
          <a:p>
            <a:fld id="{0003ECDE-615A-473A-8B02-29E2F6F5637A}" type="datetime1">
              <a:rPr lang="en-US" smtClean="0"/>
              <a:t>12/10/2020</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bg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bg1"/>
                </a:solidFill>
              </a:defRPr>
            </a:lvl1pPr>
            <a:extLst/>
          </a:lstStyle>
          <a:p>
            <a:fld id="{5217D969-FAF6-4667-9EED-A6C98B22320E}"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84" r:id="rId2"/>
    <p:sldLayoutId id="2147483674" r:id="rId3"/>
    <p:sldLayoutId id="2147483685" r:id="rId4"/>
    <p:sldLayoutId id="2147483675" r:id="rId5"/>
    <p:sldLayoutId id="2147483676" r:id="rId6"/>
    <p:sldLayoutId id="2147483686" r:id="rId7"/>
    <p:sldLayoutId id="2147483677" r:id="rId8"/>
    <p:sldLayoutId id="2147483687" r:id="rId9"/>
    <p:sldLayoutId id="2147483678" r:id="rId10"/>
    <p:sldLayoutId id="2147483688" r:id="rId11"/>
    <p:sldLayoutId id="2147483679" r:id="rId12"/>
    <p:sldLayoutId id="2147483689" r:id="rId13"/>
    <p:sldLayoutId id="2147483680" r:id="rId14"/>
    <p:sldLayoutId id="2147483690" r:id="rId15"/>
    <p:sldLayoutId id="2147483681" r:id="rId16"/>
    <p:sldLayoutId id="2147483691" r:id="rId17"/>
    <p:sldLayoutId id="2147483693" r:id="rId18"/>
    <p:sldLayoutId id="2147483694" r:id="rId19"/>
    <p:sldLayoutId id="2147483682" r:id="rId20"/>
    <p:sldLayoutId id="2147483683" r:id="rId21"/>
  </p:sldLayoutIdLst>
  <p:hf hdr="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Arial" pitchFamily="34" charset="0"/>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cid:image001.jpg@01D6CA5E.59764CB0" TargetMode="External"/><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mailto:gcc_admin@ncdps.gov"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s://www.ncdps.gov/about-dps/boards-and-commissions/governors-crime-commission/grant-forms#award" TargetMode="External"/><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38226" y="1270261"/>
            <a:ext cx="6695388" cy="2158739"/>
          </a:xfrm>
        </p:spPr>
        <p:txBody>
          <a:bodyPr>
            <a:normAutofit/>
          </a:bodyPr>
          <a:lstStyle/>
          <a:p>
            <a:r>
              <a:rPr lang="en-US" sz="2200" dirty="0">
                <a:solidFill>
                  <a:schemeClr val="tx1"/>
                </a:solidFill>
                <a:latin typeface="+mn-lt"/>
                <a:ea typeface="+mn-ea"/>
                <a:cs typeface="+mn-cs"/>
              </a:rPr>
              <a:t>Governor’s Crime Commission</a:t>
            </a:r>
            <a:br>
              <a:rPr lang="en-US" dirty="0"/>
            </a:br>
            <a:r>
              <a:rPr lang="en-US" sz="3300" dirty="0">
                <a:latin typeface="+mn-lt"/>
              </a:rPr>
              <a:t>Application Status Update #5</a:t>
            </a:r>
            <a:br>
              <a:rPr lang="en-US" sz="3300" dirty="0">
                <a:latin typeface="+mn-lt"/>
              </a:rPr>
            </a:br>
            <a:br>
              <a:rPr lang="en-US" sz="3300" cap="small" dirty="0">
                <a:latin typeface="+mn-lt"/>
              </a:rPr>
            </a:br>
            <a:r>
              <a:rPr lang="en-US" sz="3300" cap="small" dirty="0">
                <a:latin typeface="+mn-lt"/>
              </a:rPr>
              <a:t>December 10, 2020</a:t>
            </a:r>
            <a:endParaRPr lang="en-US" sz="3300" dirty="0">
              <a:latin typeface="+mn-lt"/>
            </a:endParaRPr>
          </a:p>
        </p:txBody>
      </p:sp>
      <p:sp>
        <p:nvSpPr>
          <p:cNvPr id="3" name="Subtitle 2"/>
          <p:cNvSpPr>
            <a:spLocks noGrp="1"/>
          </p:cNvSpPr>
          <p:nvPr>
            <p:ph type="subTitle" idx="1"/>
          </p:nvPr>
        </p:nvSpPr>
        <p:spPr>
          <a:xfrm>
            <a:off x="1338605" y="3588059"/>
            <a:ext cx="6695389" cy="2529937"/>
          </a:xfrm>
        </p:spPr>
        <p:txBody>
          <a:bodyPr>
            <a:normAutofit fontScale="77500" lnSpcReduction="20000"/>
          </a:bodyPr>
          <a:lstStyle/>
          <a:p>
            <a:pPr algn="l"/>
            <a:r>
              <a:rPr lang="en-US" dirty="0"/>
              <a:t>The meeting will begin at 2:00 p.m.</a:t>
            </a:r>
          </a:p>
          <a:p>
            <a:pPr algn="l"/>
            <a:endParaRPr lang="en-US" dirty="0"/>
          </a:p>
          <a:p>
            <a:pPr algn="l"/>
            <a:r>
              <a:rPr lang="en-US" dirty="0"/>
              <a:t>Please </a:t>
            </a:r>
            <a:r>
              <a:rPr lang="en-US" b="1" u="sng" dirty="0">
                <a:solidFill>
                  <a:srgbClr val="FF0000"/>
                </a:solidFill>
              </a:rPr>
              <a:t>MUTE</a:t>
            </a:r>
            <a:r>
              <a:rPr lang="en-US" dirty="0"/>
              <a:t> yourself or you will be muted by the host.  There will be time for question and answer following the presentation both verbally and via the chat box.</a:t>
            </a:r>
          </a:p>
          <a:p>
            <a:pPr algn="l"/>
            <a:endParaRPr lang="en-US" dirty="0"/>
          </a:p>
          <a:p>
            <a:pPr algn="l"/>
            <a:r>
              <a:rPr lang="en-US" dirty="0"/>
              <a:t>We encourage you to request to speak by using the “raised hand” icon or the chat box.</a:t>
            </a:r>
          </a:p>
          <a:p>
            <a:pPr algn="l"/>
            <a:endParaRPr lang="en-US" dirty="0"/>
          </a:p>
          <a:p>
            <a:pPr algn="l"/>
            <a:endParaRPr lang="en-US" dirty="0"/>
          </a:p>
          <a:p>
            <a:pPr algn="l"/>
            <a:endParaRPr lang="en-US" dirty="0"/>
          </a:p>
          <a:p>
            <a:pPr algn="l"/>
            <a:endParaRPr lang="en-US" dirty="0"/>
          </a:p>
        </p:txBody>
      </p:sp>
      <p:sp>
        <p:nvSpPr>
          <p:cNvPr id="6" name="Slide Number Placeholder 5"/>
          <p:cNvSpPr>
            <a:spLocks noGrp="1"/>
          </p:cNvSpPr>
          <p:nvPr>
            <p:ph type="sldNum" sz="quarter" idx="12"/>
          </p:nvPr>
        </p:nvSpPr>
        <p:spPr/>
        <p:txBody>
          <a:bodyPr/>
          <a:lstStyle/>
          <a:p>
            <a:fld id="{5217D969-FAF6-4667-9EED-A6C98B22320E}" type="slidenum">
              <a:rPr lang="en-US" smtClean="0"/>
              <a:pPr/>
              <a:t>1</a:t>
            </a:fld>
            <a:endParaRPr lang="en-US" dirty="0"/>
          </a:p>
        </p:txBody>
      </p:sp>
    </p:spTree>
    <p:extLst>
      <p:ext uri="{BB962C8B-B14F-4D97-AF65-F5344CB8AC3E}">
        <p14:creationId xmlns:p14="http://schemas.microsoft.com/office/powerpoint/2010/main" val="18039229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8CA8443-1728-4E39-830F-4E3CDA723711}"/>
              </a:ext>
            </a:extLst>
          </p:cNvPr>
          <p:cNvSpPr>
            <a:spLocks noGrp="1"/>
          </p:cNvSpPr>
          <p:nvPr>
            <p:ph idx="1"/>
          </p:nvPr>
        </p:nvSpPr>
        <p:spPr>
          <a:xfrm>
            <a:off x="457200" y="1481328"/>
            <a:ext cx="8229600" cy="4740568"/>
          </a:xfrm>
        </p:spPr>
        <p:txBody>
          <a:bodyPr>
            <a:normAutofit fontScale="32500" lnSpcReduction="20000"/>
          </a:bodyPr>
          <a:lstStyle/>
          <a:p>
            <a:r>
              <a:rPr lang="en-US" sz="5800" dirty="0"/>
              <a:t>NEW PROCESS – REVIEW IN ITS </a:t>
            </a:r>
            <a:r>
              <a:rPr lang="en-US" sz="5800" u="sng" dirty="0"/>
              <a:t>ENTIRETY</a:t>
            </a:r>
          </a:p>
          <a:p>
            <a:pPr marL="109728" indent="0" algn="l">
              <a:buNone/>
            </a:pPr>
            <a:endParaRPr lang="en-US" sz="1800" b="1" i="0" u="none" strike="noStrike" baseline="0" dirty="0">
              <a:latin typeface="Times New Roman" panose="02020603050405020304" pitchFamily="18" charset="0"/>
            </a:endParaRPr>
          </a:p>
          <a:p>
            <a:pPr marL="396875" indent="0" algn="l">
              <a:buNone/>
            </a:pPr>
            <a:r>
              <a:rPr lang="en-US" sz="3600" b="1" i="0" u="none" strike="noStrike" baseline="0" dirty="0" err="1">
                <a:solidFill>
                  <a:srgbClr val="FF0000"/>
                </a:solidFill>
                <a:latin typeface="Times New Roman" panose="02020603050405020304" pitchFamily="18" charset="0"/>
              </a:rPr>
              <a:t>FY2020</a:t>
            </a:r>
            <a:r>
              <a:rPr lang="en-US" sz="3600" b="1" i="0" u="none" strike="noStrike" baseline="0" dirty="0">
                <a:solidFill>
                  <a:srgbClr val="FF0000"/>
                </a:solidFill>
                <a:latin typeface="Times New Roman" panose="02020603050405020304" pitchFamily="18" charset="0"/>
              </a:rPr>
              <a:t> Governor’s Crime Commission Grant Award Supplemental</a:t>
            </a:r>
          </a:p>
          <a:p>
            <a:pPr marL="396875" indent="0" algn="l">
              <a:buNone/>
            </a:pPr>
            <a:r>
              <a:rPr lang="en-US" sz="3600" b="1" i="0" u="none" strike="noStrike" baseline="0" dirty="0">
                <a:solidFill>
                  <a:srgbClr val="FF0000"/>
                </a:solidFill>
                <a:latin typeface="Times New Roman" panose="02020603050405020304" pitchFamily="18" charset="0"/>
              </a:rPr>
              <a:t>Form: Award Attachment 01 – Equal Employment Opportunity</a:t>
            </a:r>
          </a:p>
          <a:p>
            <a:pPr marL="396875" indent="0" algn="l">
              <a:buNone/>
            </a:pPr>
            <a:r>
              <a:rPr lang="en-US" sz="3600" b="1" i="0" u="none" strike="noStrike" baseline="0" dirty="0">
                <a:solidFill>
                  <a:srgbClr val="FF0000"/>
                </a:solidFill>
                <a:latin typeface="Times New Roman" panose="02020603050405020304" pitchFamily="18" charset="0"/>
              </a:rPr>
              <a:t>Plan Certification</a:t>
            </a:r>
          </a:p>
          <a:p>
            <a:pPr marL="109728" indent="0" algn="l">
              <a:buNone/>
            </a:pPr>
            <a:endParaRPr lang="en-US" sz="1800" b="1" dirty="0">
              <a:solidFill>
                <a:srgbClr val="FF0000"/>
              </a:solidFill>
              <a:latin typeface="Times New Roman" panose="02020603050405020304" pitchFamily="18" charset="0"/>
            </a:endParaRPr>
          </a:p>
          <a:p>
            <a:pPr marL="914400" indent="0" algn="just">
              <a:buNone/>
            </a:pPr>
            <a:r>
              <a:rPr lang="en-US" sz="2500" b="0" i="0" u="none" strike="noStrike" baseline="0" dirty="0">
                <a:solidFill>
                  <a:srgbClr val="000000"/>
                </a:solidFill>
                <a:latin typeface="Times New Roman" panose="02020603050405020304" pitchFamily="18" charset="0"/>
              </a:rPr>
              <a:t>If a subrecipient does not wish to use the tool, they should fill out the form and submit it to</a:t>
            </a:r>
          </a:p>
          <a:p>
            <a:pPr marL="914400" indent="0" algn="just">
              <a:buNone/>
            </a:pPr>
            <a:r>
              <a:rPr lang="en-US" sz="2500" b="0" i="0" u="none" strike="noStrike" baseline="0" dirty="0" err="1">
                <a:solidFill>
                  <a:srgbClr val="0000FF"/>
                </a:solidFill>
                <a:latin typeface="Times New Roman" panose="02020603050405020304" pitchFamily="18" charset="0"/>
              </a:rPr>
              <a:t>EEOPForms@usdoj.gov</a:t>
            </a:r>
            <a:r>
              <a:rPr lang="en-US" sz="2500" b="0" i="0" u="none" strike="noStrike" baseline="0" dirty="0">
                <a:solidFill>
                  <a:srgbClr val="000000"/>
                </a:solidFill>
                <a:latin typeface="Times New Roman" panose="02020603050405020304" pitchFamily="18" charset="0"/>
              </a:rPr>
              <a:t>. Note, however, that the criteria provided for Section B are no longer</a:t>
            </a:r>
          </a:p>
          <a:p>
            <a:pPr marL="914400" indent="0" algn="just">
              <a:buNone/>
            </a:pPr>
            <a:r>
              <a:rPr lang="en-US" sz="2500" b="0" i="0" u="none" strike="noStrike" baseline="0" dirty="0">
                <a:solidFill>
                  <a:srgbClr val="000000"/>
                </a:solidFill>
                <a:latin typeface="Times New Roman" panose="02020603050405020304" pitchFamily="18" charset="0"/>
              </a:rPr>
              <a:t>correct, and that all recipients of awards of $25,000 or more are required to prepare and submit</a:t>
            </a:r>
          </a:p>
          <a:p>
            <a:pPr marL="914400" indent="0" algn="just">
              <a:buNone/>
            </a:pPr>
            <a:r>
              <a:rPr lang="en-US" sz="2500" b="0" i="0" u="none" strike="noStrike" baseline="0" dirty="0">
                <a:solidFill>
                  <a:srgbClr val="000000"/>
                </a:solidFill>
                <a:latin typeface="Times New Roman" panose="02020603050405020304" pitchFamily="18" charset="0"/>
              </a:rPr>
              <a:t>an </a:t>
            </a:r>
            <a:r>
              <a:rPr lang="en-US" sz="2500" b="0" i="0" u="none" strike="noStrike" baseline="0" dirty="0" err="1">
                <a:solidFill>
                  <a:srgbClr val="000000"/>
                </a:solidFill>
                <a:latin typeface="Times New Roman" panose="02020603050405020304" pitchFamily="18" charset="0"/>
              </a:rPr>
              <a:t>EEOP</a:t>
            </a:r>
            <a:r>
              <a:rPr lang="en-US" sz="2500" b="0" i="0" u="none" strike="noStrike" baseline="0" dirty="0">
                <a:solidFill>
                  <a:srgbClr val="000000"/>
                </a:solidFill>
                <a:latin typeface="Times New Roman" panose="02020603050405020304" pitchFamily="18" charset="0"/>
              </a:rPr>
              <a:t>.</a:t>
            </a:r>
          </a:p>
          <a:p>
            <a:pPr marL="914400" indent="0" algn="just">
              <a:buNone/>
            </a:pPr>
            <a:r>
              <a:rPr lang="en-US" sz="2500" b="1" i="0" u="none" strike="noStrike" baseline="0" dirty="0">
                <a:solidFill>
                  <a:srgbClr val="000000"/>
                </a:solidFill>
                <a:latin typeface="Times New Roman" panose="02020603050405020304" pitchFamily="18" charset="0"/>
              </a:rPr>
              <a:t>All subrecipients should save a screenshot/copy of their </a:t>
            </a:r>
            <a:r>
              <a:rPr lang="en-US" sz="2500" b="1" i="0" u="none" strike="noStrike" baseline="0" dirty="0" err="1">
                <a:solidFill>
                  <a:srgbClr val="000000"/>
                </a:solidFill>
                <a:latin typeface="Times New Roman" panose="02020603050405020304" pitchFamily="18" charset="0"/>
              </a:rPr>
              <a:t>EEOP</a:t>
            </a:r>
            <a:r>
              <a:rPr lang="en-US" sz="2500" b="1" i="0" u="none" strike="noStrike" baseline="0" dirty="0">
                <a:solidFill>
                  <a:srgbClr val="000000"/>
                </a:solidFill>
                <a:latin typeface="Times New Roman" panose="02020603050405020304" pitchFamily="18" charset="0"/>
              </a:rPr>
              <a:t> submission</a:t>
            </a:r>
          </a:p>
          <a:p>
            <a:pPr marL="914400" indent="0" algn="just">
              <a:buNone/>
            </a:pPr>
            <a:r>
              <a:rPr lang="en-US" sz="2500" b="1" i="0" u="none" strike="noStrike" baseline="0" dirty="0">
                <a:solidFill>
                  <a:srgbClr val="000000"/>
                </a:solidFill>
                <a:latin typeface="Times New Roman" panose="02020603050405020304" pitchFamily="18" charset="0"/>
              </a:rPr>
              <a:t>acknowledgement or a copy of the email sent to </a:t>
            </a:r>
            <a:r>
              <a:rPr lang="en-US" sz="2500" b="1" i="0" u="none" strike="noStrike" baseline="0" dirty="0" err="1">
                <a:solidFill>
                  <a:srgbClr val="000000"/>
                </a:solidFill>
                <a:latin typeface="Times New Roman" panose="02020603050405020304" pitchFamily="18" charset="0"/>
              </a:rPr>
              <a:t>USDOJ</a:t>
            </a:r>
            <a:r>
              <a:rPr lang="en-US" sz="2500" b="1" i="0" u="none" strike="noStrike" baseline="0" dirty="0">
                <a:solidFill>
                  <a:srgbClr val="000000"/>
                </a:solidFill>
                <a:latin typeface="Times New Roman" panose="02020603050405020304" pitchFamily="18" charset="0"/>
              </a:rPr>
              <a:t> at the address above. The Project</a:t>
            </a:r>
          </a:p>
          <a:p>
            <a:pPr marL="914400" indent="0" algn="just">
              <a:buNone/>
            </a:pPr>
            <a:r>
              <a:rPr lang="en-US" sz="2500" b="1" i="0" u="none" strike="noStrike" baseline="0" dirty="0">
                <a:solidFill>
                  <a:srgbClr val="000000"/>
                </a:solidFill>
                <a:latin typeface="Times New Roman" panose="02020603050405020304" pitchFamily="18" charset="0"/>
              </a:rPr>
              <a:t>Director or Authorizing Official should sign and date the screenshot or email copy. This</a:t>
            </a:r>
          </a:p>
          <a:p>
            <a:pPr marL="914400" indent="0" algn="just">
              <a:buNone/>
            </a:pPr>
            <a:r>
              <a:rPr lang="en-US" sz="2500" b="1" i="0" u="none" strike="noStrike" baseline="0" dirty="0">
                <a:solidFill>
                  <a:srgbClr val="000000"/>
                </a:solidFill>
                <a:latin typeface="Times New Roman" panose="02020603050405020304" pitchFamily="18" charset="0"/>
              </a:rPr>
              <a:t>document should be uploaded for Attachment 1.</a:t>
            </a:r>
          </a:p>
          <a:p>
            <a:pPr marL="914400" indent="0" algn="just">
              <a:buNone/>
            </a:pPr>
            <a:r>
              <a:rPr lang="en-US" sz="2500" b="1" i="0" u="none" strike="noStrike" baseline="0" dirty="0">
                <a:solidFill>
                  <a:srgbClr val="000000"/>
                </a:solidFill>
                <a:latin typeface="Times New Roman" panose="02020603050405020304" pitchFamily="18" charset="0"/>
              </a:rPr>
              <a:t>Relevant Links</a:t>
            </a:r>
          </a:p>
          <a:p>
            <a:pPr marL="1828800" indent="0" algn="l">
              <a:buNone/>
            </a:pPr>
            <a:r>
              <a:rPr lang="en-US" sz="2500" b="0" i="0" u="none" strike="noStrike" baseline="0" dirty="0">
                <a:solidFill>
                  <a:srgbClr val="000000"/>
                </a:solidFill>
                <a:latin typeface="Wingdings-Regular"/>
              </a:rPr>
              <a:t> </a:t>
            </a:r>
            <a:r>
              <a:rPr lang="en-US" sz="2500" b="0" i="0" u="none" strike="noStrike" baseline="0" dirty="0" err="1">
                <a:solidFill>
                  <a:srgbClr val="FF0000"/>
                </a:solidFill>
                <a:latin typeface="Times New Roman" panose="02020603050405020304" pitchFamily="18" charset="0"/>
              </a:rPr>
              <a:t>EEOP</a:t>
            </a:r>
            <a:r>
              <a:rPr lang="en-US" sz="2500" b="0" i="0" u="none" strike="noStrike" baseline="0" dirty="0">
                <a:solidFill>
                  <a:srgbClr val="FF0000"/>
                </a:solidFill>
                <a:latin typeface="Times New Roman" panose="02020603050405020304" pitchFamily="18" charset="0"/>
              </a:rPr>
              <a:t> Reporting Tool/EEO Reporting System Log-in</a:t>
            </a:r>
          </a:p>
          <a:p>
            <a:pPr marL="1828800" indent="0" algn="l">
              <a:buNone/>
            </a:pPr>
            <a:r>
              <a:rPr lang="pt-BR" sz="2500" dirty="0">
                <a:solidFill>
                  <a:srgbClr val="000000"/>
                </a:solidFill>
                <a:latin typeface="Courier New" panose="02070309020205020404" pitchFamily="49" charset="0"/>
              </a:rPr>
              <a:t>   </a:t>
            </a:r>
            <a:r>
              <a:rPr lang="pt-BR" sz="2500" b="0" i="0" u="none" strike="noStrike" baseline="0" dirty="0">
                <a:solidFill>
                  <a:srgbClr val="000000"/>
                </a:solidFill>
                <a:latin typeface="Times New Roman" panose="02020603050405020304" pitchFamily="18" charset="0"/>
              </a:rPr>
              <a:t>www.ojp.gov/about/ocr/eeop</a:t>
            </a:r>
          </a:p>
          <a:p>
            <a:pPr marL="1828800" indent="0" algn="l">
              <a:buNone/>
            </a:pPr>
            <a:r>
              <a:rPr lang="en-US" sz="2500" b="0" i="0" u="none" strike="noStrike" baseline="0" dirty="0">
                <a:solidFill>
                  <a:srgbClr val="000000"/>
                </a:solidFill>
                <a:latin typeface="Wingdings-Regular"/>
              </a:rPr>
              <a:t> </a:t>
            </a:r>
            <a:r>
              <a:rPr lang="en-US" sz="2500" b="0" i="0" u="none" strike="noStrike" baseline="0" dirty="0" err="1">
                <a:solidFill>
                  <a:srgbClr val="FF0000"/>
                </a:solidFill>
                <a:latin typeface="Times New Roman" panose="02020603050405020304" pitchFamily="18" charset="0"/>
              </a:rPr>
              <a:t>EEOP</a:t>
            </a:r>
            <a:r>
              <a:rPr lang="en-US" sz="2500" b="0" i="0" u="none" strike="noStrike" baseline="0" dirty="0">
                <a:solidFill>
                  <a:srgbClr val="FF0000"/>
                </a:solidFill>
                <a:latin typeface="Times New Roman" panose="02020603050405020304" pitchFamily="18" charset="0"/>
              </a:rPr>
              <a:t> Reporting Tool Job Aid (Instructions on how to complete the online EEO reports</a:t>
            </a:r>
          </a:p>
          <a:p>
            <a:pPr marL="1828800" indent="0" algn="l">
              <a:buNone/>
            </a:pPr>
            <a:r>
              <a:rPr lang="en-US" sz="2500" b="0" i="0" u="none" strike="noStrike" baseline="0" dirty="0">
                <a:solidFill>
                  <a:srgbClr val="FF0000"/>
                </a:solidFill>
                <a:latin typeface="Times New Roman" panose="02020603050405020304" pitchFamily="18" charset="0"/>
              </a:rPr>
              <a:t>       or claim exemption)</a:t>
            </a:r>
          </a:p>
          <a:p>
            <a:pPr marL="1828800" indent="0" algn="l">
              <a:buNone/>
            </a:pPr>
            <a:r>
              <a:rPr lang="pt-BR" sz="2500" dirty="0">
                <a:solidFill>
                  <a:srgbClr val="000000"/>
                </a:solidFill>
                <a:latin typeface="Courier New" panose="02070309020205020404" pitchFamily="49" charset="0"/>
              </a:rPr>
              <a:t>   </a:t>
            </a:r>
            <a:r>
              <a:rPr lang="pt-BR" sz="2500" b="0" i="0" u="none" strike="noStrike" baseline="0" dirty="0">
                <a:solidFill>
                  <a:srgbClr val="000000"/>
                </a:solidFill>
                <a:latin typeface="Times New Roman" panose="02020603050405020304" pitchFamily="18" charset="0"/>
              </a:rPr>
              <a:t>https://www.ojp.gov/sites/g/files/xyckuh241/files/media/document/EEOReportTo</a:t>
            </a:r>
            <a:r>
              <a:rPr lang="en-US" sz="2500" b="0" i="0" u="none" strike="noStrike" baseline="0" dirty="0" err="1">
                <a:solidFill>
                  <a:srgbClr val="000000"/>
                </a:solidFill>
                <a:latin typeface="Times New Roman" panose="02020603050405020304" pitchFamily="18" charset="0"/>
              </a:rPr>
              <a:t>ol_JobAid.pdf</a:t>
            </a:r>
            <a:endParaRPr lang="en-US" sz="2500" b="0" i="0" u="none" strike="noStrike" baseline="0" dirty="0">
              <a:solidFill>
                <a:srgbClr val="000000"/>
              </a:solidFill>
              <a:latin typeface="Times New Roman" panose="02020603050405020304" pitchFamily="18" charset="0"/>
            </a:endParaRPr>
          </a:p>
          <a:p>
            <a:pPr marL="1828800" indent="0" algn="l">
              <a:buNone/>
            </a:pPr>
            <a:r>
              <a:rPr lang="en-US" sz="2500" b="0" i="0" u="none" strike="noStrike" baseline="0" dirty="0">
                <a:solidFill>
                  <a:srgbClr val="000000"/>
                </a:solidFill>
                <a:latin typeface="Wingdings-Regular"/>
              </a:rPr>
              <a:t> </a:t>
            </a:r>
            <a:r>
              <a:rPr lang="en-US" sz="2500" b="0" i="0" u="none" strike="noStrike" baseline="0" dirty="0" err="1">
                <a:solidFill>
                  <a:srgbClr val="FF0000"/>
                </a:solidFill>
                <a:latin typeface="Times New Roman" panose="02020603050405020304" pitchFamily="18" charset="0"/>
              </a:rPr>
              <a:t>EEOP</a:t>
            </a:r>
            <a:r>
              <a:rPr lang="en-US" sz="2500" b="0" i="0" u="none" strike="noStrike" baseline="0" dirty="0">
                <a:solidFill>
                  <a:srgbClr val="FF0000"/>
                </a:solidFill>
                <a:latin typeface="Times New Roman" panose="02020603050405020304" pitchFamily="18" charset="0"/>
              </a:rPr>
              <a:t> Frequently Asked Questions</a:t>
            </a:r>
          </a:p>
          <a:p>
            <a:pPr marL="1828800" indent="0" algn="l">
              <a:buNone/>
            </a:pPr>
            <a:r>
              <a:rPr lang="pt-BR" sz="2500" dirty="0">
                <a:solidFill>
                  <a:srgbClr val="000000"/>
                </a:solidFill>
                <a:latin typeface="Courier New" panose="02070309020205020404" pitchFamily="49" charset="0"/>
              </a:rPr>
              <a:t>   </a:t>
            </a:r>
            <a:r>
              <a:rPr lang="pt-BR" sz="2500" b="0" i="0" u="none" strike="noStrike" baseline="0" dirty="0">
                <a:solidFill>
                  <a:srgbClr val="000000"/>
                </a:solidFill>
                <a:latin typeface="Times New Roman" panose="02020603050405020304" pitchFamily="18" charset="0"/>
              </a:rPr>
              <a:t>https://www.ojp.gov/program/civil-rights/equal-employment-opportunityprogram-</a:t>
            </a:r>
          </a:p>
          <a:p>
            <a:pPr marL="1828800" indent="0" algn="l">
              <a:buNone/>
            </a:pPr>
            <a:r>
              <a:rPr lang="en-US" sz="2500" b="0" i="0" u="none" strike="noStrike" baseline="0" dirty="0">
                <a:solidFill>
                  <a:srgbClr val="000000"/>
                </a:solidFill>
                <a:latin typeface="Times New Roman" panose="02020603050405020304" pitchFamily="18" charset="0"/>
              </a:rPr>
              <a:t>       </a:t>
            </a:r>
            <a:r>
              <a:rPr lang="en-US" sz="2500" b="0" i="0" u="none" strike="noStrike" baseline="0" dirty="0" err="1">
                <a:solidFill>
                  <a:srgbClr val="000000"/>
                </a:solidFill>
                <a:latin typeface="Times New Roman" panose="02020603050405020304" pitchFamily="18" charset="0"/>
              </a:rPr>
              <a:t>eeop-faqs</a:t>
            </a:r>
            <a:endParaRPr lang="en-US" sz="2500" b="0" i="0" u="none" strike="noStrike" baseline="0" dirty="0">
              <a:solidFill>
                <a:srgbClr val="000000"/>
              </a:solidFill>
              <a:latin typeface="Times New Roman" panose="02020603050405020304" pitchFamily="18" charset="0"/>
            </a:endParaRPr>
          </a:p>
          <a:p>
            <a:pPr marL="396875" indent="-277813"/>
            <a:endParaRPr lang="en-US" sz="5800" dirty="0"/>
          </a:p>
          <a:p>
            <a:pPr marL="347663" indent="-277813"/>
            <a:r>
              <a:rPr lang="en-US" sz="5800" u="sng" dirty="0"/>
              <a:t>NCDPS projects</a:t>
            </a:r>
            <a:r>
              <a:rPr lang="en-US" sz="5800" dirty="0"/>
              <a:t> - GCC already has the completed certification for NCDPS and our staff can send it to the project director upon request to upload to your grant in GEMS</a:t>
            </a:r>
          </a:p>
        </p:txBody>
      </p:sp>
      <p:sp>
        <p:nvSpPr>
          <p:cNvPr id="3" name="Date Placeholder 2">
            <a:extLst>
              <a:ext uri="{FF2B5EF4-FFF2-40B4-BE49-F238E27FC236}">
                <a16:creationId xmlns:a16="http://schemas.microsoft.com/office/drawing/2014/main" id="{6095EDB7-1831-435A-90FC-A03844855486}"/>
              </a:ext>
            </a:extLst>
          </p:cNvPr>
          <p:cNvSpPr>
            <a:spLocks noGrp="1"/>
          </p:cNvSpPr>
          <p:nvPr>
            <p:ph type="dt" sz="half" idx="10"/>
          </p:nvPr>
        </p:nvSpPr>
        <p:spPr/>
        <p:txBody>
          <a:bodyPr/>
          <a:lstStyle/>
          <a:p>
            <a:fld id="{4B6E77EE-5059-4652-87B5-90132B6E248D}" type="datetime1">
              <a:rPr lang="en-US" smtClean="0"/>
              <a:t>12/10/2020</a:t>
            </a:fld>
            <a:endParaRPr lang="en-US"/>
          </a:p>
        </p:txBody>
      </p:sp>
      <p:sp>
        <p:nvSpPr>
          <p:cNvPr id="5" name="Slide Number Placeholder 4">
            <a:extLst>
              <a:ext uri="{FF2B5EF4-FFF2-40B4-BE49-F238E27FC236}">
                <a16:creationId xmlns:a16="http://schemas.microsoft.com/office/drawing/2014/main" id="{65BD4C00-8C4D-45A9-9F22-73874215788F}"/>
              </a:ext>
            </a:extLst>
          </p:cNvPr>
          <p:cNvSpPr>
            <a:spLocks noGrp="1"/>
          </p:cNvSpPr>
          <p:nvPr>
            <p:ph type="sldNum" sz="quarter" idx="12"/>
          </p:nvPr>
        </p:nvSpPr>
        <p:spPr/>
        <p:txBody>
          <a:bodyPr/>
          <a:lstStyle/>
          <a:p>
            <a:fld id="{5217D969-FAF6-4667-9EED-A6C98B22320E}" type="slidenum">
              <a:rPr lang="en-US" smtClean="0"/>
              <a:t>10</a:t>
            </a:fld>
            <a:endParaRPr lang="en-US"/>
          </a:p>
        </p:txBody>
      </p:sp>
      <p:sp>
        <p:nvSpPr>
          <p:cNvPr id="6" name="Title 5">
            <a:extLst>
              <a:ext uri="{FF2B5EF4-FFF2-40B4-BE49-F238E27FC236}">
                <a16:creationId xmlns:a16="http://schemas.microsoft.com/office/drawing/2014/main" id="{759A15EA-F6C7-40FE-A630-71927305B74B}"/>
              </a:ext>
            </a:extLst>
          </p:cNvPr>
          <p:cNvSpPr>
            <a:spLocks noGrp="1"/>
          </p:cNvSpPr>
          <p:nvPr>
            <p:ph type="title"/>
          </p:nvPr>
        </p:nvSpPr>
        <p:spPr/>
        <p:txBody>
          <a:bodyPr>
            <a:normAutofit fontScale="90000"/>
          </a:bodyPr>
          <a:lstStyle/>
          <a:p>
            <a:r>
              <a:rPr lang="en-US" dirty="0"/>
              <a:t>NOTE! New EEO Certification Procedure</a:t>
            </a:r>
          </a:p>
        </p:txBody>
      </p:sp>
      <p:sp>
        <p:nvSpPr>
          <p:cNvPr id="7" name="Footer Placeholder 3">
            <a:extLst>
              <a:ext uri="{FF2B5EF4-FFF2-40B4-BE49-F238E27FC236}">
                <a16:creationId xmlns:a16="http://schemas.microsoft.com/office/drawing/2014/main" id="{D1628771-A0BF-4EEF-91EC-016E68BEA4AE}"/>
              </a:ext>
            </a:extLst>
          </p:cNvPr>
          <p:cNvSpPr>
            <a:spLocks noGrp="1"/>
          </p:cNvSpPr>
          <p:nvPr>
            <p:ph type="ftr" sz="quarter" idx="11"/>
          </p:nvPr>
        </p:nvSpPr>
        <p:spPr>
          <a:xfrm>
            <a:off x="4379913" y="6408738"/>
            <a:ext cx="2351087" cy="365125"/>
          </a:xfrm>
        </p:spPr>
        <p:txBody>
          <a:bodyPr/>
          <a:lstStyle/>
          <a:p>
            <a:r>
              <a:rPr lang="en-US" dirty="0"/>
              <a:t>GCC CVS Subrecipient Update 5 Webinar</a:t>
            </a:r>
          </a:p>
        </p:txBody>
      </p:sp>
    </p:spTree>
    <p:extLst>
      <p:ext uri="{BB962C8B-B14F-4D97-AF65-F5344CB8AC3E}">
        <p14:creationId xmlns:p14="http://schemas.microsoft.com/office/powerpoint/2010/main" val="10751052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5B255FA-5321-4658-9866-F534DCD6A974}"/>
              </a:ext>
            </a:extLst>
          </p:cNvPr>
          <p:cNvSpPr>
            <a:spLocks noGrp="1"/>
          </p:cNvSpPr>
          <p:nvPr>
            <p:ph idx="1"/>
          </p:nvPr>
        </p:nvSpPr>
        <p:spPr/>
        <p:txBody>
          <a:bodyPr/>
          <a:lstStyle/>
          <a:p>
            <a:pPr marL="109728" indent="0">
              <a:buNone/>
            </a:pPr>
            <a:endParaRPr lang="en-US" dirty="0"/>
          </a:p>
          <a:p>
            <a:pPr marL="396875" indent="0">
              <a:lnSpc>
                <a:spcPct val="80000"/>
              </a:lnSpc>
              <a:buNone/>
            </a:pPr>
            <a:r>
              <a:rPr lang="en-US" sz="2000" b="1" dirty="0">
                <a:solidFill>
                  <a:srgbClr val="FF0000"/>
                </a:solidFill>
                <a:latin typeface="Times New Roman" panose="02020603050405020304" pitchFamily="18" charset="0"/>
              </a:rPr>
              <a:t>Grant Certification – No Overdue Tax Debts</a:t>
            </a:r>
          </a:p>
          <a:p>
            <a:pPr marL="396875" indent="0">
              <a:lnSpc>
                <a:spcPct val="80000"/>
              </a:lnSpc>
              <a:buNone/>
            </a:pPr>
            <a:r>
              <a:rPr lang="en-US" sz="2000" b="1" dirty="0">
                <a:solidFill>
                  <a:srgbClr val="FF0000"/>
                </a:solidFill>
                <a:latin typeface="Times New Roman" panose="02020603050405020304" pitchFamily="18" charset="0"/>
              </a:rPr>
              <a:t>NONGOVERNMENTAL ENTITIES ONLY</a:t>
            </a:r>
          </a:p>
          <a:p>
            <a:pPr marL="396875" indent="0" algn="l">
              <a:buNone/>
            </a:pPr>
            <a:endParaRPr lang="en-US" dirty="0"/>
          </a:p>
          <a:p>
            <a:r>
              <a:rPr lang="en-US" dirty="0"/>
              <a:t>Nonprofits </a:t>
            </a:r>
            <a:r>
              <a:rPr lang="en-US" u="sng" dirty="0"/>
              <a:t>ONLY</a:t>
            </a:r>
          </a:p>
          <a:p>
            <a:endParaRPr lang="en-US" dirty="0"/>
          </a:p>
          <a:p>
            <a:r>
              <a:rPr lang="en-US" dirty="0"/>
              <a:t>Government agencies do NOT need to complete this form</a:t>
            </a:r>
          </a:p>
        </p:txBody>
      </p:sp>
      <p:sp>
        <p:nvSpPr>
          <p:cNvPr id="3" name="Date Placeholder 2">
            <a:extLst>
              <a:ext uri="{FF2B5EF4-FFF2-40B4-BE49-F238E27FC236}">
                <a16:creationId xmlns:a16="http://schemas.microsoft.com/office/drawing/2014/main" id="{AF28EF3B-6310-49DA-978E-839A680669B1}"/>
              </a:ext>
            </a:extLst>
          </p:cNvPr>
          <p:cNvSpPr>
            <a:spLocks noGrp="1"/>
          </p:cNvSpPr>
          <p:nvPr>
            <p:ph type="dt" sz="half" idx="10"/>
          </p:nvPr>
        </p:nvSpPr>
        <p:spPr/>
        <p:txBody>
          <a:bodyPr/>
          <a:lstStyle/>
          <a:p>
            <a:fld id="{4B6E77EE-5059-4652-87B5-90132B6E248D}" type="datetime1">
              <a:rPr lang="en-US" smtClean="0"/>
              <a:t>12/10/2020</a:t>
            </a:fld>
            <a:endParaRPr lang="en-US"/>
          </a:p>
        </p:txBody>
      </p:sp>
      <p:sp>
        <p:nvSpPr>
          <p:cNvPr id="5" name="Slide Number Placeholder 4">
            <a:extLst>
              <a:ext uri="{FF2B5EF4-FFF2-40B4-BE49-F238E27FC236}">
                <a16:creationId xmlns:a16="http://schemas.microsoft.com/office/drawing/2014/main" id="{59C4F3EF-3941-490A-BC89-18CB48EB44EA}"/>
              </a:ext>
            </a:extLst>
          </p:cNvPr>
          <p:cNvSpPr>
            <a:spLocks noGrp="1"/>
          </p:cNvSpPr>
          <p:nvPr>
            <p:ph type="sldNum" sz="quarter" idx="12"/>
          </p:nvPr>
        </p:nvSpPr>
        <p:spPr/>
        <p:txBody>
          <a:bodyPr/>
          <a:lstStyle/>
          <a:p>
            <a:fld id="{5217D969-FAF6-4667-9EED-A6C98B22320E}" type="slidenum">
              <a:rPr lang="en-US" smtClean="0"/>
              <a:t>11</a:t>
            </a:fld>
            <a:endParaRPr lang="en-US"/>
          </a:p>
        </p:txBody>
      </p:sp>
      <p:sp>
        <p:nvSpPr>
          <p:cNvPr id="6" name="Title 5">
            <a:extLst>
              <a:ext uri="{FF2B5EF4-FFF2-40B4-BE49-F238E27FC236}">
                <a16:creationId xmlns:a16="http://schemas.microsoft.com/office/drawing/2014/main" id="{9B5A8541-EA6C-4F60-9566-BA5C4167123B}"/>
              </a:ext>
            </a:extLst>
          </p:cNvPr>
          <p:cNvSpPr>
            <a:spLocks noGrp="1"/>
          </p:cNvSpPr>
          <p:nvPr>
            <p:ph type="title"/>
          </p:nvPr>
        </p:nvSpPr>
        <p:spPr/>
        <p:txBody>
          <a:bodyPr/>
          <a:lstStyle/>
          <a:p>
            <a:r>
              <a:rPr lang="en-US" dirty="0"/>
              <a:t>No Overdue Taxes</a:t>
            </a:r>
          </a:p>
        </p:txBody>
      </p:sp>
      <p:sp>
        <p:nvSpPr>
          <p:cNvPr id="7" name="Footer Placeholder 3">
            <a:extLst>
              <a:ext uri="{FF2B5EF4-FFF2-40B4-BE49-F238E27FC236}">
                <a16:creationId xmlns:a16="http://schemas.microsoft.com/office/drawing/2014/main" id="{C6F72563-775B-4155-9280-B644A1E92880}"/>
              </a:ext>
            </a:extLst>
          </p:cNvPr>
          <p:cNvSpPr>
            <a:spLocks noGrp="1"/>
          </p:cNvSpPr>
          <p:nvPr>
            <p:ph type="ftr" sz="quarter" idx="11"/>
          </p:nvPr>
        </p:nvSpPr>
        <p:spPr>
          <a:xfrm>
            <a:off x="4379913" y="6408738"/>
            <a:ext cx="2351087" cy="365125"/>
          </a:xfrm>
        </p:spPr>
        <p:txBody>
          <a:bodyPr/>
          <a:lstStyle/>
          <a:p>
            <a:r>
              <a:rPr lang="en-US" dirty="0"/>
              <a:t>GCC CVS Subrecipient Update 5 Webinar</a:t>
            </a:r>
          </a:p>
        </p:txBody>
      </p:sp>
    </p:spTree>
    <p:extLst>
      <p:ext uri="{BB962C8B-B14F-4D97-AF65-F5344CB8AC3E}">
        <p14:creationId xmlns:p14="http://schemas.microsoft.com/office/powerpoint/2010/main" val="33577885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C48617A4-351B-4426-89EB-73FA4640C046}"/>
              </a:ext>
            </a:extLst>
          </p:cNvPr>
          <p:cNvSpPr>
            <a:spLocks noGrp="1"/>
          </p:cNvSpPr>
          <p:nvPr>
            <p:ph type="dt" sz="half" idx="10"/>
          </p:nvPr>
        </p:nvSpPr>
        <p:spPr/>
        <p:txBody>
          <a:bodyPr/>
          <a:lstStyle/>
          <a:p>
            <a:fld id="{4B6E77EE-5059-4652-87B5-90132B6E248D}" type="datetime1">
              <a:rPr lang="en-US" smtClean="0"/>
              <a:t>12/10/2020</a:t>
            </a:fld>
            <a:endParaRPr lang="en-US"/>
          </a:p>
        </p:txBody>
      </p:sp>
      <p:sp>
        <p:nvSpPr>
          <p:cNvPr id="4" name="Footer Placeholder 3">
            <a:extLst>
              <a:ext uri="{FF2B5EF4-FFF2-40B4-BE49-F238E27FC236}">
                <a16:creationId xmlns:a16="http://schemas.microsoft.com/office/drawing/2014/main" id="{E49244FD-60A6-47BB-81E7-A7B9AB56637A}"/>
              </a:ext>
            </a:extLst>
          </p:cNvPr>
          <p:cNvSpPr>
            <a:spLocks noGrp="1"/>
          </p:cNvSpPr>
          <p:nvPr>
            <p:ph type="ftr" sz="quarter" idx="11"/>
          </p:nvPr>
        </p:nvSpPr>
        <p:spPr/>
        <p:txBody>
          <a:bodyPr/>
          <a:lstStyle/>
          <a:p>
            <a:r>
              <a:rPr lang="en-US"/>
              <a:t>GCC CVS Subrecipient Update 5 Webinar</a:t>
            </a:r>
            <a:endParaRPr lang="en-US" dirty="0"/>
          </a:p>
        </p:txBody>
      </p:sp>
      <p:sp>
        <p:nvSpPr>
          <p:cNvPr id="5" name="Slide Number Placeholder 4">
            <a:extLst>
              <a:ext uri="{FF2B5EF4-FFF2-40B4-BE49-F238E27FC236}">
                <a16:creationId xmlns:a16="http://schemas.microsoft.com/office/drawing/2014/main" id="{A01C4670-EFEC-48CB-B626-BF40AB8BB476}"/>
              </a:ext>
            </a:extLst>
          </p:cNvPr>
          <p:cNvSpPr>
            <a:spLocks noGrp="1"/>
          </p:cNvSpPr>
          <p:nvPr>
            <p:ph type="sldNum" sz="quarter" idx="12"/>
          </p:nvPr>
        </p:nvSpPr>
        <p:spPr/>
        <p:txBody>
          <a:bodyPr/>
          <a:lstStyle/>
          <a:p>
            <a:fld id="{5217D969-FAF6-4667-9EED-A6C98B22320E}" type="slidenum">
              <a:rPr lang="en-US" smtClean="0"/>
              <a:t>12</a:t>
            </a:fld>
            <a:endParaRPr lang="en-US"/>
          </a:p>
        </p:txBody>
      </p:sp>
      <p:sp>
        <p:nvSpPr>
          <p:cNvPr id="6" name="Title 5">
            <a:extLst>
              <a:ext uri="{FF2B5EF4-FFF2-40B4-BE49-F238E27FC236}">
                <a16:creationId xmlns:a16="http://schemas.microsoft.com/office/drawing/2014/main" id="{C39729A1-63D0-4CB8-95E4-F157D1D31EAF}"/>
              </a:ext>
            </a:extLst>
          </p:cNvPr>
          <p:cNvSpPr>
            <a:spLocks noGrp="1"/>
          </p:cNvSpPr>
          <p:nvPr>
            <p:ph type="title"/>
          </p:nvPr>
        </p:nvSpPr>
        <p:spPr/>
        <p:txBody>
          <a:bodyPr/>
          <a:lstStyle/>
          <a:p>
            <a:r>
              <a:rPr lang="en-US" dirty="0"/>
              <a:t>How to find your CVS grant planner…</a:t>
            </a:r>
          </a:p>
        </p:txBody>
      </p:sp>
      <p:pic>
        <p:nvPicPr>
          <p:cNvPr id="7" name="Content Placeholder 6">
            <a:extLst>
              <a:ext uri="{FF2B5EF4-FFF2-40B4-BE49-F238E27FC236}">
                <a16:creationId xmlns:a16="http://schemas.microsoft.com/office/drawing/2014/main" id="{A14DAD6C-B25D-45B0-9A1E-BE921EB5292E}"/>
              </a:ext>
            </a:extLst>
          </p:cNvPr>
          <p:cNvPicPr>
            <a:picLocks noGrp="1"/>
          </p:cNvPicPr>
          <p:nvPr>
            <p:ph idx="1"/>
          </p:nvPr>
        </p:nvPicPr>
        <p:blipFill>
          <a:blip r:embed="rId2" r:link="rId3">
            <a:extLst>
              <a:ext uri="{28A0092B-C50C-407E-A947-70E740481C1C}">
                <a14:useLocalDpi xmlns:a14="http://schemas.microsoft.com/office/drawing/2010/main" val="0"/>
              </a:ext>
            </a:extLst>
          </a:blip>
          <a:srcRect/>
          <a:stretch>
            <a:fillRect/>
          </a:stretch>
        </p:blipFill>
        <p:spPr bwMode="auto">
          <a:xfrm>
            <a:off x="2919412" y="1976437"/>
            <a:ext cx="3305175" cy="2905125"/>
          </a:xfrm>
          <a:prstGeom prst="rect">
            <a:avLst/>
          </a:prstGeom>
          <a:noFill/>
          <a:ln>
            <a:noFill/>
          </a:ln>
        </p:spPr>
      </p:pic>
    </p:spTree>
    <p:extLst>
      <p:ext uri="{BB962C8B-B14F-4D97-AF65-F5344CB8AC3E}">
        <p14:creationId xmlns:p14="http://schemas.microsoft.com/office/powerpoint/2010/main" val="21993677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E50F83F-CBC3-47EF-B2D9-5053C19E69D4}"/>
              </a:ext>
            </a:extLst>
          </p:cNvPr>
          <p:cNvSpPr>
            <a:spLocks noGrp="1"/>
          </p:cNvSpPr>
          <p:nvPr>
            <p:ph idx="1"/>
          </p:nvPr>
        </p:nvSpPr>
        <p:spPr/>
        <p:txBody>
          <a:bodyPr>
            <a:normAutofit/>
          </a:bodyPr>
          <a:lstStyle/>
          <a:p>
            <a:pPr marL="109728" indent="0" algn="ctr">
              <a:buNone/>
            </a:pPr>
            <a:endParaRPr lang="en-US" sz="4800" dirty="0"/>
          </a:p>
          <a:p>
            <a:pPr marL="109728" indent="0" algn="ctr">
              <a:buNone/>
            </a:pPr>
            <a:r>
              <a:rPr lang="en-US" sz="4800" dirty="0"/>
              <a:t>Questions?</a:t>
            </a:r>
          </a:p>
        </p:txBody>
      </p:sp>
      <p:sp>
        <p:nvSpPr>
          <p:cNvPr id="3" name="Date Placeholder 2">
            <a:extLst>
              <a:ext uri="{FF2B5EF4-FFF2-40B4-BE49-F238E27FC236}">
                <a16:creationId xmlns:a16="http://schemas.microsoft.com/office/drawing/2014/main" id="{857FF846-9306-409C-8548-5FA4661E25E8}"/>
              </a:ext>
            </a:extLst>
          </p:cNvPr>
          <p:cNvSpPr>
            <a:spLocks noGrp="1"/>
          </p:cNvSpPr>
          <p:nvPr>
            <p:ph type="dt" sz="half" idx="10"/>
          </p:nvPr>
        </p:nvSpPr>
        <p:spPr/>
        <p:txBody>
          <a:bodyPr/>
          <a:lstStyle/>
          <a:p>
            <a:fld id="{4B6E77EE-5059-4652-87B5-90132B6E248D}" type="datetime1">
              <a:rPr lang="en-US" smtClean="0"/>
              <a:t>12/10/2020</a:t>
            </a:fld>
            <a:endParaRPr lang="en-US"/>
          </a:p>
        </p:txBody>
      </p:sp>
      <p:sp>
        <p:nvSpPr>
          <p:cNvPr id="5" name="Slide Number Placeholder 4">
            <a:extLst>
              <a:ext uri="{FF2B5EF4-FFF2-40B4-BE49-F238E27FC236}">
                <a16:creationId xmlns:a16="http://schemas.microsoft.com/office/drawing/2014/main" id="{827CA2B6-4F8A-4204-902F-FCC21EFA8254}"/>
              </a:ext>
            </a:extLst>
          </p:cNvPr>
          <p:cNvSpPr>
            <a:spLocks noGrp="1"/>
          </p:cNvSpPr>
          <p:nvPr>
            <p:ph type="sldNum" sz="quarter" idx="12"/>
          </p:nvPr>
        </p:nvSpPr>
        <p:spPr/>
        <p:txBody>
          <a:bodyPr/>
          <a:lstStyle/>
          <a:p>
            <a:fld id="{5217D969-FAF6-4667-9EED-A6C98B22320E}" type="slidenum">
              <a:rPr lang="en-US" smtClean="0"/>
              <a:t>13</a:t>
            </a:fld>
            <a:endParaRPr lang="en-US"/>
          </a:p>
        </p:txBody>
      </p:sp>
      <p:sp>
        <p:nvSpPr>
          <p:cNvPr id="6" name="Title 5">
            <a:extLst>
              <a:ext uri="{FF2B5EF4-FFF2-40B4-BE49-F238E27FC236}">
                <a16:creationId xmlns:a16="http://schemas.microsoft.com/office/drawing/2014/main" id="{BDA23B16-723C-4D9E-8911-50202B2AFC18}"/>
              </a:ext>
            </a:extLst>
          </p:cNvPr>
          <p:cNvSpPr>
            <a:spLocks noGrp="1"/>
          </p:cNvSpPr>
          <p:nvPr>
            <p:ph type="title"/>
          </p:nvPr>
        </p:nvSpPr>
        <p:spPr/>
        <p:txBody>
          <a:bodyPr/>
          <a:lstStyle/>
          <a:p>
            <a:endParaRPr lang="en-US" dirty="0"/>
          </a:p>
        </p:txBody>
      </p:sp>
      <p:sp>
        <p:nvSpPr>
          <p:cNvPr id="7" name="Footer Placeholder 3">
            <a:extLst>
              <a:ext uri="{FF2B5EF4-FFF2-40B4-BE49-F238E27FC236}">
                <a16:creationId xmlns:a16="http://schemas.microsoft.com/office/drawing/2014/main" id="{2488C8B9-A23C-42D9-9557-7910DFC447CE}"/>
              </a:ext>
            </a:extLst>
          </p:cNvPr>
          <p:cNvSpPr>
            <a:spLocks noGrp="1"/>
          </p:cNvSpPr>
          <p:nvPr>
            <p:ph type="ftr" sz="quarter" idx="11"/>
          </p:nvPr>
        </p:nvSpPr>
        <p:spPr>
          <a:xfrm>
            <a:off x="4379913" y="6408738"/>
            <a:ext cx="2351087" cy="365125"/>
          </a:xfrm>
        </p:spPr>
        <p:txBody>
          <a:bodyPr/>
          <a:lstStyle/>
          <a:p>
            <a:r>
              <a:rPr lang="en-US" dirty="0"/>
              <a:t>GCC CVS Subrecipient Update 5 Webinar</a:t>
            </a:r>
          </a:p>
        </p:txBody>
      </p:sp>
    </p:spTree>
    <p:extLst>
      <p:ext uri="{BB962C8B-B14F-4D97-AF65-F5344CB8AC3E}">
        <p14:creationId xmlns:p14="http://schemas.microsoft.com/office/powerpoint/2010/main" val="10265232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C102BF5-485B-49FC-A11A-748849EF06DF}"/>
              </a:ext>
            </a:extLst>
          </p:cNvPr>
          <p:cNvSpPr>
            <a:spLocks noGrp="1"/>
          </p:cNvSpPr>
          <p:nvPr>
            <p:ph idx="1"/>
          </p:nvPr>
        </p:nvSpPr>
        <p:spPr/>
        <p:txBody>
          <a:bodyPr>
            <a:normAutofit lnSpcReduction="10000"/>
          </a:bodyPr>
          <a:lstStyle/>
          <a:p>
            <a:r>
              <a:rPr lang="en-US" dirty="0"/>
              <a:t>Began sending </a:t>
            </a:r>
            <a:r>
              <a:rPr lang="en-US" dirty="0" err="1"/>
              <a:t>VAWA</a:t>
            </a:r>
            <a:r>
              <a:rPr lang="en-US" dirty="0"/>
              <a:t> awards out week of 10/19/2020</a:t>
            </a:r>
          </a:p>
          <a:p>
            <a:pPr lvl="1"/>
            <a:r>
              <a:rPr lang="en-US" dirty="0"/>
              <a:t>projects funded from older federal funds first</a:t>
            </a:r>
          </a:p>
          <a:p>
            <a:pPr lvl="1"/>
            <a:r>
              <a:rPr lang="en-US" dirty="0"/>
              <a:t>projects funded from federal fiscal year 2020 last due to </a:t>
            </a:r>
            <a:r>
              <a:rPr lang="en-US" dirty="0" err="1"/>
              <a:t>JustGrants.gov</a:t>
            </a:r>
            <a:r>
              <a:rPr lang="en-US" dirty="0"/>
              <a:t> conversion error.</a:t>
            </a:r>
          </a:p>
          <a:p>
            <a:endParaRPr lang="en-US" dirty="0"/>
          </a:p>
          <a:p>
            <a:r>
              <a:rPr lang="en-US" dirty="0" err="1"/>
              <a:t>VOCA</a:t>
            </a:r>
            <a:r>
              <a:rPr lang="en-US" dirty="0"/>
              <a:t> awards are starting to go out as of 12/9/2020 due to </a:t>
            </a:r>
            <a:r>
              <a:rPr lang="en-US" dirty="0" err="1"/>
              <a:t>Justgrants.gov</a:t>
            </a:r>
            <a:r>
              <a:rPr lang="en-US" dirty="0"/>
              <a:t> conversion</a:t>
            </a:r>
          </a:p>
          <a:p>
            <a:pPr lvl="1"/>
            <a:endParaRPr lang="en-US" dirty="0"/>
          </a:p>
          <a:p>
            <a:r>
              <a:rPr lang="en-US" dirty="0" err="1"/>
              <a:t>Justgrants.gov</a:t>
            </a:r>
            <a:endParaRPr lang="en-US" dirty="0"/>
          </a:p>
          <a:p>
            <a:endParaRPr lang="en-US" dirty="0"/>
          </a:p>
          <a:p>
            <a:r>
              <a:rPr lang="en-US" dirty="0"/>
              <a:t>DocuSign</a:t>
            </a:r>
          </a:p>
        </p:txBody>
      </p:sp>
      <p:sp>
        <p:nvSpPr>
          <p:cNvPr id="3" name="Date Placeholder 2">
            <a:extLst>
              <a:ext uri="{FF2B5EF4-FFF2-40B4-BE49-F238E27FC236}">
                <a16:creationId xmlns:a16="http://schemas.microsoft.com/office/drawing/2014/main" id="{1E97DEAA-B9C0-4A27-BD2A-31807D18AE84}"/>
              </a:ext>
            </a:extLst>
          </p:cNvPr>
          <p:cNvSpPr>
            <a:spLocks noGrp="1"/>
          </p:cNvSpPr>
          <p:nvPr>
            <p:ph type="dt" sz="half" idx="10"/>
          </p:nvPr>
        </p:nvSpPr>
        <p:spPr/>
        <p:txBody>
          <a:bodyPr/>
          <a:lstStyle/>
          <a:p>
            <a:fld id="{4B6E77EE-5059-4652-87B5-90132B6E248D}" type="datetime1">
              <a:rPr lang="en-US" smtClean="0"/>
              <a:t>12/10/2020</a:t>
            </a:fld>
            <a:endParaRPr lang="en-US"/>
          </a:p>
        </p:txBody>
      </p:sp>
      <p:sp>
        <p:nvSpPr>
          <p:cNvPr id="5" name="Slide Number Placeholder 4">
            <a:extLst>
              <a:ext uri="{FF2B5EF4-FFF2-40B4-BE49-F238E27FC236}">
                <a16:creationId xmlns:a16="http://schemas.microsoft.com/office/drawing/2014/main" id="{E5A723AA-FE48-4AE4-8296-AB274220663A}"/>
              </a:ext>
            </a:extLst>
          </p:cNvPr>
          <p:cNvSpPr>
            <a:spLocks noGrp="1"/>
          </p:cNvSpPr>
          <p:nvPr>
            <p:ph type="sldNum" sz="quarter" idx="12"/>
          </p:nvPr>
        </p:nvSpPr>
        <p:spPr/>
        <p:txBody>
          <a:bodyPr/>
          <a:lstStyle/>
          <a:p>
            <a:fld id="{5217D969-FAF6-4667-9EED-A6C98B22320E}" type="slidenum">
              <a:rPr lang="en-US" smtClean="0"/>
              <a:t>2</a:t>
            </a:fld>
            <a:endParaRPr lang="en-US"/>
          </a:p>
        </p:txBody>
      </p:sp>
      <p:sp>
        <p:nvSpPr>
          <p:cNvPr id="6" name="Title 5">
            <a:extLst>
              <a:ext uri="{FF2B5EF4-FFF2-40B4-BE49-F238E27FC236}">
                <a16:creationId xmlns:a16="http://schemas.microsoft.com/office/drawing/2014/main" id="{D3A58757-33ED-4C09-A1EC-720814DA7728}"/>
              </a:ext>
            </a:extLst>
          </p:cNvPr>
          <p:cNvSpPr>
            <a:spLocks noGrp="1"/>
          </p:cNvSpPr>
          <p:nvPr>
            <p:ph type="title"/>
          </p:nvPr>
        </p:nvSpPr>
        <p:spPr/>
        <p:txBody>
          <a:bodyPr/>
          <a:lstStyle/>
          <a:p>
            <a:r>
              <a:rPr lang="en-US" dirty="0"/>
              <a:t>Awards 2020 Summary</a:t>
            </a:r>
          </a:p>
        </p:txBody>
      </p:sp>
      <p:sp>
        <p:nvSpPr>
          <p:cNvPr id="9" name="Footer Placeholder 3">
            <a:extLst>
              <a:ext uri="{FF2B5EF4-FFF2-40B4-BE49-F238E27FC236}">
                <a16:creationId xmlns:a16="http://schemas.microsoft.com/office/drawing/2014/main" id="{79D8C603-4E61-48E1-A298-D1F2EDEDF5F6}"/>
              </a:ext>
            </a:extLst>
          </p:cNvPr>
          <p:cNvSpPr>
            <a:spLocks noGrp="1"/>
          </p:cNvSpPr>
          <p:nvPr>
            <p:ph type="ftr" sz="quarter" idx="11"/>
          </p:nvPr>
        </p:nvSpPr>
        <p:spPr>
          <a:xfrm>
            <a:off x="4379913" y="6408738"/>
            <a:ext cx="2351087" cy="365125"/>
          </a:xfrm>
        </p:spPr>
        <p:txBody>
          <a:bodyPr/>
          <a:lstStyle/>
          <a:p>
            <a:r>
              <a:rPr lang="en-US" dirty="0"/>
              <a:t>GCC CVS Subrecipient Update 5 Webinar</a:t>
            </a:r>
          </a:p>
        </p:txBody>
      </p:sp>
    </p:spTree>
    <p:extLst>
      <p:ext uri="{BB962C8B-B14F-4D97-AF65-F5344CB8AC3E}">
        <p14:creationId xmlns:p14="http://schemas.microsoft.com/office/powerpoint/2010/main" val="22979818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61EBE31-B736-488B-AF19-81679A7BB4AC}"/>
              </a:ext>
            </a:extLst>
          </p:cNvPr>
          <p:cNvSpPr>
            <a:spLocks noGrp="1"/>
          </p:cNvSpPr>
          <p:nvPr>
            <p:ph idx="1"/>
          </p:nvPr>
        </p:nvSpPr>
        <p:spPr/>
        <p:txBody>
          <a:bodyPr/>
          <a:lstStyle/>
          <a:p>
            <a:endParaRPr lang="en-US" dirty="0"/>
          </a:p>
          <a:p>
            <a:endParaRPr lang="en-US" dirty="0"/>
          </a:p>
          <a:p>
            <a:endParaRPr lang="en-US" dirty="0"/>
          </a:p>
          <a:p>
            <a:r>
              <a:rPr lang="en-US" dirty="0" err="1"/>
              <a:t>VOCA</a:t>
            </a:r>
            <a:r>
              <a:rPr lang="en-US" dirty="0"/>
              <a:t> 2019 can be awarded AND opened.</a:t>
            </a:r>
          </a:p>
          <a:p>
            <a:endParaRPr lang="en-US" dirty="0"/>
          </a:p>
        </p:txBody>
      </p:sp>
      <p:sp>
        <p:nvSpPr>
          <p:cNvPr id="3" name="Date Placeholder 2">
            <a:extLst>
              <a:ext uri="{FF2B5EF4-FFF2-40B4-BE49-F238E27FC236}">
                <a16:creationId xmlns:a16="http://schemas.microsoft.com/office/drawing/2014/main" id="{B0ABF4EB-D267-443F-AF99-2D2DDEB4DE66}"/>
              </a:ext>
            </a:extLst>
          </p:cNvPr>
          <p:cNvSpPr>
            <a:spLocks noGrp="1"/>
          </p:cNvSpPr>
          <p:nvPr>
            <p:ph type="dt" sz="half" idx="10"/>
          </p:nvPr>
        </p:nvSpPr>
        <p:spPr/>
        <p:txBody>
          <a:bodyPr/>
          <a:lstStyle/>
          <a:p>
            <a:fld id="{4B6E77EE-5059-4652-87B5-90132B6E248D}" type="datetime1">
              <a:rPr lang="en-US" smtClean="0"/>
              <a:t>12/10/2020</a:t>
            </a:fld>
            <a:endParaRPr lang="en-US"/>
          </a:p>
        </p:txBody>
      </p:sp>
      <p:sp>
        <p:nvSpPr>
          <p:cNvPr id="5" name="Slide Number Placeholder 4">
            <a:extLst>
              <a:ext uri="{FF2B5EF4-FFF2-40B4-BE49-F238E27FC236}">
                <a16:creationId xmlns:a16="http://schemas.microsoft.com/office/drawing/2014/main" id="{DB909742-108E-4977-8A70-886246335DC8}"/>
              </a:ext>
            </a:extLst>
          </p:cNvPr>
          <p:cNvSpPr>
            <a:spLocks noGrp="1"/>
          </p:cNvSpPr>
          <p:nvPr>
            <p:ph type="sldNum" sz="quarter" idx="12"/>
          </p:nvPr>
        </p:nvSpPr>
        <p:spPr/>
        <p:txBody>
          <a:bodyPr/>
          <a:lstStyle/>
          <a:p>
            <a:fld id="{5217D969-FAF6-4667-9EED-A6C98B22320E}" type="slidenum">
              <a:rPr lang="en-US" smtClean="0"/>
              <a:t>3</a:t>
            </a:fld>
            <a:endParaRPr lang="en-US"/>
          </a:p>
        </p:txBody>
      </p:sp>
      <p:sp>
        <p:nvSpPr>
          <p:cNvPr id="6" name="Title 5">
            <a:extLst>
              <a:ext uri="{FF2B5EF4-FFF2-40B4-BE49-F238E27FC236}">
                <a16:creationId xmlns:a16="http://schemas.microsoft.com/office/drawing/2014/main" id="{ECE06B65-12E9-46F4-B7F8-46B9F14961E9}"/>
              </a:ext>
            </a:extLst>
          </p:cNvPr>
          <p:cNvSpPr>
            <a:spLocks noGrp="1"/>
          </p:cNvSpPr>
          <p:nvPr>
            <p:ph type="title"/>
          </p:nvPr>
        </p:nvSpPr>
        <p:spPr/>
        <p:txBody>
          <a:bodyPr/>
          <a:lstStyle/>
          <a:p>
            <a:r>
              <a:rPr lang="en-US" dirty="0"/>
              <a:t>Just Grants Conversion</a:t>
            </a:r>
          </a:p>
        </p:txBody>
      </p:sp>
      <p:sp>
        <p:nvSpPr>
          <p:cNvPr id="7" name="Footer Placeholder 3">
            <a:extLst>
              <a:ext uri="{FF2B5EF4-FFF2-40B4-BE49-F238E27FC236}">
                <a16:creationId xmlns:a16="http://schemas.microsoft.com/office/drawing/2014/main" id="{42324094-475B-4EEF-AE55-018300B0217A}"/>
              </a:ext>
            </a:extLst>
          </p:cNvPr>
          <p:cNvSpPr>
            <a:spLocks noGrp="1"/>
          </p:cNvSpPr>
          <p:nvPr>
            <p:ph type="ftr" sz="quarter" idx="11"/>
          </p:nvPr>
        </p:nvSpPr>
        <p:spPr>
          <a:xfrm>
            <a:off x="4379913" y="6408738"/>
            <a:ext cx="2351087" cy="365125"/>
          </a:xfrm>
        </p:spPr>
        <p:txBody>
          <a:bodyPr/>
          <a:lstStyle/>
          <a:p>
            <a:r>
              <a:rPr lang="en-US" dirty="0"/>
              <a:t>GCC CVS Subrecipient Update 5 Webinar</a:t>
            </a:r>
          </a:p>
        </p:txBody>
      </p:sp>
    </p:spTree>
    <p:extLst>
      <p:ext uri="{BB962C8B-B14F-4D97-AF65-F5344CB8AC3E}">
        <p14:creationId xmlns:p14="http://schemas.microsoft.com/office/powerpoint/2010/main" val="1564990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6FF4511-DD3A-4C8C-BD90-20F30FB4BA9A}"/>
              </a:ext>
            </a:extLst>
          </p:cNvPr>
          <p:cNvSpPr>
            <a:spLocks noGrp="1"/>
          </p:cNvSpPr>
          <p:nvPr>
            <p:ph idx="1"/>
          </p:nvPr>
        </p:nvSpPr>
        <p:spPr>
          <a:xfrm>
            <a:off x="457200" y="1262270"/>
            <a:ext cx="8229600" cy="4745021"/>
          </a:xfrm>
        </p:spPr>
        <p:txBody>
          <a:bodyPr>
            <a:normAutofit fontScale="77500" lnSpcReduction="20000"/>
          </a:bodyPr>
          <a:lstStyle/>
          <a:p>
            <a:r>
              <a:rPr lang="en-US" dirty="0" err="1"/>
              <a:t>VOCA</a:t>
            </a:r>
            <a:r>
              <a:rPr lang="en-US" dirty="0"/>
              <a:t> 2020 can be</a:t>
            </a:r>
          </a:p>
          <a:p>
            <a:pPr lvl="1">
              <a:spcAft>
                <a:spcPts val="600"/>
              </a:spcAft>
            </a:pPr>
            <a:r>
              <a:rPr lang="en-US" dirty="0"/>
              <a:t>awarded</a:t>
            </a:r>
          </a:p>
          <a:p>
            <a:pPr lvl="1">
              <a:spcAft>
                <a:spcPts val="600"/>
              </a:spcAft>
            </a:pPr>
            <a:r>
              <a:rPr lang="en-US" dirty="0"/>
              <a:t>DocuSign award documents signed</a:t>
            </a:r>
          </a:p>
          <a:p>
            <a:pPr lvl="1">
              <a:spcAft>
                <a:spcPts val="600"/>
              </a:spcAft>
            </a:pPr>
            <a:r>
              <a:rPr lang="en-US" dirty="0"/>
              <a:t>Supplemental Forms signed (wet signature and scanned and uploaded by the applicant to GEMS)</a:t>
            </a:r>
          </a:p>
          <a:p>
            <a:pPr lvl="1">
              <a:spcAft>
                <a:spcPts val="600"/>
              </a:spcAft>
            </a:pPr>
            <a:r>
              <a:rPr lang="en-US" u="sng" dirty="0">
                <a:solidFill>
                  <a:srgbClr val="FF0000"/>
                </a:solidFill>
              </a:rPr>
              <a:t>NOT</a:t>
            </a:r>
            <a:r>
              <a:rPr lang="en-US" dirty="0"/>
              <a:t> opened until we see a balance in </a:t>
            </a:r>
            <a:r>
              <a:rPr lang="en-US" dirty="0" err="1"/>
              <a:t>JustGrants.gov</a:t>
            </a:r>
            <a:endParaRPr lang="en-US" dirty="0"/>
          </a:p>
          <a:p>
            <a:pPr lvl="1">
              <a:spcAft>
                <a:spcPts val="600"/>
              </a:spcAft>
            </a:pPr>
            <a:r>
              <a:rPr lang="en-US" dirty="0">
                <a:solidFill>
                  <a:srgbClr val="FF0000"/>
                </a:solidFill>
              </a:rPr>
              <a:t>Why can’t these projects be opened?</a:t>
            </a:r>
          </a:p>
          <a:p>
            <a:pPr marL="625475" lvl="1" indent="0">
              <a:spcAft>
                <a:spcPts val="600"/>
              </a:spcAft>
              <a:buNone/>
            </a:pPr>
            <a:r>
              <a:rPr lang="en-US" dirty="0">
                <a:solidFill>
                  <a:srgbClr val="FF0000"/>
                </a:solidFill>
              </a:rPr>
              <a:t>Without a balance in </a:t>
            </a:r>
            <a:r>
              <a:rPr lang="en-US" dirty="0" err="1">
                <a:solidFill>
                  <a:srgbClr val="FF0000"/>
                </a:solidFill>
              </a:rPr>
              <a:t>JustGrants.gov</a:t>
            </a:r>
            <a:r>
              <a:rPr lang="en-US" dirty="0">
                <a:solidFill>
                  <a:srgbClr val="FF0000"/>
                </a:solidFill>
              </a:rPr>
              <a:t>, we cannot pay your reimbursements!</a:t>
            </a:r>
          </a:p>
          <a:p>
            <a:pPr>
              <a:spcAft>
                <a:spcPts val="600"/>
              </a:spcAft>
            </a:pPr>
            <a:r>
              <a:rPr lang="en-US" dirty="0"/>
              <a:t>Historically, GCC would not send awards to you without being able to pay your reimbursements, however, we are just waiting on a glitch to be fixed in </a:t>
            </a:r>
            <a:r>
              <a:rPr lang="en-US" dirty="0" err="1"/>
              <a:t>JustGrants.gov</a:t>
            </a:r>
            <a:r>
              <a:rPr lang="en-US" dirty="0"/>
              <a:t>.</a:t>
            </a:r>
          </a:p>
          <a:p>
            <a:r>
              <a:rPr lang="en-US" dirty="0"/>
              <a:t>The awarding process takes time so we will move forward with this step of the process and then once a balance shows in </a:t>
            </a:r>
            <a:r>
              <a:rPr lang="en-US" dirty="0" err="1"/>
              <a:t>JustGrants.gov</a:t>
            </a:r>
            <a:r>
              <a:rPr lang="en-US" dirty="0"/>
              <a:t>, we can begin opening grants immediately.</a:t>
            </a:r>
          </a:p>
          <a:p>
            <a:pPr lvl="1"/>
            <a:r>
              <a:rPr lang="en-US" dirty="0">
                <a:solidFill>
                  <a:srgbClr val="FF0000"/>
                </a:solidFill>
              </a:rPr>
              <a:t>Start preparing narratives and data for your </a:t>
            </a:r>
            <a:r>
              <a:rPr lang="en-US" dirty="0" err="1">
                <a:solidFill>
                  <a:srgbClr val="FF0000"/>
                </a:solidFill>
              </a:rPr>
              <a:t>NOGI</a:t>
            </a:r>
            <a:r>
              <a:rPr lang="en-US" dirty="0">
                <a:solidFill>
                  <a:srgbClr val="FF0000"/>
                </a:solidFill>
              </a:rPr>
              <a:t> and SARs</a:t>
            </a:r>
          </a:p>
        </p:txBody>
      </p:sp>
      <p:sp>
        <p:nvSpPr>
          <p:cNvPr id="3" name="Date Placeholder 2">
            <a:extLst>
              <a:ext uri="{FF2B5EF4-FFF2-40B4-BE49-F238E27FC236}">
                <a16:creationId xmlns:a16="http://schemas.microsoft.com/office/drawing/2014/main" id="{89FB4863-33E6-4992-8DF6-3A001CF00817}"/>
              </a:ext>
            </a:extLst>
          </p:cNvPr>
          <p:cNvSpPr>
            <a:spLocks noGrp="1"/>
          </p:cNvSpPr>
          <p:nvPr>
            <p:ph type="dt" sz="half" idx="10"/>
          </p:nvPr>
        </p:nvSpPr>
        <p:spPr/>
        <p:txBody>
          <a:bodyPr/>
          <a:lstStyle/>
          <a:p>
            <a:fld id="{4B6E77EE-5059-4652-87B5-90132B6E248D}" type="datetime1">
              <a:rPr lang="en-US" smtClean="0"/>
              <a:t>12/10/2020</a:t>
            </a:fld>
            <a:endParaRPr lang="en-US"/>
          </a:p>
        </p:txBody>
      </p:sp>
      <p:sp>
        <p:nvSpPr>
          <p:cNvPr id="5" name="Slide Number Placeholder 4">
            <a:extLst>
              <a:ext uri="{FF2B5EF4-FFF2-40B4-BE49-F238E27FC236}">
                <a16:creationId xmlns:a16="http://schemas.microsoft.com/office/drawing/2014/main" id="{DD7DFED9-E4FD-4DDB-A7DB-582C5487C2F4}"/>
              </a:ext>
            </a:extLst>
          </p:cNvPr>
          <p:cNvSpPr>
            <a:spLocks noGrp="1"/>
          </p:cNvSpPr>
          <p:nvPr>
            <p:ph type="sldNum" sz="quarter" idx="12"/>
          </p:nvPr>
        </p:nvSpPr>
        <p:spPr/>
        <p:txBody>
          <a:bodyPr/>
          <a:lstStyle/>
          <a:p>
            <a:fld id="{5217D969-FAF6-4667-9EED-A6C98B22320E}" type="slidenum">
              <a:rPr lang="en-US" smtClean="0"/>
              <a:t>4</a:t>
            </a:fld>
            <a:endParaRPr lang="en-US"/>
          </a:p>
        </p:txBody>
      </p:sp>
      <p:sp>
        <p:nvSpPr>
          <p:cNvPr id="6" name="Title 5">
            <a:extLst>
              <a:ext uri="{FF2B5EF4-FFF2-40B4-BE49-F238E27FC236}">
                <a16:creationId xmlns:a16="http://schemas.microsoft.com/office/drawing/2014/main" id="{8B32C1AC-4053-4B9F-A503-4155EE731B1F}"/>
              </a:ext>
            </a:extLst>
          </p:cNvPr>
          <p:cNvSpPr>
            <a:spLocks noGrp="1"/>
          </p:cNvSpPr>
          <p:nvPr>
            <p:ph type="title"/>
          </p:nvPr>
        </p:nvSpPr>
        <p:spPr/>
        <p:txBody>
          <a:bodyPr/>
          <a:lstStyle/>
          <a:p>
            <a:r>
              <a:rPr lang="en-US" dirty="0"/>
              <a:t>Just Grants Conversion</a:t>
            </a:r>
          </a:p>
        </p:txBody>
      </p:sp>
      <p:sp>
        <p:nvSpPr>
          <p:cNvPr id="7" name="Footer Placeholder 3">
            <a:extLst>
              <a:ext uri="{FF2B5EF4-FFF2-40B4-BE49-F238E27FC236}">
                <a16:creationId xmlns:a16="http://schemas.microsoft.com/office/drawing/2014/main" id="{78C5DA37-0182-4B1D-9FC5-60497F7ACC0F}"/>
              </a:ext>
            </a:extLst>
          </p:cNvPr>
          <p:cNvSpPr>
            <a:spLocks noGrp="1"/>
          </p:cNvSpPr>
          <p:nvPr>
            <p:ph type="ftr" sz="quarter" idx="11"/>
          </p:nvPr>
        </p:nvSpPr>
        <p:spPr>
          <a:xfrm>
            <a:off x="4379913" y="6408738"/>
            <a:ext cx="2351087" cy="365125"/>
          </a:xfrm>
        </p:spPr>
        <p:txBody>
          <a:bodyPr/>
          <a:lstStyle/>
          <a:p>
            <a:r>
              <a:rPr lang="en-US" dirty="0"/>
              <a:t>GCC CVS Subrecipient Update 5 Webinar</a:t>
            </a:r>
          </a:p>
        </p:txBody>
      </p:sp>
    </p:spTree>
    <p:extLst>
      <p:ext uri="{BB962C8B-B14F-4D97-AF65-F5344CB8AC3E}">
        <p14:creationId xmlns:p14="http://schemas.microsoft.com/office/powerpoint/2010/main" val="27277003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a:extLst>
              <a:ext uri="{FF2B5EF4-FFF2-40B4-BE49-F238E27FC236}">
                <a16:creationId xmlns:a16="http://schemas.microsoft.com/office/drawing/2014/main" id="{6B90D131-CFD4-476F-BA9D-9CDBCE796C53}"/>
              </a:ext>
            </a:extLst>
          </p:cNvPr>
          <p:cNvPicPr>
            <a:picLocks noGrp="1" noChangeAspect="1"/>
          </p:cNvPicPr>
          <p:nvPr>
            <p:ph idx="1"/>
          </p:nvPr>
        </p:nvPicPr>
        <p:blipFill>
          <a:blip r:embed="rId3"/>
          <a:stretch>
            <a:fillRect/>
          </a:stretch>
        </p:blipFill>
        <p:spPr>
          <a:xfrm>
            <a:off x="2806279" y="1481138"/>
            <a:ext cx="3531441" cy="4525962"/>
          </a:xfrm>
        </p:spPr>
      </p:pic>
      <p:sp>
        <p:nvSpPr>
          <p:cNvPr id="3" name="Date Placeholder 2">
            <a:extLst>
              <a:ext uri="{FF2B5EF4-FFF2-40B4-BE49-F238E27FC236}">
                <a16:creationId xmlns:a16="http://schemas.microsoft.com/office/drawing/2014/main" id="{75C236D9-BC4B-4655-8DFB-75D84BB0A73B}"/>
              </a:ext>
            </a:extLst>
          </p:cNvPr>
          <p:cNvSpPr>
            <a:spLocks noGrp="1"/>
          </p:cNvSpPr>
          <p:nvPr>
            <p:ph type="dt" sz="half" idx="10"/>
          </p:nvPr>
        </p:nvSpPr>
        <p:spPr/>
        <p:txBody>
          <a:bodyPr/>
          <a:lstStyle/>
          <a:p>
            <a:fld id="{4B6E77EE-5059-4652-87B5-90132B6E248D}" type="datetime1">
              <a:rPr lang="en-US" smtClean="0"/>
              <a:t>12/10/2020</a:t>
            </a:fld>
            <a:endParaRPr lang="en-US"/>
          </a:p>
        </p:txBody>
      </p:sp>
      <p:sp>
        <p:nvSpPr>
          <p:cNvPr id="4" name="Footer Placeholder 3">
            <a:extLst>
              <a:ext uri="{FF2B5EF4-FFF2-40B4-BE49-F238E27FC236}">
                <a16:creationId xmlns:a16="http://schemas.microsoft.com/office/drawing/2014/main" id="{C334BBF2-4AF7-4BDE-92DB-63C67BF6FF55}"/>
              </a:ext>
            </a:extLst>
          </p:cNvPr>
          <p:cNvSpPr>
            <a:spLocks noGrp="1"/>
          </p:cNvSpPr>
          <p:nvPr>
            <p:ph type="ftr" sz="quarter" idx="11"/>
          </p:nvPr>
        </p:nvSpPr>
        <p:spPr/>
        <p:txBody>
          <a:bodyPr/>
          <a:lstStyle/>
          <a:p>
            <a:r>
              <a:rPr lang="en-US" dirty="0"/>
              <a:t>GCC CVS Subrecipient Update 5 Webinar</a:t>
            </a:r>
          </a:p>
        </p:txBody>
      </p:sp>
      <p:sp>
        <p:nvSpPr>
          <p:cNvPr id="5" name="Slide Number Placeholder 4">
            <a:extLst>
              <a:ext uri="{FF2B5EF4-FFF2-40B4-BE49-F238E27FC236}">
                <a16:creationId xmlns:a16="http://schemas.microsoft.com/office/drawing/2014/main" id="{8BACB40E-3BE5-4144-B3C7-AF7AA916B1E0}"/>
              </a:ext>
            </a:extLst>
          </p:cNvPr>
          <p:cNvSpPr>
            <a:spLocks noGrp="1"/>
          </p:cNvSpPr>
          <p:nvPr>
            <p:ph type="sldNum" sz="quarter" idx="12"/>
          </p:nvPr>
        </p:nvSpPr>
        <p:spPr/>
        <p:txBody>
          <a:bodyPr/>
          <a:lstStyle/>
          <a:p>
            <a:fld id="{5217D969-FAF6-4667-9EED-A6C98B22320E}" type="slidenum">
              <a:rPr lang="en-US" smtClean="0"/>
              <a:t>5</a:t>
            </a:fld>
            <a:endParaRPr lang="en-US"/>
          </a:p>
        </p:txBody>
      </p:sp>
      <p:sp>
        <p:nvSpPr>
          <p:cNvPr id="6" name="Title 5">
            <a:extLst>
              <a:ext uri="{FF2B5EF4-FFF2-40B4-BE49-F238E27FC236}">
                <a16:creationId xmlns:a16="http://schemas.microsoft.com/office/drawing/2014/main" id="{F3FB8D3E-62BE-44EA-86D5-0AA2B7BDE78D}"/>
              </a:ext>
            </a:extLst>
          </p:cNvPr>
          <p:cNvSpPr>
            <a:spLocks noGrp="1"/>
          </p:cNvSpPr>
          <p:nvPr>
            <p:ph type="title"/>
          </p:nvPr>
        </p:nvSpPr>
        <p:spPr/>
        <p:txBody>
          <a:bodyPr/>
          <a:lstStyle/>
          <a:p>
            <a:r>
              <a:rPr lang="en-US" dirty="0"/>
              <a:t>Award Instructions</a:t>
            </a:r>
          </a:p>
        </p:txBody>
      </p:sp>
    </p:spTree>
    <p:extLst>
      <p:ext uri="{BB962C8B-B14F-4D97-AF65-F5344CB8AC3E}">
        <p14:creationId xmlns:p14="http://schemas.microsoft.com/office/powerpoint/2010/main" val="2422335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A280C6A-4A2E-4F6B-B626-83EC257144A3}"/>
              </a:ext>
            </a:extLst>
          </p:cNvPr>
          <p:cNvSpPr>
            <a:spLocks noGrp="1"/>
          </p:cNvSpPr>
          <p:nvPr>
            <p:ph idx="1"/>
          </p:nvPr>
        </p:nvSpPr>
        <p:spPr/>
        <p:txBody>
          <a:bodyPr>
            <a:normAutofit/>
          </a:bodyPr>
          <a:lstStyle/>
          <a:p>
            <a:pPr marL="0" marR="0" lvl="0" indent="0">
              <a:lnSpc>
                <a:spcPct val="107000"/>
              </a:lnSpc>
              <a:spcBef>
                <a:spcPts val="0"/>
              </a:spcBef>
              <a:spcAft>
                <a:spcPts val="0"/>
              </a:spcAft>
              <a:buNone/>
            </a:pPr>
            <a:r>
              <a:rPr lang="en-US" sz="32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1</a:t>
            </a:r>
            <a:r>
              <a:rPr lang="en-US" sz="32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a:t>
            </a:r>
            <a:r>
              <a:rPr lang="en-US" sz="3200" b="1" dirty="0">
                <a:effectLst/>
                <a:latin typeface="Calibri" panose="020F0502020204030204" pitchFamily="34" charset="0"/>
                <a:ea typeface="Times New Roman" panose="02020603050405020304" pitchFamily="18" charset="0"/>
                <a:cs typeface="Times New Roman" panose="02020603050405020304" pitchFamily="18" charset="0"/>
              </a:rPr>
              <a:t> Attachment 1: Award Instructions</a:t>
            </a:r>
          </a:p>
          <a:p>
            <a:pPr marL="0" marR="0" lvl="0" indent="0">
              <a:lnSpc>
                <a:spcPct val="107000"/>
              </a:lnSpc>
              <a:spcBef>
                <a:spcPts val="0"/>
              </a:spcBef>
              <a:spcAft>
                <a:spcPts val="0"/>
              </a:spcAft>
              <a:buNone/>
            </a:pP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mj-lt"/>
              <a:buAutoNum type="alphaLcPeriod"/>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3200" u="sng" dirty="0">
                <a:effectLst/>
                <a:latin typeface="Calibri" panose="020F0502020204030204" pitchFamily="34" charset="0"/>
                <a:ea typeface="Times New Roman" panose="02020603050405020304" pitchFamily="18" charset="0"/>
                <a:cs typeface="Times New Roman" panose="02020603050405020304" pitchFamily="18" charset="0"/>
              </a:rPr>
              <a:t>Download</a:t>
            </a: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 these instructions.</a:t>
            </a:r>
          </a:p>
          <a:p>
            <a:pPr marL="457200" marR="0" lvl="1" indent="0">
              <a:lnSpc>
                <a:spcPct val="107000"/>
              </a:lnSpc>
              <a:spcBef>
                <a:spcPts val="0"/>
              </a:spcBef>
              <a:spcAft>
                <a:spcPts val="0"/>
              </a:spcAft>
              <a:buNone/>
            </a:pP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mj-lt"/>
              <a:buAutoNum type="alphaLcPeriod"/>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 Keep these instructions for your records   with your agency’s office grant file.</a:t>
            </a:r>
          </a:p>
          <a:p>
            <a:pPr marL="201168" indent="0">
              <a:lnSpc>
                <a:spcPct val="107000"/>
              </a:lnSpc>
              <a:spcBef>
                <a:spcPts val="0"/>
              </a:spcBef>
              <a:buNone/>
            </a:pP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3" name="Date Placeholder 2">
            <a:extLst>
              <a:ext uri="{FF2B5EF4-FFF2-40B4-BE49-F238E27FC236}">
                <a16:creationId xmlns:a16="http://schemas.microsoft.com/office/drawing/2014/main" id="{6755F3DC-42F4-4A19-9A6B-0065A4DE932F}"/>
              </a:ext>
            </a:extLst>
          </p:cNvPr>
          <p:cNvSpPr>
            <a:spLocks noGrp="1"/>
          </p:cNvSpPr>
          <p:nvPr>
            <p:ph type="dt" sz="half" idx="10"/>
          </p:nvPr>
        </p:nvSpPr>
        <p:spPr/>
        <p:txBody>
          <a:bodyPr/>
          <a:lstStyle/>
          <a:p>
            <a:fld id="{4B6E77EE-5059-4652-87B5-90132B6E248D}" type="datetime1">
              <a:rPr lang="en-US" smtClean="0"/>
              <a:t>12/10/2020</a:t>
            </a:fld>
            <a:endParaRPr lang="en-US"/>
          </a:p>
        </p:txBody>
      </p:sp>
      <p:sp>
        <p:nvSpPr>
          <p:cNvPr id="5" name="Slide Number Placeholder 4">
            <a:extLst>
              <a:ext uri="{FF2B5EF4-FFF2-40B4-BE49-F238E27FC236}">
                <a16:creationId xmlns:a16="http://schemas.microsoft.com/office/drawing/2014/main" id="{9AE166CC-CFD7-4F3A-9D0A-A3F1303C86B5}"/>
              </a:ext>
            </a:extLst>
          </p:cNvPr>
          <p:cNvSpPr>
            <a:spLocks noGrp="1"/>
          </p:cNvSpPr>
          <p:nvPr>
            <p:ph type="sldNum" sz="quarter" idx="12"/>
          </p:nvPr>
        </p:nvSpPr>
        <p:spPr/>
        <p:txBody>
          <a:bodyPr/>
          <a:lstStyle/>
          <a:p>
            <a:fld id="{5217D969-FAF6-4667-9EED-A6C98B22320E}" type="slidenum">
              <a:rPr lang="en-US" smtClean="0"/>
              <a:t>6</a:t>
            </a:fld>
            <a:endParaRPr lang="en-US"/>
          </a:p>
        </p:txBody>
      </p:sp>
      <p:sp>
        <p:nvSpPr>
          <p:cNvPr id="6" name="Title 5">
            <a:extLst>
              <a:ext uri="{FF2B5EF4-FFF2-40B4-BE49-F238E27FC236}">
                <a16:creationId xmlns:a16="http://schemas.microsoft.com/office/drawing/2014/main" id="{75A4A4FF-39BD-4380-B177-BF168A4227F0}"/>
              </a:ext>
            </a:extLst>
          </p:cNvPr>
          <p:cNvSpPr>
            <a:spLocks noGrp="1"/>
          </p:cNvSpPr>
          <p:nvPr>
            <p:ph type="title"/>
          </p:nvPr>
        </p:nvSpPr>
        <p:spPr/>
        <p:txBody>
          <a:bodyPr/>
          <a:lstStyle/>
          <a:p>
            <a:r>
              <a:rPr lang="en-US" dirty="0"/>
              <a:t>Award Instructions</a:t>
            </a:r>
          </a:p>
        </p:txBody>
      </p:sp>
      <p:sp>
        <p:nvSpPr>
          <p:cNvPr id="7" name="Footer Placeholder 3">
            <a:extLst>
              <a:ext uri="{FF2B5EF4-FFF2-40B4-BE49-F238E27FC236}">
                <a16:creationId xmlns:a16="http://schemas.microsoft.com/office/drawing/2014/main" id="{A8169E56-F323-4BDD-96FE-C73C6B180044}"/>
              </a:ext>
            </a:extLst>
          </p:cNvPr>
          <p:cNvSpPr>
            <a:spLocks noGrp="1"/>
          </p:cNvSpPr>
          <p:nvPr>
            <p:ph type="ftr" sz="quarter" idx="11"/>
          </p:nvPr>
        </p:nvSpPr>
        <p:spPr>
          <a:xfrm>
            <a:off x="4379913" y="6408738"/>
            <a:ext cx="2351087" cy="365125"/>
          </a:xfrm>
        </p:spPr>
        <p:txBody>
          <a:bodyPr/>
          <a:lstStyle/>
          <a:p>
            <a:r>
              <a:rPr lang="en-US" dirty="0"/>
              <a:t>GCC CVS Subrecipient Update 5 Webinar</a:t>
            </a:r>
          </a:p>
        </p:txBody>
      </p:sp>
    </p:spTree>
    <p:extLst>
      <p:ext uri="{BB962C8B-B14F-4D97-AF65-F5344CB8AC3E}">
        <p14:creationId xmlns:p14="http://schemas.microsoft.com/office/powerpoint/2010/main" val="20254560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1ED5CD0-469A-4EC6-AED2-A1B6D159C381}"/>
              </a:ext>
            </a:extLst>
          </p:cNvPr>
          <p:cNvSpPr>
            <a:spLocks noGrp="1"/>
          </p:cNvSpPr>
          <p:nvPr>
            <p:ph idx="1"/>
          </p:nvPr>
        </p:nvSpPr>
        <p:spPr/>
        <p:txBody>
          <a:bodyPr>
            <a:normAutofit fontScale="62500" lnSpcReduction="20000"/>
          </a:bodyPr>
          <a:lstStyle/>
          <a:p>
            <a:pPr marL="0" marR="0" lvl="0" indent="0">
              <a:lnSpc>
                <a:spcPct val="107000"/>
              </a:lnSpc>
              <a:spcBef>
                <a:spcPts val="800"/>
              </a:spcBef>
              <a:spcAft>
                <a:spcPts val="600"/>
              </a:spcAft>
              <a:buNone/>
            </a:pPr>
            <a:r>
              <a:rPr lang="en-US" sz="32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2. </a:t>
            </a:r>
            <a:r>
              <a:rPr lang="en-US" sz="3200" b="1" dirty="0">
                <a:effectLst/>
                <a:latin typeface="Calibri" panose="020F0502020204030204" pitchFamily="34" charset="0"/>
                <a:ea typeface="Times New Roman" panose="02020603050405020304" pitchFamily="18" charset="0"/>
                <a:cs typeface="Times New Roman" panose="02020603050405020304" pitchFamily="18" charset="0"/>
              </a:rPr>
              <a:t>Attachment 2: Award and Special Conditions</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600"/>
              </a:spcAft>
              <a:buFont typeface="+mj-lt"/>
              <a:buAutoNum type="alphaLcPeriod"/>
            </a:pPr>
            <a:r>
              <a:rPr lang="en-US" sz="3200" dirty="0">
                <a:effectLst/>
                <a:latin typeface="Calibri" panose="020F0502020204030204" pitchFamily="34" charset="0"/>
                <a:ea typeface="Calibri" panose="020F0502020204030204" pitchFamily="34" charset="0"/>
                <a:cs typeface="Times New Roman" panose="02020603050405020304" pitchFamily="18" charset="0"/>
              </a:rPr>
              <a:t>Sign in DocuSign as indicated by the boxes with your name:</a:t>
            </a:r>
          </a:p>
          <a:p>
            <a:pPr marL="1143000" marR="0" lvl="2" indent="-228600">
              <a:lnSpc>
                <a:spcPct val="107000"/>
              </a:lnSpc>
              <a:spcBef>
                <a:spcPts val="0"/>
              </a:spcBef>
              <a:spcAft>
                <a:spcPts val="600"/>
              </a:spcAft>
              <a:buFont typeface="+mj-lt"/>
              <a:buAutoNum type="romanLcPeriod"/>
            </a:pPr>
            <a:r>
              <a:rPr lang="en-US" sz="3200" dirty="0">
                <a:effectLst/>
                <a:latin typeface="Calibri" panose="020F0502020204030204" pitchFamily="34" charset="0"/>
                <a:ea typeface="Calibri" panose="020F0502020204030204" pitchFamily="34" charset="0"/>
                <a:cs typeface="Times New Roman" panose="02020603050405020304" pitchFamily="18" charset="0"/>
              </a:rPr>
              <a:t>the Award</a:t>
            </a:r>
          </a:p>
          <a:p>
            <a:pPr marL="1143000" marR="0" lvl="2" indent="-228600">
              <a:lnSpc>
                <a:spcPct val="107000"/>
              </a:lnSpc>
              <a:spcBef>
                <a:spcPts val="0"/>
              </a:spcBef>
              <a:spcAft>
                <a:spcPts val="600"/>
              </a:spcAft>
              <a:buFont typeface="+mj-lt"/>
              <a:buAutoNum type="romanLcPeriod"/>
            </a:pPr>
            <a:r>
              <a:rPr lang="en-US" sz="3200" dirty="0">
                <a:effectLst/>
                <a:latin typeface="Calibri" panose="020F0502020204030204" pitchFamily="34" charset="0"/>
                <a:ea typeface="Calibri" panose="020F0502020204030204" pitchFamily="34" charset="0"/>
                <a:cs typeface="Times New Roman" panose="02020603050405020304" pitchFamily="18" charset="0"/>
              </a:rPr>
              <a:t>and each page of the Special Conditions.</a:t>
            </a:r>
          </a:p>
          <a:p>
            <a:pPr marL="742950" marR="0" lvl="1" indent="-285750">
              <a:lnSpc>
                <a:spcPct val="107000"/>
              </a:lnSpc>
              <a:spcBef>
                <a:spcPts val="0"/>
              </a:spcBef>
              <a:spcAft>
                <a:spcPts val="600"/>
              </a:spcAft>
              <a:buFont typeface="+mj-lt"/>
              <a:buAutoNum type="alphaLcPeriod"/>
            </a:pPr>
            <a:r>
              <a:rPr lang="en-US" sz="3200" dirty="0">
                <a:effectLst/>
                <a:latin typeface="Calibri" panose="020F0502020204030204" pitchFamily="34" charset="0"/>
                <a:ea typeface="Calibri" panose="020F0502020204030204" pitchFamily="34" charset="0"/>
                <a:cs typeface="Times New Roman" panose="02020603050405020304" pitchFamily="18" charset="0"/>
              </a:rPr>
              <a:t>The Project Director is the first to electronically receive and sign the Award and Special Conditions.  </a:t>
            </a:r>
          </a:p>
          <a:p>
            <a:pPr marL="742950" marR="0" lvl="1" indent="-285750">
              <a:lnSpc>
                <a:spcPct val="107000"/>
              </a:lnSpc>
              <a:spcBef>
                <a:spcPts val="0"/>
              </a:spcBef>
              <a:spcAft>
                <a:spcPts val="600"/>
              </a:spcAft>
              <a:buFont typeface="+mj-lt"/>
              <a:buAutoNum type="alphaLcPeriod"/>
            </a:pPr>
            <a:r>
              <a:rPr lang="en-US" sz="3200" dirty="0">
                <a:effectLst/>
                <a:latin typeface="Calibri" panose="020F0502020204030204" pitchFamily="34" charset="0"/>
                <a:ea typeface="Calibri" panose="020F0502020204030204" pitchFamily="34" charset="0"/>
                <a:cs typeface="Times New Roman" panose="02020603050405020304" pitchFamily="18" charset="0"/>
              </a:rPr>
              <a:t>Once the Project Director has signed the Award and Special Conditions, </a:t>
            </a:r>
            <a:r>
              <a:rPr lang="en-US" sz="3200" dirty="0" err="1">
                <a:effectLst/>
                <a:latin typeface="Calibri" panose="020F0502020204030204" pitchFamily="34" charset="0"/>
                <a:ea typeface="Calibri" panose="020F0502020204030204" pitchFamily="34" charset="0"/>
                <a:cs typeface="Times New Roman" panose="02020603050405020304" pitchFamily="18" charset="0"/>
              </a:rPr>
              <a:t>Docusign</a:t>
            </a:r>
            <a:r>
              <a:rPr lang="en-US" sz="3200" dirty="0">
                <a:effectLst/>
                <a:latin typeface="Calibri" panose="020F0502020204030204" pitchFamily="34" charset="0"/>
                <a:ea typeface="Calibri" panose="020F0502020204030204" pitchFamily="34" charset="0"/>
                <a:cs typeface="Times New Roman" panose="02020603050405020304" pitchFamily="18" charset="0"/>
              </a:rPr>
              <a:t> sends the DocuSign envelope to the Authorizing Official electronically.</a:t>
            </a:r>
          </a:p>
          <a:p>
            <a:pPr marL="742950" marR="0" lvl="1" indent="-285750">
              <a:lnSpc>
                <a:spcPct val="107000"/>
              </a:lnSpc>
              <a:spcBef>
                <a:spcPts val="0"/>
              </a:spcBef>
              <a:spcAft>
                <a:spcPts val="600"/>
              </a:spcAft>
              <a:buFont typeface="+mj-lt"/>
              <a:buAutoNum type="alphaLcPeriod"/>
            </a:pPr>
            <a:r>
              <a:rPr lang="en-US" sz="3200" dirty="0">
                <a:effectLst/>
                <a:latin typeface="Calibri" panose="020F0502020204030204" pitchFamily="34" charset="0"/>
                <a:ea typeface="Calibri" panose="020F0502020204030204" pitchFamily="34" charset="0"/>
                <a:cs typeface="Times New Roman" panose="02020603050405020304" pitchFamily="18" charset="0"/>
              </a:rPr>
              <a:t>Once the Authorizing Official has signed the Award and Special Conditions, </a:t>
            </a:r>
            <a:r>
              <a:rPr lang="en-US" sz="3200" dirty="0" err="1">
                <a:effectLst/>
                <a:latin typeface="Calibri" panose="020F0502020204030204" pitchFamily="34" charset="0"/>
                <a:ea typeface="Calibri" panose="020F0502020204030204" pitchFamily="34" charset="0"/>
                <a:cs typeface="Times New Roman" panose="02020603050405020304" pitchFamily="18" charset="0"/>
              </a:rPr>
              <a:t>Docusign</a:t>
            </a:r>
            <a:r>
              <a:rPr lang="en-US" sz="3200" dirty="0">
                <a:effectLst/>
                <a:latin typeface="Calibri" panose="020F0502020204030204" pitchFamily="34" charset="0"/>
                <a:ea typeface="Calibri" panose="020F0502020204030204" pitchFamily="34" charset="0"/>
                <a:cs typeface="Times New Roman" panose="02020603050405020304" pitchFamily="18" charset="0"/>
              </a:rPr>
              <a:t> sends the DocuSign envelope back to GCC electronically.</a:t>
            </a:r>
          </a:p>
          <a:p>
            <a:pPr marL="742950" marR="0" lvl="1" indent="-285750">
              <a:lnSpc>
                <a:spcPct val="107000"/>
              </a:lnSpc>
              <a:spcBef>
                <a:spcPts val="0"/>
              </a:spcBef>
              <a:spcAft>
                <a:spcPts val="600"/>
              </a:spcAft>
              <a:buFont typeface="+mj-lt"/>
              <a:buAutoNum type="alphaLcPeriod"/>
            </a:pPr>
            <a:r>
              <a:rPr lang="en-US" sz="3200" dirty="0">
                <a:effectLst/>
                <a:latin typeface="Calibri" panose="020F0502020204030204" pitchFamily="34" charset="0"/>
                <a:ea typeface="Calibri" panose="020F0502020204030204" pitchFamily="34" charset="0"/>
                <a:cs typeface="Times New Roman" panose="02020603050405020304" pitchFamily="18" charset="0"/>
              </a:rPr>
              <a:t>GCC staff will review the signed Award and signed Special Conditions for completeness.</a:t>
            </a:r>
          </a:p>
          <a:p>
            <a:endParaRPr lang="en-US" dirty="0"/>
          </a:p>
        </p:txBody>
      </p:sp>
      <p:sp>
        <p:nvSpPr>
          <p:cNvPr id="3" name="Date Placeholder 2">
            <a:extLst>
              <a:ext uri="{FF2B5EF4-FFF2-40B4-BE49-F238E27FC236}">
                <a16:creationId xmlns:a16="http://schemas.microsoft.com/office/drawing/2014/main" id="{62191146-FA63-4E28-8607-CDC6E20A6F1D}"/>
              </a:ext>
            </a:extLst>
          </p:cNvPr>
          <p:cNvSpPr>
            <a:spLocks noGrp="1"/>
          </p:cNvSpPr>
          <p:nvPr>
            <p:ph type="dt" sz="half" idx="10"/>
          </p:nvPr>
        </p:nvSpPr>
        <p:spPr/>
        <p:txBody>
          <a:bodyPr/>
          <a:lstStyle/>
          <a:p>
            <a:fld id="{4B6E77EE-5059-4652-87B5-90132B6E248D}" type="datetime1">
              <a:rPr lang="en-US" smtClean="0"/>
              <a:t>12/10/2020</a:t>
            </a:fld>
            <a:endParaRPr lang="en-US"/>
          </a:p>
        </p:txBody>
      </p:sp>
      <p:sp>
        <p:nvSpPr>
          <p:cNvPr id="5" name="Slide Number Placeholder 4">
            <a:extLst>
              <a:ext uri="{FF2B5EF4-FFF2-40B4-BE49-F238E27FC236}">
                <a16:creationId xmlns:a16="http://schemas.microsoft.com/office/drawing/2014/main" id="{9DC38499-5AA2-44CF-8CC3-0D190A74B96F}"/>
              </a:ext>
            </a:extLst>
          </p:cNvPr>
          <p:cNvSpPr>
            <a:spLocks noGrp="1"/>
          </p:cNvSpPr>
          <p:nvPr>
            <p:ph type="sldNum" sz="quarter" idx="12"/>
          </p:nvPr>
        </p:nvSpPr>
        <p:spPr/>
        <p:txBody>
          <a:bodyPr/>
          <a:lstStyle/>
          <a:p>
            <a:fld id="{5217D969-FAF6-4667-9EED-A6C98B22320E}" type="slidenum">
              <a:rPr lang="en-US" smtClean="0"/>
              <a:t>7</a:t>
            </a:fld>
            <a:endParaRPr lang="en-US"/>
          </a:p>
        </p:txBody>
      </p:sp>
      <p:sp>
        <p:nvSpPr>
          <p:cNvPr id="6" name="Title 5">
            <a:extLst>
              <a:ext uri="{FF2B5EF4-FFF2-40B4-BE49-F238E27FC236}">
                <a16:creationId xmlns:a16="http://schemas.microsoft.com/office/drawing/2014/main" id="{2D3F1052-F4B6-474A-BF93-4C01052E696A}"/>
              </a:ext>
            </a:extLst>
          </p:cNvPr>
          <p:cNvSpPr>
            <a:spLocks noGrp="1"/>
          </p:cNvSpPr>
          <p:nvPr>
            <p:ph type="title"/>
          </p:nvPr>
        </p:nvSpPr>
        <p:spPr/>
        <p:txBody>
          <a:bodyPr/>
          <a:lstStyle/>
          <a:p>
            <a:r>
              <a:rPr lang="en-US" dirty="0"/>
              <a:t>Award Instructions</a:t>
            </a:r>
          </a:p>
        </p:txBody>
      </p:sp>
      <p:sp>
        <p:nvSpPr>
          <p:cNvPr id="7" name="Footer Placeholder 3">
            <a:extLst>
              <a:ext uri="{FF2B5EF4-FFF2-40B4-BE49-F238E27FC236}">
                <a16:creationId xmlns:a16="http://schemas.microsoft.com/office/drawing/2014/main" id="{88767590-AC60-49F9-876C-6DFD7774EA3F}"/>
              </a:ext>
            </a:extLst>
          </p:cNvPr>
          <p:cNvSpPr>
            <a:spLocks noGrp="1"/>
          </p:cNvSpPr>
          <p:nvPr>
            <p:ph type="ftr" sz="quarter" idx="11"/>
          </p:nvPr>
        </p:nvSpPr>
        <p:spPr>
          <a:xfrm>
            <a:off x="4379913" y="6408738"/>
            <a:ext cx="2351087" cy="365125"/>
          </a:xfrm>
        </p:spPr>
        <p:txBody>
          <a:bodyPr/>
          <a:lstStyle/>
          <a:p>
            <a:r>
              <a:rPr lang="en-US" dirty="0"/>
              <a:t>GCC CVS Subrecipient Update 5 Webinar</a:t>
            </a:r>
          </a:p>
        </p:txBody>
      </p:sp>
    </p:spTree>
    <p:extLst>
      <p:ext uri="{BB962C8B-B14F-4D97-AF65-F5344CB8AC3E}">
        <p14:creationId xmlns:p14="http://schemas.microsoft.com/office/powerpoint/2010/main" val="29005373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1E036FF-B39C-4A0C-BCF4-72CD2F4BA7B3}"/>
              </a:ext>
            </a:extLst>
          </p:cNvPr>
          <p:cNvSpPr>
            <a:spLocks noGrp="1"/>
          </p:cNvSpPr>
          <p:nvPr>
            <p:ph idx="1"/>
          </p:nvPr>
        </p:nvSpPr>
        <p:spPr>
          <a:xfrm>
            <a:off x="457200" y="1166018"/>
            <a:ext cx="8229600" cy="4525963"/>
          </a:xfrm>
        </p:spPr>
        <p:txBody>
          <a:bodyPr>
            <a:normAutofit fontScale="25000" lnSpcReduction="20000"/>
          </a:bodyPr>
          <a:lstStyle/>
          <a:p>
            <a:pPr marL="0" marR="0" lvl="0" indent="0">
              <a:lnSpc>
                <a:spcPct val="107000"/>
              </a:lnSpc>
              <a:spcBef>
                <a:spcPts val="800"/>
              </a:spcBef>
              <a:spcAft>
                <a:spcPts val="600"/>
              </a:spcAft>
              <a:buNone/>
            </a:pPr>
            <a:r>
              <a:rPr lang="en-US" sz="67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3. </a:t>
            </a:r>
            <a:r>
              <a:rPr lang="en-US" sz="6700" b="1" dirty="0">
                <a:effectLst/>
                <a:latin typeface="Calibri" panose="020F0502020204030204" pitchFamily="34" charset="0"/>
                <a:ea typeface="Times New Roman" panose="02020603050405020304" pitchFamily="18" charset="0"/>
                <a:cs typeface="Times New Roman" panose="02020603050405020304" pitchFamily="18" charset="0"/>
              </a:rPr>
              <a:t>Attachment 3:  FY 2020 Governor’s Crime Commission Grant Award Supplemental Forms</a:t>
            </a:r>
            <a:endParaRPr lang="en-US" sz="67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17000"/>
              </a:lnSpc>
              <a:spcBef>
                <a:spcPts val="0"/>
              </a:spcBef>
              <a:spcAft>
                <a:spcPts val="600"/>
              </a:spcAft>
              <a:buFont typeface="+mj-lt"/>
              <a:buAutoNum type="alphaLcPeriod"/>
            </a:pPr>
            <a:r>
              <a:rPr lang="en-US" sz="6700" dirty="0">
                <a:latin typeface="Calibri" panose="020F0502020204030204" pitchFamily="34" charset="0"/>
                <a:cs typeface="Times New Roman" panose="02020603050405020304" pitchFamily="18" charset="0"/>
              </a:rPr>
              <a:t>Download this document which contains additional forms that you must complete.</a:t>
            </a:r>
          </a:p>
          <a:p>
            <a:pPr marL="742950" lvl="1" indent="-285750">
              <a:lnSpc>
                <a:spcPct val="117000"/>
              </a:lnSpc>
              <a:spcBef>
                <a:spcPts val="0"/>
              </a:spcBef>
              <a:spcAft>
                <a:spcPts val="600"/>
              </a:spcAft>
              <a:buFont typeface="+mj-lt"/>
              <a:buAutoNum type="alphaLcPeriod"/>
            </a:pPr>
            <a:r>
              <a:rPr lang="en-US" sz="6700" dirty="0">
                <a:latin typeface="Calibri" panose="020F0502020204030204" pitchFamily="34" charset="0"/>
                <a:cs typeface="Times New Roman" panose="02020603050405020304" pitchFamily="18" charset="0"/>
              </a:rPr>
              <a:t>Sign or notarize the documents as indicated on each form.</a:t>
            </a:r>
          </a:p>
          <a:p>
            <a:pPr marL="742950" lvl="1" indent="-285750">
              <a:lnSpc>
                <a:spcPct val="117000"/>
              </a:lnSpc>
              <a:spcBef>
                <a:spcPts val="0"/>
              </a:spcBef>
              <a:spcAft>
                <a:spcPts val="600"/>
              </a:spcAft>
              <a:buFont typeface="+mj-lt"/>
              <a:buAutoNum type="alphaLcPeriod"/>
            </a:pPr>
            <a:r>
              <a:rPr lang="en-US" sz="6700" dirty="0">
                <a:latin typeface="Calibri" panose="020F0502020204030204" pitchFamily="34" charset="0"/>
                <a:cs typeface="Times New Roman" panose="02020603050405020304" pitchFamily="18" charset="0"/>
              </a:rPr>
              <a:t>Scan all of these forms as one document and title the document “FY 2020 Governor’s Crime Commission Grant Award Supplemental Forms”</a:t>
            </a:r>
          </a:p>
          <a:p>
            <a:pPr marL="742950" lvl="1" indent="-285750">
              <a:lnSpc>
                <a:spcPct val="117000"/>
              </a:lnSpc>
              <a:spcBef>
                <a:spcPts val="0"/>
              </a:spcBef>
              <a:spcAft>
                <a:spcPts val="600"/>
              </a:spcAft>
              <a:buFont typeface="+mj-lt"/>
              <a:buAutoNum type="alphaLcPeriod"/>
            </a:pPr>
            <a:r>
              <a:rPr lang="en-US" sz="6700" dirty="0">
                <a:latin typeface="Calibri" panose="020F0502020204030204" pitchFamily="34" charset="0"/>
                <a:cs typeface="Times New Roman" panose="02020603050405020304" pitchFamily="18" charset="0"/>
              </a:rPr>
              <a:t>Upload this as an attachment to the attachments section in GEMS.</a:t>
            </a:r>
          </a:p>
          <a:p>
            <a:pPr marL="742950" lvl="1" indent="-285750">
              <a:lnSpc>
                <a:spcPct val="117000"/>
              </a:lnSpc>
              <a:spcBef>
                <a:spcPts val="0"/>
              </a:spcBef>
              <a:spcAft>
                <a:spcPts val="600"/>
              </a:spcAft>
              <a:buFont typeface="+mj-lt"/>
              <a:buAutoNum type="alphaLcPeriod"/>
            </a:pPr>
            <a:r>
              <a:rPr lang="en-US" sz="6700" dirty="0">
                <a:latin typeface="Calibri" panose="020F0502020204030204" pitchFamily="34" charset="0"/>
                <a:cs typeface="Times New Roman" panose="02020603050405020304" pitchFamily="18" charset="0"/>
              </a:rPr>
              <a:t>Email GCC’s administrative staff that the upload is complete.</a:t>
            </a:r>
          </a:p>
          <a:p>
            <a:pPr marL="1143000" lvl="2" indent="-285750">
              <a:lnSpc>
                <a:spcPct val="107000"/>
              </a:lnSpc>
              <a:spcBef>
                <a:spcPts val="0"/>
              </a:spcBef>
              <a:spcAft>
                <a:spcPts val="600"/>
              </a:spcAft>
              <a:buFont typeface="+mj-lt"/>
              <a:buAutoNum type="romanLcPeriod"/>
            </a:pPr>
            <a:r>
              <a:rPr lang="en-US" sz="6700" u="sng" dirty="0" err="1">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gcc_admin@ncdps.gov</a:t>
            </a:r>
            <a:endParaRPr lang="en-US" sz="6700" dirty="0">
              <a:effectLst/>
              <a:latin typeface="Calibri" panose="020F0502020204030204" pitchFamily="34" charset="0"/>
              <a:ea typeface="Calibri" panose="020F0502020204030204" pitchFamily="34" charset="0"/>
              <a:cs typeface="Times New Roman" panose="02020603050405020304" pitchFamily="18" charset="0"/>
            </a:endParaRPr>
          </a:p>
          <a:p>
            <a:pPr marL="1143000" lvl="2" indent="-285750">
              <a:lnSpc>
                <a:spcPct val="107000"/>
              </a:lnSpc>
              <a:spcBef>
                <a:spcPts val="0"/>
              </a:spcBef>
              <a:spcAft>
                <a:spcPts val="600"/>
              </a:spcAft>
              <a:buFont typeface="+mj-lt"/>
              <a:buAutoNum type="romanLcPeriod"/>
            </a:pPr>
            <a:r>
              <a:rPr lang="en-US" sz="6700" dirty="0">
                <a:effectLst/>
                <a:latin typeface="Calibri" panose="020F0502020204030204" pitchFamily="34" charset="0"/>
                <a:ea typeface="Times New Roman" panose="02020603050405020304" pitchFamily="18" charset="0"/>
                <a:cs typeface="Times New Roman" panose="02020603050405020304" pitchFamily="18" charset="0"/>
              </a:rPr>
              <a:t>For the subject line, type: </a:t>
            </a:r>
            <a:r>
              <a:rPr lang="en-US" sz="6700" b="1" dirty="0">
                <a:latin typeface="Calibri" panose="020F0502020204030204" pitchFamily="34" charset="0"/>
                <a:cs typeface="Times New Roman" panose="02020603050405020304" pitchFamily="18" charset="0"/>
              </a:rPr>
              <a:t>PROJ###### - FY 2020 Governor’s Crime Commission Grant Award Supplemental Forms</a:t>
            </a:r>
          </a:p>
          <a:p>
            <a:pPr marL="742950" lvl="1" indent="-285750">
              <a:lnSpc>
                <a:spcPct val="107000"/>
              </a:lnSpc>
              <a:spcBef>
                <a:spcPts val="0"/>
              </a:spcBef>
              <a:spcAft>
                <a:spcPts val="600"/>
              </a:spcAft>
              <a:buFont typeface="+mj-lt"/>
              <a:buAutoNum type="alphaLcPeriod"/>
            </a:pPr>
            <a:r>
              <a:rPr lang="en-US" sz="6700" dirty="0">
                <a:effectLst/>
                <a:latin typeface="Calibri" panose="020F0502020204030204" pitchFamily="34" charset="0"/>
                <a:ea typeface="Times New Roman" panose="02020603050405020304" pitchFamily="18" charset="0"/>
                <a:cs typeface="Times New Roman" panose="02020603050405020304" pitchFamily="18" charset="0"/>
              </a:rPr>
              <a:t>NOTE: One form must be notarized. Notarize the form </a:t>
            </a:r>
            <a:r>
              <a:rPr lang="en-US" sz="6700" i="1" dirty="0">
                <a:effectLst/>
                <a:latin typeface="Calibri" panose="020F0502020204030204" pitchFamily="34" charset="0"/>
                <a:ea typeface="Times New Roman" panose="02020603050405020304" pitchFamily="18" charset="0"/>
                <a:cs typeface="Times New Roman" panose="02020603050405020304" pitchFamily="18" charset="0"/>
              </a:rPr>
              <a:t>State Grant Certification – No Overdue Tax Debts</a:t>
            </a:r>
            <a:r>
              <a:rPr lang="en-US" sz="6700" dirty="0">
                <a:effectLst/>
                <a:latin typeface="Calibri" panose="020F0502020204030204" pitchFamily="34" charset="0"/>
                <a:ea typeface="Times New Roman" panose="02020603050405020304" pitchFamily="18" charset="0"/>
                <a:cs typeface="Times New Roman" panose="02020603050405020304" pitchFamily="18" charset="0"/>
              </a:rPr>
              <a:t>.  Keep the original notarized form in your agency’s office grant file to be checked during a GCC site visit or an audit.</a:t>
            </a:r>
            <a:endParaRPr lang="en-US" sz="6700" dirty="0">
              <a:latin typeface="Calibri" panose="020F0502020204030204" pitchFamily="34" charset="0"/>
              <a:ea typeface="Times New Roman" panose="02020603050405020304" pitchFamily="18" charset="0"/>
              <a:cs typeface="Times New Roman" panose="02020603050405020304" pitchFamily="18" charset="0"/>
            </a:endParaRPr>
          </a:p>
          <a:p>
            <a:pPr marL="742950" lvl="1" indent="-285750">
              <a:lnSpc>
                <a:spcPct val="107000"/>
              </a:lnSpc>
              <a:spcBef>
                <a:spcPts val="0"/>
              </a:spcBef>
              <a:spcAft>
                <a:spcPts val="600"/>
              </a:spcAft>
              <a:buFont typeface="+mj-lt"/>
              <a:buAutoNum type="alphaLcPeriod"/>
            </a:pPr>
            <a:r>
              <a:rPr lang="en-US" sz="6700" dirty="0">
                <a:effectLst/>
                <a:latin typeface="Calibri" panose="020F0502020204030204" pitchFamily="34" charset="0"/>
                <a:ea typeface="Times New Roman" panose="02020603050405020304" pitchFamily="18" charset="0"/>
                <a:cs typeface="Times New Roman" panose="02020603050405020304" pitchFamily="18" charset="0"/>
              </a:rPr>
              <a:t>NOTE: If you forget to download the supplemental forms from DocuSign, these forms are now available on the GCC website for you to download under the forms section - https://</a:t>
            </a:r>
            <a:r>
              <a:rPr lang="en-US" sz="6700" dirty="0" err="1">
                <a:effectLst/>
                <a:latin typeface="Calibri" panose="020F0502020204030204" pitchFamily="34" charset="0"/>
                <a:ea typeface="Times New Roman" panose="02020603050405020304" pitchFamily="18" charset="0"/>
                <a:cs typeface="Times New Roman" panose="02020603050405020304" pitchFamily="18" charset="0"/>
              </a:rPr>
              <a:t>www.ncdps.gov</a:t>
            </a:r>
            <a:r>
              <a:rPr lang="en-US" sz="6700" dirty="0">
                <a:effectLst/>
                <a:latin typeface="Calibri" panose="020F0502020204030204" pitchFamily="34" charset="0"/>
                <a:ea typeface="Times New Roman" panose="02020603050405020304" pitchFamily="18" charset="0"/>
                <a:cs typeface="Times New Roman" panose="02020603050405020304" pitchFamily="18" charset="0"/>
              </a:rPr>
              <a:t>/about-</a:t>
            </a:r>
            <a:r>
              <a:rPr lang="en-US" sz="6700" dirty="0" err="1">
                <a:effectLst/>
                <a:latin typeface="Calibri" panose="020F0502020204030204" pitchFamily="34" charset="0"/>
                <a:ea typeface="Times New Roman" panose="02020603050405020304" pitchFamily="18" charset="0"/>
                <a:cs typeface="Times New Roman" panose="02020603050405020304" pitchFamily="18" charset="0"/>
              </a:rPr>
              <a:t>dps</a:t>
            </a:r>
            <a:r>
              <a:rPr lang="en-US" sz="6700" dirty="0">
                <a:effectLst/>
                <a:latin typeface="Calibri" panose="020F0502020204030204" pitchFamily="34" charset="0"/>
                <a:ea typeface="Times New Roman" panose="02020603050405020304" pitchFamily="18" charset="0"/>
                <a:cs typeface="Times New Roman" panose="02020603050405020304" pitchFamily="18" charset="0"/>
              </a:rPr>
              <a:t>/boards-and-commissions/governors-crime-commission/</a:t>
            </a:r>
            <a:r>
              <a:rPr lang="en-US" sz="6700" dirty="0" err="1">
                <a:effectLst/>
                <a:latin typeface="Calibri" panose="020F0502020204030204" pitchFamily="34" charset="0"/>
                <a:ea typeface="Times New Roman" panose="02020603050405020304" pitchFamily="18" charset="0"/>
                <a:cs typeface="Times New Roman" panose="02020603050405020304" pitchFamily="18" charset="0"/>
              </a:rPr>
              <a:t>grant-forms#award</a:t>
            </a:r>
            <a:endParaRPr lang="en-US" sz="67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3" name="Date Placeholder 2">
            <a:extLst>
              <a:ext uri="{FF2B5EF4-FFF2-40B4-BE49-F238E27FC236}">
                <a16:creationId xmlns:a16="http://schemas.microsoft.com/office/drawing/2014/main" id="{14338D65-A7F0-4301-AB00-955AC1691D2D}"/>
              </a:ext>
            </a:extLst>
          </p:cNvPr>
          <p:cNvSpPr>
            <a:spLocks noGrp="1"/>
          </p:cNvSpPr>
          <p:nvPr>
            <p:ph type="dt" sz="half" idx="10"/>
          </p:nvPr>
        </p:nvSpPr>
        <p:spPr/>
        <p:txBody>
          <a:bodyPr/>
          <a:lstStyle/>
          <a:p>
            <a:fld id="{4B6E77EE-5059-4652-87B5-90132B6E248D}" type="datetime1">
              <a:rPr lang="en-US" smtClean="0"/>
              <a:t>12/10/2020</a:t>
            </a:fld>
            <a:endParaRPr lang="en-US"/>
          </a:p>
        </p:txBody>
      </p:sp>
      <p:sp>
        <p:nvSpPr>
          <p:cNvPr id="5" name="Slide Number Placeholder 4">
            <a:extLst>
              <a:ext uri="{FF2B5EF4-FFF2-40B4-BE49-F238E27FC236}">
                <a16:creationId xmlns:a16="http://schemas.microsoft.com/office/drawing/2014/main" id="{C63BBCE9-E3F0-4A1E-A346-7FBCB8FB860E}"/>
              </a:ext>
            </a:extLst>
          </p:cNvPr>
          <p:cNvSpPr>
            <a:spLocks noGrp="1"/>
          </p:cNvSpPr>
          <p:nvPr>
            <p:ph type="sldNum" sz="quarter" idx="12"/>
          </p:nvPr>
        </p:nvSpPr>
        <p:spPr/>
        <p:txBody>
          <a:bodyPr/>
          <a:lstStyle/>
          <a:p>
            <a:fld id="{5217D969-FAF6-4667-9EED-A6C98B22320E}" type="slidenum">
              <a:rPr lang="en-US" smtClean="0"/>
              <a:t>8</a:t>
            </a:fld>
            <a:endParaRPr lang="en-US"/>
          </a:p>
        </p:txBody>
      </p:sp>
      <p:sp>
        <p:nvSpPr>
          <p:cNvPr id="6" name="Title 5">
            <a:extLst>
              <a:ext uri="{FF2B5EF4-FFF2-40B4-BE49-F238E27FC236}">
                <a16:creationId xmlns:a16="http://schemas.microsoft.com/office/drawing/2014/main" id="{A44597C9-9190-4D33-A670-7995E3A44AEE}"/>
              </a:ext>
            </a:extLst>
          </p:cNvPr>
          <p:cNvSpPr>
            <a:spLocks noGrp="1"/>
          </p:cNvSpPr>
          <p:nvPr>
            <p:ph type="title"/>
          </p:nvPr>
        </p:nvSpPr>
        <p:spPr>
          <a:xfrm>
            <a:off x="457200" y="84137"/>
            <a:ext cx="8229600" cy="1143000"/>
          </a:xfrm>
        </p:spPr>
        <p:txBody>
          <a:bodyPr/>
          <a:lstStyle/>
          <a:p>
            <a:r>
              <a:rPr lang="en-US" dirty="0"/>
              <a:t>Award Instructions</a:t>
            </a:r>
          </a:p>
        </p:txBody>
      </p:sp>
      <p:sp>
        <p:nvSpPr>
          <p:cNvPr id="7" name="Footer Placeholder 3">
            <a:extLst>
              <a:ext uri="{FF2B5EF4-FFF2-40B4-BE49-F238E27FC236}">
                <a16:creationId xmlns:a16="http://schemas.microsoft.com/office/drawing/2014/main" id="{265DBC5A-79A6-475B-B49C-0DF5A6EBD073}"/>
              </a:ext>
            </a:extLst>
          </p:cNvPr>
          <p:cNvSpPr>
            <a:spLocks noGrp="1"/>
          </p:cNvSpPr>
          <p:nvPr>
            <p:ph type="ftr" sz="quarter" idx="11"/>
          </p:nvPr>
        </p:nvSpPr>
        <p:spPr>
          <a:xfrm>
            <a:off x="4379913" y="6408738"/>
            <a:ext cx="2351087" cy="365125"/>
          </a:xfrm>
        </p:spPr>
        <p:txBody>
          <a:bodyPr/>
          <a:lstStyle/>
          <a:p>
            <a:r>
              <a:rPr lang="en-US" dirty="0"/>
              <a:t>GCC CVS Subrecipient Update 5 Webinar</a:t>
            </a:r>
          </a:p>
        </p:txBody>
      </p:sp>
    </p:spTree>
    <p:extLst>
      <p:ext uri="{BB962C8B-B14F-4D97-AF65-F5344CB8AC3E}">
        <p14:creationId xmlns:p14="http://schemas.microsoft.com/office/powerpoint/2010/main" val="24604498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AD34BEC-C6C5-4592-BEB7-364B6F8F196A}"/>
              </a:ext>
            </a:extLst>
          </p:cNvPr>
          <p:cNvSpPr>
            <a:spLocks noGrp="1"/>
          </p:cNvSpPr>
          <p:nvPr>
            <p:ph idx="1"/>
          </p:nvPr>
        </p:nvSpPr>
        <p:spPr>
          <a:xfrm>
            <a:off x="457200" y="1838739"/>
            <a:ext cx="8229600" cy="4168552"/>
          </a:xfrm>
        </p:spPr>
        <p:txBody>
          <a:bodyPr/>
          <a:lstStyle/>
          <a:p>
            <a:r>
              <a:rPr lang="en-US" dirty="0">
                <a:hlinkClick r:id="rId3"/>
              </a:rPr>
              <a:t>https://</a:t>
            </a:r>
            <a:r>
              <a:rPr lang="en-US" dirty="0" err="1">
                <a:hlinkClick r:id="rId3"/>
              </a:rPr>
              <a:t>www.ncdps.gov</a:t>
            </a:r>
            <a:r>
              <a:rPr lang="en-US" dirty="0">
                <a:hlinkClick r:id="rId3"/>
              </a:rPr>
              <a:t>/about-</a:t>
            </a:r>
            <a:r>
              <a:rPr lang="en-US" dirty="0" err="1">
                <a:hlinkClick r:id="rId3"/>
              </a:rPr>
              <a:t>dps</a:t>
            </a:r>
            <a:r>
              <a:rPr lang="en-US" dirty="0">
                <a:hlinkClick r:id="rId3"/>
              </a:rPr>
              <a:t>/boards-and-commissions/governors-crime-commission/</a:t>
            </a:r>
            <a:r>
              <a:rPr lang="en-US" dirty="0" err="1">
                <a:hlinkClick r:id="rId3"/>
              </a:rPr>
              <a:t>grant-forms#award</a:t>
            </a:r>
            <a:endParaRPr lang="en-US" dirty="0"/>
          </a:p>
          <a:p>
            <a:endParaRPr lang="en-US" dirty="0"/>
          </a:p>
          <a:p>
            <a:endParaRPr lang="en-US" dirty="0"/>
          </a:p>
        </p:txBody>
      </p:sp>
      <p:sp>
        <p:nvSpPr>
          <p:cNvPr id="3" name="Date Placeholder 2">
            <a:extLst>
              <a:ext uri="{FF2B5EF4-FFF2-40B4-BE49-F238E27FC236}">
                <a16:creationId xmlns:a16="http://schemas.microsoft.com/office/drawing/2014/main" id="{C544678A-8C58-49AC-B597-2F6DA3156862}"/>
              </a:ext>
            </a:extLst>
          </p:cNvPr>
          <p:cNvSpPr>
            <a:spLocks noGrp="1"/>
          </p:cNvSpPr>
          <p:nvPr>
            <p:ph type="dt" sz="half" idx="10"/>
          </p:nvPr>
        </p:nvSpPr>
        <p:spPr/>
        <p:txBody>
          <a:bodyPr/>
          <a:lstStyle/>
          <a:p>
            <a:fld id="{4B6E77EE-5059-4652-87B5-90132B6E248D}" type="datetime1">
              <a:rPr lang="en-US" smtClean="0"/>
              <a:t>12/10/2020</a:t>
            </a:fld>
            <a:endParaRPr lang="en-US"/>
          </a:p>
        </p:txBody>
      </p:sp>
      <p:sp>
        <p:nvSpPr>
          <p:cNvPr id="5" name="Slide Number Placeholder 4">
            <a:extLst>
              <a:ext uri="{FF2B5EF4-FFF2-40B4-BE49-F238E27FC236}">
                <a16:creationId xmlns:a16="http://schemas.microsoft.com/office/drawing/2014/main" id="{FF84B9DD-04D2-451A-B449-DB2E0D0FC651}"/>
              </a:ext>
            </a:extLst>
          </p:cNvPr>
          <p:cNvSpPr>
            <a:spLocks noGrp="1"/>
          </p:cNvSpPr>
          <p:nvPr>
            <p:ph type="sldNum" sz="quarter" idx="12"/>
          </p:nvPr>
        </p:nvSpPr>
        <p:spPr/>
        <p:txBody>
          <a:bodyPr/>
          <a:lstStyle/>
          <a:p>
            <a:fld id="{5217D969-FAF6-4667-9EED-A6C98B22320E}" type="slidenum">
              <a:rPr lang="en-US" smtClean="0"/>
              <a:t>9</a:t>
            </a:fld>
            <a:endParaRPr lang="en-US"/>
          </a:p>
        </p:txBody>
      </p:sp>
      <p:sp>
        <p:nvSpPr>
          <p:cNvPr id="6" name="Title 5">
            <a:extLst>
              <a:ext uri="{FF2B5EF4-FFF2-40B4-BE49-F238E27FC236}">
                <a16:creationId xmlns:a16="http://schemas.microsoft.com/office/drawing/2014/main" id="{94AEF65C-F344-4DAF-9558-8005D1C5FFDE}"/>
              </a:ext>
            </a:extLst>
          </p:cNvPr>
          <p:cNvSpPr>
            <a:spLocks noGrp="1"/>
          </p:cNvSpPr>
          <p:nvPr>
            <p:ph type="title"/>
          </p:nvPr>
        </p:nvSpPr>
        <p:spPr/>
        <p:txBody>
          <a:bodyPr>
            <a:normAutofit fontScale="90000"/>
          </a:bodyPr>
          <a:lstStyle/>
          <a:p>
            <a:r>
              <a:rPr lang="en-US" dirty="0"/>
              <a:t>If you did not download Supplemental Forms from DocuSign, go here to get them:</a:t>
            </a:r>
          </a:p>
        </p:txBody>
      </p:sp>
      <p:pic>
        <p:nvPicPr>
          <p:cNvPr id="8" name="Picture 7">
            <a:extLst>
              <a:ext uri="{FF2B5EF4-FFF2-40B4-BE49-F238E27FC236}">
                <a16:creationId xmlns:a16="http://schemas.microsoft.com/office/drawing/2014/main" id="{DA4C8886-7485-430F-8DEB-1C91ED2D0F81}"/>
              </a:ext>
            </a:extLst>
          </p:cNvPr>
          <p:cNvPicPr>
            <a:picLocks noChangeAspect="1"/>
          </p:cNvPicPr>
          <p:nvPr/>
        </p:nvPicPr>
        <p:blipFill>
          <a:blip r:embed="rId4"/>
          <a:stretch>
            <a:fillRect/>
          </a:stretch>
        </p:blipFill>
        <p:spPr>
          <a:xfrm>
            <a:off x="3134704" y="2946038"/>
            <a:ext cx="4841416" cy="3061253"/>
          </a:xfrm>
          <a:prstGeom prst="rect">
            <a:avLst/>
          </a:prstGeom>
        </p:spPr>
      </p:pic>
      <p:sp>
        <p:nvSpPr>
          <p:cNvPr id="9" name="Footer Placeholder 3">
            <a:extLst>
              <a:ext uri="{FF2B5EF4-FFF2-40B4-BE49-F238E27FC236}">
                <a16:creationId xmlns:a16="http://schemas.microsoft.com/office/drawing/2014/main" id="{F7031DA8-FEA2-41ED-AEB3-4B56EBD271A1}"/>
              </a:ext>
            </a:extLst>
          </p:cNvPr>
          <p:cNvSpPr>
            <a:spLocks noGrp="1"/>
          </p:cNvSpPr>
          <p:nvPr>
            <p:ph type="ftr" sz="quarter" idx="11"/>
          </p:nvPr>
        </p:nvSpPr>
        <p:spPr>
          <a:xfrm>
            <a:off x="4379913" y="6408738"/>
            <a:ext cx="2351087" cy="365125"/>
          </a:xfrm>
        </p:spPr>
        <p:txBody>
          <a:bodyPr/>
          <a:lstStyle/>
          <a:p>
            <a:r>
              <a:rPr lang="en-US" dirty="0"/>
              <a:t>GCC CVS Subrecipient Update 5 Webinar</a:t>
            </a:r>
          </a:p>
        </p:txBody>
      </p:sp>
    </p:spTree>
    <p:extLst>
      <p:ext uri="{BB962C8B-B14F-4D97-AF65-F5344CB8AC3E}">
        <p14:creationId xmlns:p14="http://schemas.microsoft.com/office/powerpoint/2010/main" val="16673718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PStheme">
  <a:themeElements>
    <a:clrScheme name="Custom 2">
      <a:dk1>
        <a:srgbClr val="39639D"/>
      </a:dk1>
      <a:lt1>
        <a:sysClr val="window" lastClr="FFFFFF"/>
      </a:lt1>
      <a:dk2>
        <a:srgbClr val="464646"/>
      </a:dk2>
      <a:lt2>
        <a:srgbClr val="DEF5FA"/>
      </a:lt2>
      <a:accent1>
        <a:srgbClr val="DA1F28"/>
      </a:accent1>
      <a:accent2>
        <a:srgbClr val="DA1F28"/>
      </a:accent2>
      <a:accent3>
        <a:srgbClr val="DA1F28"/>
      </a:accent3>
      <a:accent4>
        <a:srgbClr val="DA1F28"/>
      </a:accent4>
      <a:accent5>
        <a:srgbClr val="DA1F28"/>
      </a:accent5>
      <a:accent6>
        <a:srgbClr val="DA1F28"/>
      </a:accent6>
      <a:hlink>
        <a:srgbClr val="DA1F28"/>
      </a:hlink>
      <a:folHlink>
        <a:srgbClr val="DA1F2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DPStheme</Template>
  <TotalTime>11444</TotalTime>
  <Words>1895</Words>
  <Application>Microsoft Office PowerPoint</Application>
  <PresentationFormat>On-screen Show (4:3)</PresentationFormat>
  <Paragraphs>221</Paragraphs>
  <Slides>13</Slides>
  <Notes>10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Calibri</vt:lpstr>
      <vt:lpstr>Courier New</vt:lpstr>
      <vt:lpstr>Times New Roman</vt:lpstr>
      <vt:lpstr>Verdana</vt:lpstr>
      <vt:lpstr>Wingdings 2</vt:lpstr>
      <vt:lpstr>Wingdings 3</vt:lpstr>
      <vt:lpstr>Wingdings-Regular</vt:lpstr>
      <vt:lpstr>DPStheme</vt:lpstr>
      <vt:lpstr>Governor’s Crime Commission Application Status Update #5  December 10, 2020</vt:lpstr>
      <vt:lpstr>Awards 2020 Summary</vt:lpstr>
      <vt:lpstr>Just Grants Conversion</vt:lpstr>
      <vt:lpstr>Just Grants Conversion</vt:lpstr>
      <vt:lpstr>Award Instructions</vt:lpstr>
      <vt:lpstr>Award Instructions</vt:lpstr>
      <vt:lpstr>Award Instructions</vt:lpstr>
      <vt:lpstr>Award Instructions</vt:lpstr>
      <vt:lpstr>If you did not download Supplemental Forms from DocuSign, go here to get them:</vt:lpstr>
      <vt:lpstr>NOTE! New EEO Certification Procedure</vt:lpstr>
      <vt:lpstr>No Overdue Taxes</vt:lpstr>
      <vt:lpstr>How to find your CVS grant planner…</vt:lpstr>
      <vt:lpstr>PowerPoint Presentation</vt:lpstr>
    </vt:vector>
  </TitlesOfParts>
  <Company>NC CC&amp;PS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Mason, Kathy</dc:creator>
  <cp:lastModifiedBy>Dixon, Sandy</cp:lastModifiedBy>
  <cp:revision>267</cp:revision>
  <cp:lastPrinted>2020-12-10T17:53:53Z</cp:lastPrinted>
  <dcterms:created xsi:type="dcterms:W3CDTF">2012-07-26T16:23:26Z</dcterms:created>
  <dcterms:modified xsi:type="dcterms:W3CDTF">2020-12-11T19:14:02Z</dcterms:modified>
</cp:coreProperties>
</file>