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0" r:id="rId2"/>
    <p:sldId id="286" r:id="rId3"/>
    <p:sldId id="284" r:id="rId4"/>
    <p:sldId id="349" r:id="rId5"/>
    <p:sldId id="258" r:id="rId6"/>
    <p:sldId id="260" r:id="rId7"/>
    <p:sldId id="341" r:id="rId8"/>
    <p:sldId id="343" r:id="rId9"/>
    <p:sldId id="344" r:id="rId10"/>
    <p:sldId id="345" r:id="rId11"/>
    <p:sldId id="346" r:id="rId12"/>
    <p:sldId id="347" r:id="rId13"/>
    <p:sldId id="31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E00"/>
    <a:srgbClr val="70AC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89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23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V1CMFP02.eads.ncads.net\LEAD$\DART\Temp\Andrew\Projects\Presentations\2025.03%20DAC%20Work%20Release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V1CMFP02.eads.ncads.net\LEAD$\DART\Temp\Andrew\Projects\Presentations\2025.03%20DAC%20Work%20Release\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V1CMFP02.eads.ncads.net\LEAD$\DART\Temp\Andrew\Projects\Presentations\2025.03%20DAC%20Work%20Release\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WV1CMFP02.eads.ncads.net\LEAD$\DART\Temp\Andrew\Projects\Presentations\2025.03%20DAC%20Work%20Release\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V1CMFP02.eads.ncads.net\LEAD$\DART\Temp\Andrew\Projects\Presentations\2025.03%20DAC%20Work%20Release\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080145902145715E-2"/>
          <c:y val="0.15764178016951505"/>
          <c:w val="0.97383970819570853"/>
          <c:h val="0.747159464750044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Oranges!$B$1</c:f>
              <c:strCache>
                <c:ptCount val="1"/>
                <c:pt idx="0">
                  <c:v>WR participants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Oranges!$A$2:$A$5</c:f>
              <c:strCache>
                <c:ptCount val="4"/>
                <c:pt idx="0">
                  <c:v>Age 35+</c:v>
                </c:pt>
                <c:pt idx="1">
                  <c:v>Men</c:v>
                </c:pt>
                <c:pt idx="2">
                  <c:v>In prison 1+ years</c:v>
                </c:pt>
                <c:pt idx="3">
                  <c:v>Habitual felon</c:v>
                </c:pt>
              </c:strCache>
            </c:strRef>
          </c:cat>
          <c:val>
            <c:numRef>
              <c:f>Oranges!$B$2:$B$5</c:f>
              <c:numCache>
                <c:formatCode>0%</c:formatCode>
                <c:ptCount val="4"/>
                <c:pt idx="0">
                  <c:v>0.799705</c:v>
                </c:pt>
                <c:pt idx="1">
                  <c:v>0.93405499999999997</c:v>
                </c:pt>
                <c:pt idx="2">
                  <c:v>0.96997999999999995</c:v>
                </c:pt>
                <c:pt idx="3">
                  <c:v>0.29817833170000002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33-49BF-ABD1-8D8D699AF752}"/>
            </c:ext>
          </c:extLst>
        </c:ser>
        <c:ser>
          <c:idx val="1"/>
          <c:order val="1"/>
          <c:tx>
            <c:strRef>
              <c:f>Oranges!$C$1</c:f>
              <c:strCache>
                <c:ptCount val="1"/>
                <c:pt idx="0">
                  <c:v>WR non-participants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Oranges!$A$2:$A$5</c:f>
              <c:strCache>
                <c:ptCount val="4"/>
                <c:pt idx="0">
                  <c:v>Age 35+</c:v>
                </c:pt>
                <c:pt idx="1">
                  <c:v>Men</c:v>
                </c:pt>
                <c:pt idx="2">
                  <c:v>In prison 1+ years</c:v>
                </c:pt>
                <c:pt idx="3">
                  <c:v>Habitual felon</c:v>
                </c:pt>
              </c:strCache>
            </c:strRef>
          </c:cat>
          <c:val>
            <c:numRef>
              <c:f>Oranges!$C$2:$C$5</c:f>
              <c:numCache>
                <c:formatCode>0%</c:formatCode>
                <c:ptCount val="4"/>
                <c:pt idx="0">
                  <c:v>0.48991634779999998</c:v>
                </c:pt>
                <c:pt idx="1">
                  <c:v>0.84624862199999995</c:v>
                </c:pt>
                <c:pt idx="2">
                  <c:v>0.30633551650000002</c:v>
                </c:pt>
                <c:pt idx="3">
                  <c:v>5.56708385E-2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33-49BF-ABD1-8D8D699AF7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1063983"/>
        <c:axId val="1671063503"/>
      </c:barChart>
      <c:catAx>
        <c:axId val="1671063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1063503"/>
        <c:crosses val="autoZero"/>
        <c:auto val="1"/>
        <c:lblAlgn val="ctr"/>
        <c:lblOffset val="100"/>
        <c:noMultiLvlLbl val="0"/>
      </c:catAx>
      <c:valAx>
        <c:axId val="167106350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71063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457132935011523"/>
          <c:y val="4.9832016020104529E-2"/>
          <c:w val="0.37085734129976949"/>
          <c:h val="7.4263321697399867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080145902145715E-2"/>
          <c:y val="0.15764178016951505"/>
          <c:w val="0.97383970819570853"/>
          <c:h val="0.747159464750044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Apples!$B$1</c:f>
              <c:strCache>
                <c:ptCount val="1"/>
                <c:pt idx="0">
                  <c:v>WR participants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Apples!$A$2:$A$5</c:f>
              <c:strCache>
                <c:ptCount val="4"/>
                <c:pt idx="0">
                  <c:v>Age 35+</c:v>
                </c:pt>
                <c:pt idx="1">
                  <c:v>Men</c:v>
                </c:pt>
                <c:pt idx="2">
                  <c:v>In prison 1+ years</c:v>
                </c:pt>
                <c:pt idx="3">
                  <c:v>Habitual felon</c:v>
                </c:pt>
              </c:strCache>
            </c:strRef>
          </c:cat>
          <c:val>
            <c:numRef>
              <c:f>Apples!$B$2:$B$5</c:f>
              <c:numCache>
                <c:formatCode>0%</c:formatCode>
                <c:ptCount val="4"/>
                <c:pt idx="0">
                  <c:v>0.799705</c:v>
                </c:pt>
                <c:pt idx="1">
                  <c:v>0.93405499999999997</c:v>
                </c:pt>
                <c:pt idx="2">
                  <c:v>0.96997999999999995</c:v>
                </c:pt>
                <c:pt idx="3">
                  <c:v>0.29817833170000002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4F-45E0-815C-1B68333C23BB}"/>
            </c:ext>
          </c:extLst>
        </c:ser>
        <c:ser>
          <c:idx val="1"/>
          <c:order val="1"/>
          <c:tx>
            <c:strRef>
              <c:f>Apples!$C$1</c:f>
              <c:strCache>
                <c:ptCount val="1"/>
                <c:pt idx="0">
                  <c:v>Matched comparison group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Apples!$A$2:$A$5</c:f>
              <c:strCache>
                <c:ptCount val="4"/>
                <c:pt idx="0">
                  <c:v>Age 35+</c:v>
                </c:pt>
                <c:pt idx="1">
                  <c:v>Men</c:v>
                </c:pt>
                <c:pt idx="2">
                  <c:v>In prison 1+ years</c:v>
                </c:pt>
                <c:pt idx="3">
                  <c:v>Habitual felon</c:v>
                </c:pt>
              </c:strCache>
            </c:strRef>
          </c:cat>
          <c:val>
            <c:numRef>
              <c:f>Apples!$C$2:$C$5</c:f>
              <c:numCache>
                <c:formatCode>0%</c:formatCode>
                <c:ptCount val="4"/>
                <c:pt idx="0">
                  <c:v>0.80757900000000005</c:v>
                </c:pt>
                <c:pt idx="1">
                  <c:v>0.93996100000000005</c:v>
                </c:pt>
                <c:pt idx="2">
                  <c:v>0.96801199999999998</c:v>
                </c:pt>
                <c:pt idx="3">
                  <c:v>0.27608300000000002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4F-45E0-815C-1B68333C23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1063983"/>
        <c:axId val="1671063503"/>
      </c:barChart>
      <c:catAx>
        <c:axId val="1671063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1063503"/>
        <c:crosses val="autoZero"/>
        <c:auto val="1"/>
        <c:lblAlgn val="ctr"/>
        <c:lblOffset val="100"/>
        <c:noMultiLvlLbl val="0"/>
      </c:catAx>
      <c:valAx>
        <c:axId val="167106350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71063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511612070399836"/>
          <c:y val="4.9832016020104529E-2"/>
          <c:w val="0.59084161329040197"/>
          <c:h val="7.4263321697399867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0.16666666666666666"/>
          <c:w val="0.93888888888888888"/>
          <c:h val="0.67463692038495182"/>
        </c:manualLayout>
      </c:layout>
      <c:lineChart>
        <c:grouping val="standard"/>
        <c:varyColors val="0"/>
        <c:ser>
          <c:idx val="0"/>
          <c:order val="0"/>
          <c:tx>
            <c:strRef>
              <c:f>Emp!$B$1</c:f>
              <c:strCache>
                <c:ptCount val="1"/>
                <c:pt idx="0">
                  <c:v>WR participants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148469133240763E-2"/>
                  <c:y val="8.03587586195831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E9-4F50-B958-D751CAAAEB2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E9-4F50-B958-D751CAAAEB23}"/>
                </c:ext>
              </c:extLst>
            </c:dLbl>
            <c:dLbl>
              <c:idx val="4"/>
              <c:layout>
                <c:manualLayout>
                  <c:x val="-5.83137359896439E-2"/>
                  <c:y val="-1.6071751723916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E9-4F50-B958-D751CAAAEB23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E9-4F50-B958-D751CAAAEB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Emp!$A$2:$A$8</c:f>
              <c:numCache>
                <c:formatCode>General</c:formatCode>
                <c:ptCount val="7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</c:numCache>
            </c:numRef>
          </c:cat>
          <c:val>
            <c:numRef>
              <c:f>Emp!$B$2:$B$8</c:f>
              <c:numCache>
                <c:formatCode>0%</c:formatCode>
                <c:ptCount val="7"/>
                <c:pt idx="0">
                  <c:v>0.41043307089999997</c:v>
                </c:pt>
                <c:pt idx="1">
                  <c:v>0.40797244090000001</c:v>
                </c:pt>
                <c:pt idx="2">
                  <c:v>0.34202755909999999</c:v>
                </c:pt>
                <c:pt idx="4">
                  <c:v>0.74261811020000001</c:v>
                </c:pt>
                <c:pt idx="5">
                  <c:v>0.58759842520000005</c:v>
                </c:pt>
                <c:pt idx="6">
                  <c:v>0.53149606299999996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BE9-4F50-B958-D751CAAAEB23}"/>
            </c:ext>
          </c:extLst>
        </c:ser>
        <c:ser>
          <c:idx val="1"/>
          <c:order val="1"/>
          <c:tx>
            <c:strRef>
              <c:f>Emp!$C$1</c:f>
              <c:strCache>
                <c:ptCount val="1"/>
                <c:pt idx="0">
                  <c:v>Matched comparison group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148469133240763E-2"/>
                  <c:y val="-5.35725057463894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E9-4F50-B958-D751CAAAEB2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E9-4F50-B958-D751CAAAEB23}"/>
                </c:ext>
              </c:extLst>
            </c:dLbl>
            <c:dLbl>
              <c:idx val="4"/>
              <c:layout>
                <c:manualLayout>
                  <c:x val="-5.83137359896439E-2"/>
                  <c:y val="-1.8750377011236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E9-4F50-B958-D751CAAAEB23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E9-4F50-B958-D751CAAAEB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Emp!$A$2:$A$8</c:f>
              <c:numCache>
                <c:formatCode>General</c:formatCode>
                <c:ptCount val="7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</c:numCache>
            </c:numRef>
          </c:cat>
          <c:val>
            <c:numRef>
              <c:f>Emp!$C$2:$C$8</c:f>
              <c:numCache>
                <c:formatCode>0%</c:formatCode>
                <c:ptCount val="7"/>
                <c:pt idx="0">
                  <c:v>0.44340551179999999</c:v>
                </c:pt>
                <c:pt idx="1">
                  <c:v>0.43307086610000001</c:v>
                </c:pt>
                <c:pt idx="2">
                  <c:v>0.38730314960000001</c:v>
                </c:pt>
                <c:pt idx="4">
                  <c:v>0.62696850390000003</c:v>
                </c:pt>
                <c:pt idx="5">
                  <c:v>0.45915354330000002</c:v>
                </c:pt>
                <c:pt idx="6">
                  <c:v>0.42716535430000002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BE9-4F50-B958-D751CAAAE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4178511"/>
        <c:axId val="944178991"/>
      </c:lineChart>
      <c:catAx>
        <c:axId val="94417851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Years before/after prison</a:t>
                </a:r>
              </a:p>
            </c:rich>
          </c:tx>
          <c:layout>
            <c:manualLayout>
              <c:xMode val="edge"/>
              <c:yMode val="edge"/>
              <c:x val="0.39778429668157234"/>
              <c:y val="0.925617528586415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4178991"/>
        <c:crosses val="autoZero"/>
        <c:auto val="1"/>
        <c:lblAlgn val="ctr"/>
        <c:lblOffset val="100"/>
        <c:noMultiLvlLbl val="0"/>
      </c:catAx>
      <c:valAx>
        <c:axId val="944178991"/>
        <c:scaling>
          <c:orientation val="minMax"/>
          <c:max val="0.8"/>
          <c:min val="0.2"/>
        </c:scaling>
        <c:delete val="1"/>
        <c:axPos val="l"/>
        <c:numFmt formatCode="0%" sourceLinked="1"/>
        <c:majorTickMark val="out"/>
        <c:minorTickMark val="none"/>
        <c:tickLblPos val="nextTo"/>
        <c:crossAx val="944178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9319805362874"/>
          <c:y val="5.8084618405572552E-2"/>
          <c:w val="0.54216906326209491"/>
          <c:h val="6.7862022535042532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34850928882E-2"/>
          <c:y val="0.17519766669114736"/>
          <c:w val="0.93888888888888888"/>
          <c:h val="0.67463692038495182"/>
        </c:manualLayout>
      </c:layout>
      <c:lineChart>
        <c:grouping val="standard"/>
        <c:varyColors val="0"/>
        <c:ser>
          <c:idx val="0"/>
          <c:order val="0"/>
          <c:tx>
            <c:strRef>
              <c:f>Wage!$B$1</c:f>
              <c:strCache>
                <c:ptCount val="1"/>
                <c:pt idx="0">
                  <c:v>WR participants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3524899846849091E-2"/>
                  <c:y val="3.368692017077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21-4537-9CBF-452CBEEDDDF9}"/>
                </c:ext>
              </c:extLst>
            </c:dLbl>
            <c:dLbl>
              <c:idx val="2"/>
              <c:layout>
                <c:manualLayout>
                  <c:x val="-1.3920816641142025E-3"/>
                  <c:y val="-1.5547809309587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21-4537-9CBF-452CBEEDDDF9}"/>
                </c:ext>
              </c:extLst>
            </c:dLbl>
            <c:dLbl>
              <c:idx val="4"/>
              <c:layout>
                <c:manualLayout>
                  <c:x val="-9.3269471495648251E-2"/>
                  <c:y val="-2.84364179607102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21-4537-9CBF-452CBEEDDDF9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D21-4537-9CBF-452CBEEDDD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Wage!$A$2:$A$8</c:f>
              <c:numCache>
                <c:formatCode>General</c:formatCode>
                <c:ptCount val="7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</c:numCache>
            </c:numRef>
          </c:cat>
          <c:val>
            <c:numRef>
              <c:f>Wage!$B$2:$B$8</c:f>
              <c:numCache>
                <c:formatCode>"$"#,##0</c:formatCode>
                <c:ptCount val="7"/>
                <c:pt idx="0">
                  <c:v>6339.8484384000003</c:v>
                </c:pt>
                <c:pt idx="1">
                  <c:v>5641.9920475999998</c:v>
                </c:pt>
                <c:pt idx="2">
                  <c:v>4025.5495374000002</c:v>
                </c:pt>
                <c:pt idx="4">
                  <c:v>16212.611946000001</c:v>
                </c:pt>
                <c:pt idx="5">
                  <c:v>14762.782342</c:v>
                </c:pt>
                <c:pt idx="6">
                  <c:v>13863.429276000001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D21-4537-9CBF-452CBEEDDDF9}"/>
            </c:ext>
          </c:extLst>
        </c:ser>
        <c:ser>
          <c:idx val="1"/>
          <c:order val="1"/>
          <c:tx>
            <c:strRef>
              <c:f>Wage!$C$1</c:f>
              <c:strCache>
                <c:ptCount val="1"/>
                <c:pt idx="0">
                  <c:v>Matched comparison group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7956573190392495E-2"/>
                  <c:y val="-2.850431706757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21-4537-9CBF-452CBEEDDDF9}"/>
                </c:ext>
              </c:extLst>
            </c:dLbl>
            <c:dLbl>
              <c:idx val="2"/>
              <c:layout>
                <c:manualLayout>
                  <c:x val="-3.6194123266967942E-2"/>
                  <c:y val="4.4052126377164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D21-4537-9CBF-452CBEEDDDF9}"/>
                </c:ext>
              </c:extLst>
            </c:dLbl>
            <c:dLbl>
              <c:idx val="4"/>
              <c:layout>
                <c:manualLayout>
                  <c:x val="-8.074073651862089E-2"/>
                  <c:y val="-2.84364179607102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21-4537-9CBF-452CBEEDDDF9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D21-4537-9CBF-452CBEEDDD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Wage!$A$2:$A$8</c:f>
              <c:numCache>
                <c:formatCode>General</c:formatCode>
                <c:ptCount val="7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</c:numCache>
            </c:numRef>
          </c:cat>
          <c:val>
            <c:numRef>
              <c:f>Wage!$C$2:$C$8</c:f>
              <c:numCache>
                <c:formatCode>"$"#,##0</c:formatCode>
                <c:ptCount val="7"/>
                <c:pt idx="0">
                  <c:v>6493.8200315000004</c:v>
                </c:pt>
                <c:pt idx="1">
                  <c:v>5695.9350565000004</c:v>
                </c:pt>
                <c:pt idx="2">
                  <c:v>3920.2709067999999</c:v>
                </c:pt>
                <c:pt idx="4">
                  <c:v>9960.6694427000002</c:v>
                </c:pt>
                <c:pt idx="5">
                  <c:v>8966.8332203999998</c:v>
                </c:pt>
                <c:pt idx="6">
                  <c:v>8732.3247778000004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2D21-4537-9CBF-452CBEEDDD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4178511"/>
        <c:axId val="944178991"/>
      </c:lineChart>
      <c:catAx>
        <c:axId val="94417851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Years before/after prison</a:t>
                </a:r>
              </a:p>
            </c:rich>
          </c:tx>
          <c:layout>
            <c:manualLayout>
              <c:xMode val="edge"/>
              <c:yMode val="edge"/>
              <c:x val="0.39778429668157234"/>
              <c:y val="0.925617528586415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4178991"/>
        <c:crosses val="autoZero"/>
        <c:auto val="1"/>
        <c:lblAlgn val="ctr"/>
        <c:lblOffset val="100"/>
        <c:noMultiLvlLbl val="0"/>
      </c:catAx>
      <c:valAx>
        <c:axId val="944178991"/>
        <c:scaling>
          <c:orientation val="minMax"/>
          <c:max val="20000"/>
          <c:min val="1000"/>
        </c:scaling>
        <c:delete val="1"/>
        <c:axPos val="l"/>
        <c:numFmt formatCode="&quot;$&quot;#,##0" sourceLinked="1"/>
        <c:majorTickMark val="out"/>
        <c:minorTickMark val="none"/>
        <c:tickLblPos val="nextTo"/>
        <c:crossAx val="944178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9319805362874"/>
          <c:y val="5.8084618405572552E-2"/>
          <c:w val="0.54216906326209491"/>
          <c:h val="6.7862022535042532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0.16666666666666666"/>
          <c:w val="0.93888888888888888"/>
          <c:h val="0.67463692038495182"/>
        </c:manualLayout>
      </c:layout>
      <c:lineChart>
        <c:grouping val="standard"/>
        <c:varyColors val="0"/>
        <c:ser>
          <c:idx val="0"/>
          <c:order val="0"/>
          <c:tx>
            <c:strRef>
              <c:f>Recid!$B$1</c:f>
              <c:strCache>
                <c:ptCount val="1"/>
                <c:pt idx="0">
                  <c:v>WR participants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5817935420434545E-2"/>
                  <c:y val="1.0714501149277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8C-4611-9B8A-29973E56D309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8C-4611-9B8A-29973E56D3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Recid!$A$2:$A$4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Recid!$B$2:$B$4</c:f>
              <c:numCache>
                <c:formatCode>0%</c:formatCode>
                <c:ptCount val="3"/>
                <c:pt idx="0">
                  <c:v>4.6751968499999998E-2</c:v>
                </c:pt>
                <c:pt idx="1">
                  <c:v>7.77559055E-2</c:v>
                </c:pt>
                <c:pt idx="2">
                  <c:v>0.11860236220000001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78C-4611-9B8A-29973E56D309}"/>
            </c:ext>
          </c:extLst>
        </c:ser>
        <c:ser>
          <c:idx val="1"/>
          <c:order val="1"/>
          <c:tx>
            <c:strRef>
              <c:f>Recid!$C$1</c:f>
              <c:strCache>
                <c:ptCount val="1"/>
                <c:pt idx="0">
                  <c:v>Matched comparison group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5817935420434518E-2"/>
                  <c:y val="-5.3572505746390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8C-4611-9B8A-29973E56D309}"/>
                </c:ext>
              </c:extLst>
            </c:dLbl>
            <c:dLbl>
              <c:idx val="2"/>
              <c:layout>
                <c:manualLayout>
                  <c:x val="-1.3884222854678137E-3"/>
                  <c:y val="-5.35725057463894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8C-4611-9B8A-29973E56D3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Recid!$A$2:$A$4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Recid!$C$2:$C$4</c:f>
              <c:numCache>
                <c:formatCode>0%</c:formatCode>
                <c:ptCount val="3"/>
                <c:pt idx="0">
                  <c:v>7.3818897600000002E-2</c:v>
                </c:pt>
                <c:pt idx="1">
                  <c:v>0.1171259843</c:v>
                </c:pt>
                <c:pt idx="2">
                  <c:v>0.17322834649999999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78C-4611-9B8A-29973E56D3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4178511"/>
        <c:axId val="944178991"/>
      </c:lineChart>
      <c:catAx>
        <c:axId val="94417851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Years after prison</a:t>
                </a:r>
              </a:p>
            </c:rich>
          </c:tx>
          <c:layout>
            <c:manualLayout>
              <c:xMode val="edge"/>
              <c:yMode val="edge"/>
              <c:x val="0.39778429668157234"/>
              <c:y val="0.925617528586415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4178991"/>
        <c:crosses val="autoZero"/>
        <c:auto val="1"/>
        <c:lblAlgn val="ctr"/>
        <c:lblOffset val="100"/>
        <c:noMultiLvlLbl val="0"/>
      </c:catAx>
      <c:valAx>
        <c:axId val="944178991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44178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9319805362874"/>
          <c:y val="5.8084618405572552E-2"/>
          <c:w val="0.54216906326209491"/>
          <c:h val="6.7862022535042532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F24D7-AFFF-4C4D-A3A4-1DD50E6F3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FCCB0-3E05-4948-B918-DFDE921C2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848AB-4DA3-47F8-A267-B3E8CC3A54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7523F-FD12-4190-9F02-CAB3E152E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1D4E9-4C70-4462-870B-B3CE9CDF9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13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3B8DD-CF14-470E-9B96-858167913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CCBCC6-06FA-4019-B56D-B99A9B230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F815F-9EC5-43E6-B41F-00FEB4E4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1D6F2-DF23-4405-8089-D37FF8442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0B071-C66A-403C-A9EA-E77FFC1D4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37501D-DA08-476B-BCE8-5A026540D4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37E99-BA09-41CD-9FF4-3A928D9FE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C6FAF-4270-44FE-9C15-88827D2D7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0419C-E362-4E30-AFA5-1CE7466B2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6E7A2-44B8-44C6-852A-169ABF33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18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58241-7DD9-4996-B3B4-37A15C1B7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1BD15-7CB4-4536-A00B-59E2A6668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A162E-1EDF-45DF-ACB3-EEF7500B82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25AD4-4C64-4581-8740-BF4E3F7A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B1992-B38E-4BD2-BFA3-6A74A3F4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7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1446B-DFFD-4F60-AE9E-3A21C9593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00331-F085-41B5-A9DD-DFF0EEB2A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0E477-9A96-42B4-B218-B747E79C8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C58FD-F37F-4C3D-B718-CB8CC623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FDD12-D191-48C4-BEEA-80B013E57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60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D4704-934B-432D-975A-A227F1F51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433B5-F67E-4839-819A-7F524B04E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BA88C-0A45-464C-A07C-5730B0CEF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210CB7-3543-46BF-AC1E-2A0D91A2B0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098AB-15EC-4F0C-BC32-5EFA28D2B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585A2-676C-4193-8E43-C5B7DE43C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28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F68D-7064-4955-AC02-A093C6240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B630C-09E7-439F-9CF3-762DC728B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AC7AE-7FF1-454D-B59C-2CDD28704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5C096D-CDE1-4FC4-AF46-2B6F58457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D409BB-2704-4D31-8A96-CA9DE7BFC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434B47-5A3D-42A9-B442-3E7CA399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059CC9-D45A-4733-BBF3-E41C5DBA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410DFA-13D6-4915-B2DB-D913B3BE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95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DE913-D9E5-45B1-9677-5890F8FD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387261-1F57-499E-B531-1B1A6F60AC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5D968-1265-47A3-AA49-DE1FD4C1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4B9506-8A94-47C9-BB43-243045D2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6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02C18D-ED1E-43A5-8609-DD876866B7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028544-DF59-4A7C-BC08-31178DD3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3BE4D-9A99-4CCA-B0F8-0B5FC1C6F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4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60FF8-6AD9-4464-878A-8B6709387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18FD-8C7A-4FE6-873C-F502E297D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9053B1-F8E9-41C3-88C5-9EB155659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23E6F-F5B6-4DEE-A2D7-6FC1C170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3500A-6DA6-4600-896A-654D7BE5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09A19-15B8-4811-AC17-ACDC9F8A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1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4824-AA5F-478D-85F2-E340440D5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9976E6-8365-4365-A977-892DD2AFF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D3ABE-D40F-4377-B8B3-1BAA285C1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C42B7-1F77-4C61-8FE3-F7F3843A8E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D83C4-3047-4F7A-82C2-95371CA84F30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F2123-0110-443D-8172-FDA60FE41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6330C-3583-4546-A325-2502CE4D3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39E727-B25E-43EC-90C6-9D11AE76F6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7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701C97-430E-473C-AA75-62636541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DC67E-ACE6-4809-856C-39DD87BE1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6592CF-C622-4594-BFCF-4EBE2354B347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9" t="68251" r="9678" b="24620"/>
          <a:stretch/>
        </p:blipFill>
        <p:spPr>
          <a:xfrm>
            <a:off x="0" y="6415943"/>
            <a:ext cx="12192000" cy="47284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1817B84-190E-438B-B226-AE367A579DB2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715"/>
          <a:stretch/>
        </p:blipFill>
        <p:spPr>
          <a:xfrm>
            <a:off x="9904546" y="6415943"/>
            <a:ext cx="1943371" cy="40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31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98594-01D3-4CF8-A8FC-232084AB5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0760" y="2633613"/>
            <a:ext cx="10370477" cy="903851"/>
          </a:xfrm>
        </p:spPr>
        <p:txBody>
          <a:bodyPr>
            <a:normAutofit fontScale="90000"/>
          </a:bodyPr>
          <a:lstStyle/>
          <a:p>
            <a:pPr marL="0" marR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300" b="1" dirty="0">
                <a:effectLst/>
                <a:ea typeface="Calibri" panose="020F0502020204030204" pitchFamily="34" charset="0"/>
              </a:rPr>
              <a:t>Impact Evaluation of Correctional Programs in North Carolina</a:t>
            </a:r>
            <a:br>
              <a:rPr lang="en-US" sz="2000" b="1" dirty="0">
                <a:effectLst/>
                <a:ea typeface="Calibri" panose="020F0502020204030204" pitchFamily="34" charset="0"/>
              </a:rPr>
            </a:br>
            <a:br>
              <a:rPr lang="en-US" sz="2000" b="1" dirty="0">
                <a:effectLst/>
                <a:ea typeface="Calibri" panose="020F0502020204030204" pitchFamily="34" charset="0"/>
              </a:rPr>
            </a:br>
            <a:r>
              <a:rPr lang="en-US" sz="4400" b="1" dirty="0">
                <a:solidFill>
                  <a:schemeClr val="accent1"/>
                </a:solidFill>
                <a:ea typeface="Calibri" panose="020F0502020204030204" pitchFamily="34" charset="0"/>
              </a:rPr>
              <a:t>Work Release</a:t>
            </a:r>
            <a:endParaRPr lang="en-US" sz="4400" dirty="0">
              <a:solidFill>
                <a:schemeClr val="accent1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555F9-AFAB-431A-991F-33F3BAFFC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486940"/>
            <a:ext cx="9144000" cy="1940940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/>
              <a:t>Andrew Berger-Gross</a:t>
            </a:r>
          </a:p>
          <a:p>
            <a:r>
              <a:rPr lang="en-US" sz="2200" dirty="0"/>
              <a:t>Senior Economist   </a:t>
            </a:r>
          </a:p>
          <a:p>
            <a:r>
              <a:rPr lang="en-US" sz="2200" dirty="0"/>
              <a:t>NC Department of Commerce</a:t>
            </a:r>
          </a:p>
          <a:p>
            <a:r>
              <a:rPr lang="en-US" sz="2200" dirty="0"/>
              <a:t>Labor &amp; Economic Analysis Division (LEAD) </a:t>
            </a:r>
            <a:endParaRPr lang="en-US" sz="300" dirty="0"/>
          </a:p>
          <a:p>
            <a:endParaRPr lang="en-US" sz="300" dirty="0"/>
          </a:p>
          <a:p>
            <a:r>
              <a:rPr lang="en-US" sz="2800" b="1" dirty="0"/>
              <a:t>March 27, 2025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D82224-A255-4711-AA3D-040EC5CBF905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</p:spTree>
    <p:extLst>
      <p:ext uri="{BB962C8B-B14F-4D97-AF65-F5344CB8AC3E}">
        <p14:creationId xmlns:p14="http://schemas.microsoft.com/office/powerpoint/2010/main" val="3611967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740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Employment rate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9BE7B-BBCE-4D59-BD54-38F94E7A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1C1367-BF7B-4099-A7DA-1DCBC10DAC07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CFC6A9-E980-22AB-C8F2-4666A7308693}"/>
              </a:ext>
            </a:extLst>
          </p:cNvPr>
          <p:cNvSpPr txBox="1"/>
          <p:nvPr/>
        </p:nvSpPr>
        <p:spPr>
          <a:xfrm>
            <a:off x="152400" y="0"/>
            <a:ext cx="1203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7BAD87B-E250-8FBC-5F99-5261AC9903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829779"/>
              </p:ext>
            </p:extLst>
          </p:nvPr>
        </p:nvGraphicFramePr>
        <p:xfrm>
          <a:off x="1522463" y="1682968"/>
          <a:ext cx="9147073" cy="4741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61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740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Real average wage earnings</a:t>
            </a:r>
            <a:br>
              <a:rPr lang="en-US" sz="4400" b="1" dirty="0">
                <a:solidFill>
                  <a:schemeClr val="accent1"/>
                </a:solidFill>
              </a:rPr>
            </a:br>
            <a:r>
              <a:rPr lang="en-US" sz="4400" b="1" dirty="0">
                <a:solidFill>
                  <a:schemeClr val="accent1"/>
                </a:solidFill>
              </a:rPr>
              <a:t>    </a:t>
            </a:r>
            <a:r>
              <a:rPr lang="en-US" sz="2800" b="1" dirty="0"/>
              <a:t>(2023 dollars)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9BE7B-BBCE-4D59-BD54-38F94E7A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1C1367-BF7B-4099-A7DA-1DCBC10DAC07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8ED41C-7A22-1243-1B09-5CC068FE3346}"/>
              </a:ext>
            </a:extLst>
          </p:cNvPr>
          <p:cNvSpPr txBox="1"/>
          <p:nvPr/>
        </p:nvSpPr>
        <p:spPr>
          <a:xfrm>
            <a:off x="152400" y="0"/>
            <a:ext cx="1203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728DD2F-B028-4215-811F-C65B7CD6B7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174655"/>
              </p:ext>
            </p:extLst>
          </p:nvPr>
        </p:nvGraphicFramePr>
        <p:xfrm>
          <a:off x="1534486" y="1926822"/>
          <a:ext cx="9123028" cy="4466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6984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740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Reincarceration rate</a:t>
            </a:r>
            <a:br>
              <a:rPr lang="en-US" sz="4400" b="1" dirty="0">
                <a:solidFill>
                  <a:schemeClr val="accent1"/>
                </a:solidFill>
              </a:rPr>
            </a:br>
            <a:r>
              <a:rPr lang="en-US" sz="4400" b="1" dirty="0">
                <a:solidFill>
                  <a:schemeClr val="accent1"/>
                </a:solidFill>
              </a:rPr>
              <a:t>    </a:t>
            </a:r>
            <a:r>
              <a:rPr lang="en-US" sz="2800" b="1" dirty="0"/>
              <a:t>(cumulative)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9BE7B-BBCE-4D59-BD54-38F94E7A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1C1367-BF7B-4099-A7DA-1DCBC10DAC07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468DB9-F671-F913-E565-D57B02C03F91}"/>
              </a:ext>
            </a:extLst>
          </p:cNvPr>
          <p:cNvSpPr txBox="1"/>
          <p:nvPr/>
        </p:nvSpPr>
        <p:spPr>
          <a:xfrm>
            <a:off x="152400" y="0"/>
            <a:ext cx="1203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E59342B-C070-4BC5-9A6E-4542B155AF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46658"/>
              </p:ext>
            </p:extLst>
          </p:nvPr>
        </p:nvGraphicFramePr>
        <p:xfrm>
          <a:off x="1522463" y="1663880"/>
          <a:ext cx="9147073" cy="4741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5887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What’s next?</a:t>
            </a:r>
            <a:endParaRPr lang="en-US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93539-94D3-4D41-801B-6CBECA95F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2472"/>
            <a:ext cx="10515600" cy="438559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Follow-up research: </a:t>
            </a:r>
            <a:r>
              <a:rPr lang="en-US" b="1" dirty="0"/>
              <a:t>Work Release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Process evaluation / implementation studies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What can we learn from the success of WR? How can we apply these lessons to other correctional programs?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Are these findings generalizable? Can WR scale up to serve more participants?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Ongoing research: </a:t>
            </a:r>
            <a:r>
              <a:rPr lang="en-US" b="1" dirty="0"/>
              <a:t>“what works?”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Which DAC programs/services are most effective?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How can we address the complex and multi-dimensional barriers to successful reentry?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ADC52-FFCA-41A4-82DC-4C44C3C1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B9BD8A-1EC3-4B15-A440-34B94A1B308F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</p:spTree>
    <p:extLst>
      <p:ext uri="{BB962C8B-B14F-4D97-AF65-F5344CB8AC3E}">
        <p14:creationId xmlns:p14="http://schemas.microsoft.com/office/powerpoint/2010/main" val="281942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642"/>
            <a:ext cx="10515600" cy="1325563"/>
          </a:xfrm>
        </p:spPr>
        <p:txBody>
          <a:bodyPr>
            <a:normAutofit/>
          </a:bodyPr>
          <a:lstStyle/>
          <a:p>
            <a:r>
              <a:rPr lang="en-US" sz="4900" b="1" dirty="0">
                <a:solidFill>
                  <a:schemeClr val="accent1"/>
                </a:solidFill>
              </a:rPr>
              <a:t>Barriers to successful reentry</a:t>
            </a:r>
            <a:endParaRPr lang="en-US" sz="4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ADC52-FFCA-41A4-82DC-4C44C3C1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B9BD8A-1EC3-4B15-A440-34B94A1B308F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9C3E78D-384E-49E3-AAF9-0A8D10F81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5759"/>
            <a:ext cx="10515600" cy="448974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Inability to maintain </a:t>
            </a:r>
            <a:r>
              <a:rPr lang="en-US" b="1" dirty="0"/>
              <a:t>gainful</a:t>
            </a:r>
            <a:r>
              <a:rPr lang="en-US" dirty="0"/>
              <a:t> </a:t>
            </a:r>
            <a:r>
              <a:rPr lang="en-US" b="1" dirty="0"/>
              <a:t>employment</a:t>
            </a:r>
            <a:r>
              <a:rPr lang="en-US" dirty="0"/>
              <a:t> (education, skills, work experience, licensure requirements, liability concerns, employer bias)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Financial strain </a:t>
            </a:r>
            <a:r>
              <a:rPr lang="en-US" dirty="0"/>
              <a:t>and access to housing, transportation, and healthcare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Legal obligations </a:t>
            </a:r>
            <a:r>
              <a:rPr lang="en-US" dirty="0"/>
              <a:t>(parole conditions/sanctions, court fees, restitution, child support)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Psychological</a:t>
            </a:r>
            <a:r>
              <a:rPr lang="en-US" dirty="0"/>
              <a:t> and </a:t>
            </a:r>
            <a:r>
              <a:rPr lang="en-US" b="1" dirty="0"/>
              <a:t>social</a:t>
            </a:r>
            <a:r>
              <a:rPr lang="en-US" dirty="0"/>
              <a:t> factors (mental/behavioral health, addiction, trauma, peer pressure, social expectations)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…and many more</a:t>
            </a:r>
          </a:p>
        </p:txBody>
      </p:sp>
    </p:spTree>
    <p:extLst>
      <p:ext uri="{BB962C8B-B14F-4D97-AF65-F5344CB8AC3E}">
        <p14:creationId xmlns:p14="http://schemas.microsoft.com/office/powerpoint/2010/main" val="85026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400" b="1" dirty="0">
                <a:solidFill>
                  <a:schemeClr val="accent1"/>
                </a:solidFill>
              </a:rPr>
              <a:t>“What works?”</a:t>
            </a:r>
            <a:endParaRPr lang="en-US" sz="8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ADC52-FFCA-41A4-82DC-4C44C3C1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B9BD8A-1EC3-4B15-A440-34B94A1B308F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</p:spTree>
    <p:extLst>
      <p:ext uri="{BB962C8B-B14F-4D97-AF65-F5344CB8AC3E}">
        <p14:creationId xmlns:p14="http://schemas.microsoft.com/office/powerpoint/2010/main" val="181371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642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Research question</a:t>
            </a:r>
            <a:endParaRPr lang="en-US" sz="4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ADC52-FFCA-41A4-82DC-4C44C3C1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B9BD8A-1EC3-4B15-A440-34B94A1B308F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9C3E78D-384E-49E3-AAF9-0A8D10F81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7063"/>
            <a:ext cx="10515600" cy="40284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“Is </a:t>
            </a:r>
            <a:r>
              <a:rPr lang="en-US" b="1" dirty="0"/>
              <a:t>work release </a:t>
            </a:r>
            <a:r>
              <a:rPr lang="en-US" dirty="0"/>
              <a:t>currently</a:t>
            </a:r>
            <a:r>
              <a:rPr lang="en-US" b="1" dirty="0"/>
              <a:t> </a:t>
            </a:r>
            <a:r>
              <a:rPr lang="en-US" dirty="0"/>
              <a:t>preparing individuals for </a:t>
            </a:r>
            <a:r>
              <a:rPr lang="en-US" b="1" dirty="0"/>
              <a:t>successful reentry</a:t>
            </a:r>
            <a:r>
              <a:rPr lang="en-US" dirty="0"/>
              <a:t>?”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…or, more specifically: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“Do individuals who participate in </a:t>
            </a:r>
            <a:r>
              <a:rPr lang="en-US" b="1" dirty="0"/>
              <a:t>work release </a:t>
            </a:r>
            <a:r>
              <a:rPr lang="en-US" dirty="0"/>
              <a:t>have better </a:t>
            </a:r>
            <a:r>
              <a:rPr lang="en-US" b="1" dirty="0"/>
              <a:t>employment</a:t>
            </a:r>
            <a:r>
              <a:rPr lang="en-US" dirty="0"/>
              <a:t>, </a:t>
            </a:r>
            <a:r>
              <a:rPr lang="en-US" b="1" dirty="0"/>
              <a:t>wage-earning</a:t>
            </a:r>
            <a:r>
              <a:rPr lang="en-US" dirty="0"/>
              <a:t>, and </a:t>
            </a:r>
            <a:r>
              <a:rPr lang="en-US" b="1" dirty="0"/>
              <a:t>reincarceration</a:t>
            </a:r>
            <a:r>
              <a:rPr lang="en-US" dirty="0"/>
              <a:t> outcomes than those who don’t participate in Work Release?”</a:t>
            </a:r>
          </a:p>
        </p:txBody>
      </p:sp>
    </p:spTree>
    <p:extLst>
      <p:ext uri="{BB962C8B-B14F-4D97-AF65-F5344CB8AC3E}">
        <p14:creationId xmlns:p14="http://schemas.microsoft.com/office/powerpoint/2010/main" val="272565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Data and research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93539-94D3-4D41-801B-6CBECA95F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1949"/>
            <a:ext cx="10515600" cy="4620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Data source: </a:t>
            </a:r>
            <a:r>
              <a:rPr lang="en-US" dirty="0"/>
              <a:t>NC Common Follow-up System (CFS)</a:t>
            </a:r>
          </a:p>
          <a:p>
            <a:pPr lvl="1"/>
            <a:r>
              <a:rPr lang="en-US" dirty="0"/>
              <a:t>NC Department of Adult Correction: program participation, prison exit, and prison entry</a:t>
            </a:r>
          </a:p>
          <a:p>
            <a:pPr lvl="1"/>
            <a:r>
              <a:rPr lang="en-US" dirty="0"/>
              <a:t>NC Commerce/Division of Employment Security: (formal) employment and wage-earning</a:t>
            </a:r>
          </a:p>
          <a:p>
            <a:pPr lvl="1"/>
            <a:endParaRPr lang="en-US" sz="300" dirty="0"/>
          </a:p>
          <a:p>
            <a:pPr lvl="1"/>
            <a:endParaRPr lang="en-US" sz="300" dirty="0"/>
          </a:p>
          <a:p>
            <a:pPr lvl="1"/>
            <a:endParaRPr lang="en-US" sz="300" dirty="0"/>
          </a:p>
          <a:p>
            <a:pPr marL="457200" lvl="1" indent="0">
              <a:buNone/>
            </a:pPr>
            <a:endParaRPr lang="en-US" sz="300" b="1" dirty="0"/>
          </a:p>
          <a:p>
            <a:pPr marL="0" indent="0">
              <a:buNone/>
            </a:pPr>
            <a:r>
              <a:rPr lang="en-US" b="1" dirty="0"/>
              <a:t>Main study cohort </a:t>
            </a:r>
          </a:p>
          <a:p>
            <a:pPr lvl="1"/>
            <a:r>
              <a:rPr lang="en-US" dirty="0"/>
              <a:t>30,842 individuals released from prison during 2018-2019</a:t>
            </a:r>
          </a:p>
          <a:p>
            <a:pPr lvl="1"/>
            <a:r>
              <a:rPr lang="en-US" dirty="0"/>
              <a:t>2,032 participated in work release (WR) within two years before release</a:t>
            </a:r>
          </a:p>
          <a:p>
            <a:pPr marL="457200" lvl="1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sz="300" dirty="0"/>
          </a:p>
          <a:p>
            <a:pPr marL="0" indent="0">
              <a:buNone/>
            </a:pPr>
            <a:r>
              <a:rPr lang="en-US" b="1" dirty="0"/>
              <a:t>Main research method</a:t>
            </a:r>
          </a:p>
          <a:p>
            <a:pPr lvl="1"/>
            <a:r>
              <a:rPr lang="en-US" b="1" dirty="0"/>
              <a:t>“Apples-to-apples” comparison: </a:t>
            </a:r>
            <a:r>
              <a:rPr lang="en-US" dirty="0"/>
              <a:t>propensity score matching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6D437-2F4C-4C8D-899D-E7C65EB1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D77A5D-0909-4AE6-AE24-FB0E4CFD8D45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</p:spTree>
    <p:extLst>
      <p:ext uri="{BB962C8B-B14F-4D97-AF65-F5344CB8AC3E}">
        <p14:creationId xmlns:p14="http://schemas.microsoft.com/office/powerpoint/2010/main" val="411102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740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“Apples-to-</a:t>
            </a:r>
            <a:r>
              <a:rPr lang="en-US" sz="4400" b="1" dirty="0">
                <a:solidFill>
                  <a:srgbClr val="C89800"/>
                </a:solidFill>
              </a:rPr>
              <a:t>oranges</a:t>
            </a:r>
            <a:r>
              <a:rPr lang="en-US" sz="4400" b="1" dirty="0">
                <a:solidFill>
                  <a:schemeClr val="accent1"/>
                </a:solidFill>
              </a:rPr>
              <a:t>”</a:t>
            </a:r>
            <a:br>
              <a:rPr lang="en-US" sz="4400" b="1" dirty="0">
                <a:solidFill>
                  <a:schemeClr val="accent1"/>
                </a:solidFill>
              </a:rPr>
            </a:br>
            <a:r>
              <a:rPr lang="en-US" sz="4400" b="1" dirty="0">
                <a:solidFill>
                  <a:schemeClr val="accent1"/>
                </a:solidFill>
              </a:rPr>
              <a:t>	</a:t>
            </a:r>
            <a:r>
              <a:rPr lang="en-US" sz="4400" b="1" dirty="0"/>
              <a:t>Raw comparison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9BE7B-BBCE-4D59-BD54-38F94E7A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21D69C-F05C-4B60-91EE-F853A4FFA59F}"/>
              </a:ext>
            </a:extLst>
          </p:cNvPr>
          <p:cNvSpPr txBox="1"/>
          <p:nvPr/>
        </p:nvSpPr>
        <p:spPr>
          <a:xfrm>
            <a:off x="152400" y="0"/>
            <a:ext cx="1203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  <a:p>
            <a:pPr algn="r"/>
            <a:r>
              <a:rPr lang="en-US" sz="1000" i="1" dirty="0"/>
              <a:t>Note: selected characteristics are shown for illustration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1C1367-BF7B-4099-A7DA-1DCBC10DAC07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ABF848C-6B19-4521-BDC3-4405981484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5679999"/>
              </p:ext>
            </p:extLst>
          </p:nvPr>
        </p:nvGraphicFramePr>
        <p:xfrm>
          <a:off x="703091" y="2034297"/>
          <a:ext cx="10785817" cy="439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811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740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“Apples-to-</a:t>
            </a:r>
            <a:r>
              <a:rPr lang="en-US" sz="4400" b="1" dirty="0">
                <a:solidFill>
                  <a:schemeClr val="accent5"/>
                </a:solidFill>
              </a:rPr>
              <a:t>apples</a:t>
            </a:r>
            <a:r>
              <a:rPr lang="en-US" sz="4400" b="1" dirty="0">
                <a:solidFill>
                  <a:schemeClr val="accent1"/>
                </a:solidFill>
              </a:rPr>
              <a:t>”</a:t>
            </a:r>
            <a:br>
              <a:rPr lang="en-US" sz="4400" b="1" dirty="0">
                <a:solidFill>
                  <a:schemeClr val="accent1"/>
                </a:solidFill>
              </a:rPr>
            </a:br>
            <a:r>
              <a:rPr lang="en-US" sz="4400" b="1" dirty="0">
                <a:solidFill>
                  <a:schemeClr val="accent1"/>
                </a:solidFill>
              </a:rPr>
              <a:t>	</a:t>
            </a:r>
            <a:r>
              <a:rPr lang="en-US" sz="4400" b="1" dirty="0"/>
              <a:t>Matched comparison group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9BE7B-BBCE-4D59-BD54-38F94E7A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1C1367-BF7B-4099-A7DA-1DCBC10DAC07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B46A26-5C34-E096-6460-800FF2ADDDD6}"/>
              </a:ext>
            </a:extLst>
          </p:cNvPr>
          <p:cNvSpPr txBox="1"/>
          <p:nvPr/>
        </p:nvSpPr>
        <p:spPr>
          <a:xfrm>
            <a:off x="152400" y="0"/>
            <a:ext cx="1203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  <a:p>
            <a:pPr algn="r"/>
            <a:r>
              <a:rPr lang="en-US" sz="1000" i="1" dirty="0"/>
              <a:t>Note: selected characteristics are shown for illustration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B0086FD-2ADC-4F96-A563-1410907888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286910"/>
              </p:ext>
            </p:extLst>
          </p:nvPr>
        </p:nvGraphicFramePr>
        <p:xfrm>
          <a:off x="703091" y="2034297"/>
          <a:ext cx="10785817" cy="439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49702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Context and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93539-94D3-4D41-801B-6CBECA95F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4106"/>
            <a:ext cx="10515600" cy="13255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WR is a </a:t>
            </a:r>
            <a:r>
              <a:rPr lang="en-US" b="1" dirty="0"/>
              <a:t>highly selective </a:t>
            </a:r>
            <a:r>
              <a:rPr lang="en-US" dirty="0"/>
              <a:t>program. WR participants are the types of people who would have had </a:t>
            </a:r>
            <a:r>
              <a:rPr lang="en-US" b="1" dirty="0"/>
              <a:t>better outcomes </a:t>
            </a:r>
            <a:r>
              <a:rPr lang="en-US" dirty="0"/>
              <a:t>than the typical formerly incarcerated person </a:t>
            </a:r>
            <a:r>
              <a:rPr lang="en-US" b="1" dirty="0"/>
              <a:t>regardless</a:t>
            </a:r>
            <a:r>
              <a:rPr lang="en-US" dirty="0"/>
              <a:t> of their programmatic participation.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1F535-D913-4497-8FB6-588FE203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71338-8CA0-4010-A8A8-21DA37C0773A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A2E9A7-6288-4687-06C2-3E3932113897}"/>
              </a:ext>
            </a:extLst>
          </p:cNvPr>
          <p:cNvSpPr txBox="1"/>
          <p:nvPr/>
        </p:nvSpPr>
        <p:spPr>
          <a:xfrm>
            <a:off x="152400" y="0"/>
            <a:ext cx="1203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55F6DF1-2CD1-1CDE-65E7-C57B5CBF4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295763"/>
              </p:ext>
            </p:extLst>
          </p:nvPr>
        </p:nvGraphicFramePr>
        <p:xfrm>
          <a:off x="733755" y="3625433"/>
          <a:ext cx="1072449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7008">
                  <a:extLst>
                    <a:ext uri="{9D8B030D-6E8A-4147-A177-3AD203B41FA5}">
                      <a16:colId xmlns:a16="http://schemas.microsoft.com/office/drawing/2014/main" val="2665062679"/>
                    </a:ext>
                  </a:extLst>
                </a:gridCol>
                <a:gridCol w="1868994">
                  <a:extLst>
                    <a:ext uri="{9D8B030D-6E8A-4147-A177-3AD203B41FA5}">
                      <a16:colId xmlns:a16="http://schemas.microsoft.com/office/drawing/2014/main" val="397027386"/>
                    </a:ext>
                  </a:extLst>
                </a:gridCol>
                <a:gridCol w="2130250">
                  <a:extLst>
                    <a:ext uri="{9D8B030D-6E8A-4147-A177-3AD203B41FA5}">
                      <a16:colId xmlns:a16="http://schemas.microsoft.com/office/drawing/2014/main" val="135315568"/>
                    </a:ext>
                  </a:extLst>
                </a:gridCol>
                <a:gridCol w="3098238">
                  <a:extLst>
                    <a:ext uri="{9D8B030D-6E8A-4147-A177-3AD203B41FA5}">
                      <a16:colId xmlns:a16="http://schemas.microsoft.com/office/drawing/2014/main" val="2078348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WR participants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All non-participants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Matched comparison group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787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Employment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06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Real average wage earnings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$16,213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$5,185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$9,961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849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Real average wage earnings (employed workers only)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$21,832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$11,657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$15,887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609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Reincarceration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799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4D98F58-D667-A70F-5811-8134A15B56AE}"/>
              </a:ext>
            </a:extLst>
          </p:cNvPr>
          <p:cNvSpPr txBox="1"/>
          <p:nvPr/>
        </p:nvSpPr>
        <p:spPr>
          <a:xfrm>
            <a:off x="4325867" y="3137475"/>
            <a:ext cx="3540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Outcomes in first year after release</a:t>
            </a:r>
          </a:p>
        </p:txBody>
      </p:sp>
    </p:spTree>
    <p:extLst>
      <p:ext uri="{BB962C8B-B14F-4D97-AF65-F5344CB8AC3E}">
        <p14:creationId xmlns:p14="http://schemas.microsoft.com/office/powerpoint/2010/main" val="1362834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0A903-3F9F-4713-8A68-76D0C64DA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Impact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93539-94D3-4D41-801B-6CBECA95F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9592"/>
            <a:ext cx="10515600" cy="4546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find </a:t>
            </a:r>
            <a:r>
              <a:rPr lang="en-US" b="1" dirty="0"/>
              <a:t>robust evidence</a:t>
            </a:r>
            <a:r>
              <a:rPr lang="en-US" dirty="0"/>
              <a:t> that WR participants had better employment, wage-earning, and recidivism outcomes than the matched comparison group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WR participation led to significantly </a:t>
            </a:r>
            <a:r>
              <a:rPr lang="en-US" sz="2200" b="1" dirty="0"/>
              <a:t>higher</a:t>
            </a:r>
            <a:r>
              <a:rPr lang="en-US" sz="2200" dirty="0"/>
              <a:t> </a:t>
            </a:r>
            <a:r>
              <a:rPr lang="en-US" sz="2200" b="1" dirty="0"/>
              <a:t>employment</a:t>
            </a:r>
            <a:r>
              <a:rPr lang="en-US" sz="2200" dirty="0"/>
              <a:t> </a:t>
            </a:r>
            <a:r>
              <a:rPr lang="en-US" sz="2200" b="1" dirty="0"/>
              <a:t>rates</a:t>
            </a:r>
            <a:endParaRPr lang="en-US" sz="2200" dirty="0"/>
          </a:p>
          <a:p>
            <a:pPr lvl="1">
              <a:lnSpc>
                <a:spcPct val="150000"/>
              </a:lnSpc>
            </a:pPr>
            <a:r>
              <a:rPr lang="en-US" sz="2200" dirty="0"/>
              <a:t>WR participation led to significantly </a:t>
            </a:r>
            <a:r>
              <a:rPr lang="en-US" sz="2200" b="1" dirty="0"/>
              <a:t>higher</a:t>
            </a:r>
            <a:r>
              <a:rPr lang="en-US" sz="2200" dirty="0"/>
              <a:t> </a:t>
            </a:r>
            <a:r>
              <a:rPr lang="en-US" sz="2200" b="1" dirty="0"/>
              <a:t>wage earnings</a:t>
            </a:r>
            <a:endParaRPr lang="en-US" sz="2200" dirty="0"/>
          </a:p>
          <a:p>
            <a:pPr lvl="1">
              <a:lnSpc>
                <a:spcPct val="150000"/>
              </a:lnSpc>
            </a:pPr>
            <a:r>
              <a:rPr lang="en-US" sz="2200" dirty="0"/>
              <a:t>WR participation led to significantly </a:t>
            </a:r>
            <a:r>
              <a:rPr lang="en-US" sz="2200" b="1" dirty="0"/>
              <a:t>lower</a:t>
            </a:r>
            <a:r>
              <a:rPr lang="en-US" sz="2200" dirty="0"/>
              <a:t> </a:t>
            </a:r>
            <a:r>
              <a:rPr lang="en-US" sz="2200" b="1" dirty="0"/>
              <a:t>reincarceration rates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findings were generally consistent across all the models we ran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One exception: reincarceration impacts were statistically insignificant for the 2020-2021 cohort, likely due to small sample size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1F535-D913-4497-8FB6-588FE203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E727-B25E-43EC-90C6-9D11AE76F66A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71338-8CA0-4010-A8A8-21DA37C0773A}"/>
              </a:ext>
            </a:extLst>
          </p:cNvPr>
          <p:cNvSpPr txBox="1"/>
          <p:nvPr/>
        </p:nvSpPr>
        <p:spPr>
          <a:xfrm>
            <a:off x="0" y="6398062"/>
            <a:ext cx="135697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EEEEEE"/>
                </a:solidFill>
              </a:rPr>
              <a:t>NC DEPARTMENT</a:t>
            </a:r>
          </a:p>
          <a:p>
            <a:r>
              <a:rPr lang="en-US" sz="1300" dirty="0">
                <a:solidFill>
                  <a:srgbClr val="EEEEEE"/>
                </a:solidFill>
              </a:rPr>
              <a:t>OF COMMERCE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805E8C-092B-A6C2-AFC2-557B4BAC3AE3}"/>
              </a:ext>
            </a:extLst>
          </p:cNvPr>
          <p:cNvSpPr txBox="1"/>
          <p:nvPr/>
        </p:nvSpPr>
        <p:spPr>
          <a:xfrm>
            <a:off x="152400" y="0"/>
            <a:ext cx="1203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/>
              <a:t>Source: analysis of data from NC Common Follow-up System</a:t>
            </a:r>
          </a:p>
        </p:txBody>
      </p:sp>
    </p:spTree>
    <p:extLst>
      <p:ext uri="{BB962C8B-B14F-4D97-AF65-F5344CB8AC3E}">
        <p14:creationId xmlns:p14="http://schemas.microsoft.com/office/powerpoint/2010/main" val="319872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018 LEAD">
  <a:themeElements>
    <a:clrScheme name="Custom 2">
      <a:dk1>
        <a:sysClr val="windowText" lastClr="000000"/>
      </a:dk1>
      <a:lt1>
        <a:srgbClr val="FFFFFF"/>
      </a:lt1>
      <a:dk2>
        <a:srgbClr val="212121"/>
      </a:dk2>
      <a:lt2>
        <a:srgbClr val="E0B8D8"/>
      </a:lt2>
      <a:accent1>
        <a:srgbClr val="2F5BA3"/>
      </a:accent1>
      <a:accent2>
        <a:srgbClr val="5968A8"/>
      </a:accent2>
      <a:accent3>
        <a:srgbClr val="4994C6"/>
      </a:accent3>
      <a:accent4>
        <a:srgbClr val="28245F"/>
      </a:accent4>
      <a:accent5>
        <a:srgbClr val="30A3D9"/>
      </a:accent5>
      <a:accent6>
        <a:srgbClr val="287E5F"/>
      </a:accent6>
      <a:hlink>
        <a:srgbClr val="30A3D9"/>
      </a:hlink>
      <a:folHlink>
        <a:srgbClr val="59681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8 LEAD" id="{8321F088-6196-4495-9CEC-25614262BBC0}" vid="{C28F8DEF-CDA7-4967-BC6F-D82D938E07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LEAD</Template>
  <TotalTime>3043</TotalTime>
  <Words>676</Words>
  <Application>Microsoft Office PowerPoint</Application>
  <PresentationFormat>Widescreen</PresentationFormat>
  <Paragraphs>133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Century Gothic</vt:lpstr>
      <vt:lpstr>2018 LEAD</vt:lpstr>
      <vt:lpstr>Impact Evaluation of Correctional Programs in North Carolina  Work Release</vt:lpstr>
      <vt:lpstr>Barriers to successful reentry</vt:lpstr>
      <vt:lpstr>“What works?”</vt:lpstr>
      <vt:lpstr>Research question</vt:lpstr>
      <vt:lpstr>Data and research method</vt:lpstr>
      <vt:lpstr>“Apples-to-oranges”  Raw comparison</vt:lpstr>
      <vt:lpstr>“Apples-to-apples”  Matched comparison group</vt:lpstr>
      <vt:lpstr>Context and outcomes</vt:lpstr>
      <vt:lpstr>Impact estimates</vt:lpstr>
      <vt:lpstr>Employment rate</vt:lpstr>
      <vt:lpstr>Real average wage earnings     (2023 dollars)</vt:lpstr>
      <vt:lpstr>Reincarceration rate     (cumulative)</vt:lpstr>
      <vt:lpstr>What’s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DeBellis, Jeff</dc:creator>
  <cp:lastModifiedBy>Buckner, Guy A</cp:lastModifiedBy>
  <cp:revision>52</cp:revision>
  <dcterms:created xsi:type="dcterms:W3CDTF">2018-10-05T13:02:03Z</dcterms:created>
  <dcterms:modified xsi:type="dcterms:W3CDTF">2025-03-26T12:40:21Z</dcterms:modified>
</cp:coreProperties>
</file>