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Roboto" panose="02000000000000000000"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BDC124-9D03-4EB1-8890-6A5AA4A61ED5}">
  <a:tblStyle styleId="{05BDC124-9D03-4EB1-8890-6A5AA4A61ED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36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d9c453428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d9c45342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e47c8cf538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e47c8cf53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e47c8cf538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e47c8cf53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e9090756a_1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e9090756a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91e1f37e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91e1f37e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e9090756a_1_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e9090756a_1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9090756a_2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e9090756a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ec5dcb46ff30e9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6ec5dcb46ff30e9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e47c8cf538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e47c8cf53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e47c8cf538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e47c8cf53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ec5dcb46ff30e9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ec5dcb46ff30e9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2000"/>
              <a:buNone/>
              <a:defRPr sz="12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1600"/>
              </a:spcBef>
              <a:spcAft>
                <a:spcPts val="0"/>
              </a:spcAft>
              <a:buClr>
                <a:schemeClr val="lt1"/>
              </a:buClr>
              <a:buSzPts val="1200"/>
              <a:buChar char="○"/>
              <a:defRPr sz="1200">
                <a:solidFill>
                  <a:schemeClr val="lt1"/>
                </a:solidFill>
              </a:defRPr>
            </a:lvl2pPr>
            <a:lvl3pPr marL="1371600" lvl="2" indent="-304800" rtl="0">
              <a:spcBef>
                <a:spcPts val="1600"/>
              </a:spcBef>
              <a:spcAft>
                <a:spcPts val="0"/>
              </a:spcAft>
              <a:buClr>
                <a:schemeClr val="lt1"/>
              </a:buClr>
              <a:buSzPts val="1200"/>
              <a:buChar char="■"/>
              <a:defRPr sz="1200">
                <a:solidFill>
                  <a:schemeClr val="lt1"/>
                </a:solidFill>
              </a:defRPr>
            </a:lvl3pPr>
            <a:lvl4pPr marL="1828800" lvl="3" indent="-304800" rtl="0">
              <a:spcBef>
                <a:spcPts val="1600"/>
              </a:spcBef>
              <a:spcAft>
                <a:spcPts val="0"/>
              </a:spcAft>
              <a:buClr>
                <a:schemeClr val="lt1"/>
              </a:buClr>
              <a:buSzPts val="1200"/>
              <a:buChar char="●"/>
              <a:defRPr sz="1200">
                <a:solidFill>
                  <a:schemeClr val="lt1"/>
                </a:solidFill>
              </a:defRPr>
            </a:lvl4pPr>
            <a:lvl5pPr marL="2286000" lvl="4" indent="-304800" rtl="0">
              <a:spcBef>
                <a:spcPts val="1600"/>
              </a:spcBef>
              <a:spcAft>
                <a:spcPts val="0"/>
              </a:spcAft>
              <a:buClr>
                <a:schemeClr val="lt1"/>
              </a:buClr>
              <a:buSzPts val="1200"/>
              <a:buChar char="○"/>
              <a:defRPr sz="1200">
                <a:solidFill>
                  <a:schemeClr val="lt1"/>
                </a:solidFill>
              </a:defRPr>
            </a:lvl5pPr>
            <a:lvl6pPr marL="2743200" lvl="5" indent="-304800" rtl="0">
              <a:spcBef>
                <a:spcPts val="1600"/>
              </a:spcBef>
              <a:spcAft>
                <a:spcPts val="0"/>
              </a:spcAft>
              <a:buClr>
                <a:schemeClr val="lt1"/>
              </a:buClr>
              <a:buSzPts val="1200"/>
              <a:buChar char="■"/>
              <a:defRPr sz="1200">
                <a:solidFill>
                  <a:schemeClr val="lt1"/>
                </a:solidFill>
              </a:defRPr>
            </a:lvl6pPr>
            <a:lvl7pPr marL="3200400" lvl="6" indent="-304800" rtl="0">
              <a:spcBef>
                <a:spcPts val="1600"/>
              </a:spcBef>
              <a:spcAft>
                <a:spcPts val="0"/>
              </a:spcAft>
              <a:buClr>
                <a:schemeClr val="lt1"/>
              </a:buClr>
              <a:buSzPts val="1200"/>
              <a:buChar char="●"/>
              <a:defRPr sz="1200">
                <a:solidFill>
                  <a:schemeClr val="lt1"/>
                </a:solidFill>
              </a:defRPr>
            </a:lvl7pPr>
            <a:lvl8pPr marL="3657600" lvl="7" indent="-304800" rtl="0">
              <a:spcBef>
                <a:spcPts val="1600"/>
              </a:spcBef>
              <a:spcAft>
                <a:spcPts val="0"/>
              </a:spcAft>
              <a:buClr>
                <a:schemeClr val="lt1"/>
              </a:buClr>
              <a:buSzPts val="1200"/>
              <a:buChar char="○"/>
              <a:defRPr sz="1200">
                <a:solidFill>
                  <a:schemeClr val="lt1"/>
                </a:solidFill>
              </a:defRPr>
            </a:lvl8pPr>
            <a:lvl9pPr marL="4114800" lvl="8" indent="-304800" rtl="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200"/>
              <a:buNone/>
              <a:defRPr sz="4200">
                <a:solidFill>
                  <a:schemeClr val="dk2"/>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latin typeface="Roboto"/>
                <a:ea typeface="Roboto"/>
                <a:cs typeface="Roboto"/>
                <a:sym typeface="Roboto"/>
              </a:defRPr>
            </a:lvl1pPr>
            <a:lvl2pPr lvl="1" algn="r" rtl="0">
              <a:buNone/>
              <a:defRPr sz="1000">
                <a:solidFill>
                  <a:schemeClr val="lt2"/>
                </a:solidFill>
                <a:latin typeface="Roboto"/>
                <a:ea typeface="Roboto"/>
                <a:cs typeface="Roboto"/>
                <a:sym typeface="Roboto"/>
              </a:defRPr>
            </a:lvl2pPr>
            <a:lvl3pPr lvl="2" algn="r" rtl="0">
              <a:buNone/>
              <a:defRPr sz="1000">
                <a:solidFill>
                  <a:schemeClr val="lt2"/>
                </a:solidFill>
                <a:latin typeface="Roboto"/>
                <a:ea typeface="Roboto"/>
                <a:cs typeface="Roboto"/>
                <a:sym typeface="Roboto"/>
              </a:defRPr>
            </a:lvl3pPr>
            <a:lvl4pPr lvl="3" algn="r" rtl="0">
              <a:buNone/>
              <a:defRPr sz="1000">
                <a:solidFill>
                  <a:schemeClr val="lt2"/>
                </a:solidFill>
                <a:latin typeface="Roboto"/>
                <a:ea typeface="Roboto"/>
                <a:cs typeface="Roboto"/>
                <a:sym typeface="Roboto"/>
              </a:defRPr>
            </a:lvl4pPr>
            <a:lvl5pPr lvl="4" algn="r" rtl="0">
              <a:buNone/>
              <a:defRPr sz="1000">
                <a:solidFill>
                  <a:schemeClr val="lt2"/>
                </a:solidFill>
                <a:latin typeface="Roboto"/>
                <a:ea typeface="Roboto"/>
                <a:cs typeface="Roboto"/>
                <a:sym typeface="Roboto"/>
              </a:defRPr>
            </a:lvl5pPr>
            <a:lvl6pPr lvl="5" algn="r" rtl="0">
              <a:buNone/>
              <a:defRPr sz="1000">
                <a:solidFill>
                  <a:schemeClr val="lt2"/>
                </a:solidFill>
                <a:latin typeface="Roboto"/>
                <a:ea typeface="Roboto"/>
                <a:cs typeface="Roboto"/>
                <a:sym typeface="Roboto"/>
              </a:defRPr>
            </a:lvl6pPr>
            <a:lvl7pPr lvl="6" algn="r" rtl="0">
              <a:buNone/>
              <a:defRPr sz="1000">
                <a:solidFill>
                  <a:schemeClr val="lt2"/>
                </a:solidFill>
                <a:latin typeface="Roboto"/>
                <a:ea typeface="Roboto"/>
                <a:cs typeface="Roboto"/>
                <a:sym typeface="Roboto"/>
              </a:defRPr>
            </a:lvl7pPr>
            <a:lvl8pPr lvl="7" algn="r" rtl="0">
              <a:buNone/>
              <a:defRPr sz="1000">
                <a:solidFill>
                  <a:schemeClr val="lt2"/>
                </a:solidFill>
                <a:latin typeface="Roboto"/>
                <a:ea typeface="Roboto"/>
                <a:cs typeface="Roboto"/>
                <a:sym typeface="Roboto"/>
              </a:defRPr>
            </a:lvl8pPr>
            <a:lvl9pPr lvl="8" algn="r" rtl="0">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460938" y="1023500"/>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RREPS</a:t>
            </a:r>
            <a:endParaRPr b="1"/>
          </a:p>
        </p:txBody>
      </p:sp>
      <p:sp>
        <p:nvSpPr>
          <p:cNvPr id="68" name="Google Shape;68;p13"/>
          <p:cNvSpPr txBox="1">
            <a:spLocks noGrp="1"/>
          </p:cNvSpPr>
          <p:nvPr>
            <p:ph type="subTitle" idx="1"/>
          </p:nvPr>
        </p:nvSpPr>
        <p:spPr>
          <a:xfrm>
            <a:off x="460950" y="2230955"/>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b="1">
                <a:solidFill>
                  <a:srgbClr val="FF9900"/>
                </a:solidFill>
              </a:rPr>
              <a:t>Recidivism Reduction Educational Program Services</a:t>
            </a:r>
            <a:endParaRPr sz="2300" b="1">
              <a:solidFill>
                <a:srgbClr val="FF9900"/>
              </a:solidFill>
            </a:endParaRPr>
          </a:p>
        </p:txBody>
      </p:sp>
      <p:pic>
        <p:nvPicPr>
          <p:cNvPr id="69" name="Google Shape;69;p13"/>
          <p:cNvPicPr preferRelativeResize="0"/>
          <p:nvPr/>
        </p:nvPicPr>
        <p:blipFill>
          <a:blip r:embed="rId3">
            <a:alphaModFix/>
          </a:blip>
          <a:stretch>
            <a:fillRect/>
          </a:stretch>
        </p:blipFill>
        <p:spPr>
          <a:xfrm>
            <a:off x="3611537" y="3219152"/>
            <a:ext cx="1920925" cy="16935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3999425" y="3383700"/>
            <a:ext cx="980100" cy="325200"/>
          </a:xfrm>
          <a:prstGeom prst="rect">
            <a:avLst/>
          </a:prstGeom>
          <a:ln w="9525" cap="flat" cmpd="sng">
            <a:solidFill>
              <a:srgbClr val="9E9E9E"/>
            </a:solidFill>
            <a:prstDash val="solid"/>
            <a:round/>
            <a:headEnd type="none" w="sm" len="sm"/>
            <a:tailEnd type="none" w="sm" len="sm"/>
          </a:ln>
        </p:spPr>
        <p:txBody>
          <a:bodyPr spcFirstLastPara="1" wrap="square" lIns="91425" tIns="91425" rIns="91425" bIns="91425" anchor="ctr" anchorCtr="0">
            <a:normAutofit fontScale="90000"/>
          </a:bodyPr>
          <a:lstStyle/>
          <a:p>
            <a:pPr marL="0" lvl="0" indent="0" algn="l" rtl="0">
              <a:spcBef>
                <a:spcPts val="0"/>
              </a:spcBef>
              <a:spcAft>
                <a:spcPts val="0"/>
              </a:spcAft>
              <a:buNone/>
            </a:pPr>
            <a:endParaRPr sz="3800" b="1">
              <a:solidFill>
                <a:srgbClr val="000000"/>
              </a:solidFill>
            </a:endParaRPr>
          </a:p>
        </p:txBody>
      </p:sp>
      <p:pic>
        <p:nvPicPr>
          <p:cNvPr id="129" name="Google Shape;129;p22"/>
          <p:cNvPicPr preferRelativeResize="0"/>
          <p:nvPr/>
        </p:nvPicPr>
        <p:blipFill rotWithShape="1">
          <a:blip r:embed="rId3">
            <a:alphaModFix/>
          </a:blip>
          <a:srcRect l="13203" r="6629"/>
          <a:stretch/>
        </p:blipFill>
        <p:spPr>
          <a:xfrm>
            <a:off x="3446233" y="1156823"/>
            <a:ext cx="5245927" cy="3823674"/>
          </a:xfrm>
          <a:prstGeom prst="rect">
            <a:avLst/>
          </a:prstGeom>
          <a:noFill/>
          <a:ln>
            <a:noFill/>
          </a:ln>
        </p:spPr>
      </p:pic>
      <p:sp>
        <p:nvSpPr>
          <p:cNvPr id="130" name="Google Shape;130;p22"/>
          <p:cNvSpPr txBox="1"/>
          <p:nvPr/>
        </p:nvSpPr>
        <p:spPr>
          <a:xfrm>
            <a:off x="507219" y="1624958"/>
            <a:ext cx="2202000" cy="6465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chemeClr val="lt1"/>
                </a:solidFill>
                <a:latin typeface="Roboto"/>
                <a:ea typeface="Roboto"/>
                <a:cs typeface="Roboto"/>
                <a:sym typeface="Roboto"/>
              </a:rPr>
              <a:t>Q&amp;A</a:t>
            </a:r>
            <a:endParaRPr sz="3000" b="1">
              <a:solidFill>
                <a:schemeClr val="lt1"/>
              </a:solidFill>
              <a:latin typeface="Roboto"/>
              <a:ea typeface="Roboto"/>
              <a:cs typeface="Roboto"/>
              <a:sym typeface="Roboto"/>
            </a:endParaRPr>
          </a:p>
        </p:txBody>
      </p:sp>
      <p:sp>
        <p:nvSpPr>
          <p:cNvPr id="131" name="Google Shape;131;p22"/>
          <p:cNvSpPr txBox="1"/>
          <p:nvPr/>
        </p:nvSpPr>
        <p:spPr>
          <a:xfrm>
            <a:off x="836521" y="587433"/>
            <a:ext cx="73059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rgbClr val="FF9900"/>
                </a:solidFill>
                <a:latin typeface="Roboto"/>
                <a:ea typeface="Roboto"/>
                <a:cs typeface="Roboto"/>
                <a:sym typeface="Roboto"/>
              </a:rPr>
              <a:t>Mobile Recidivism Reduction Center Information</a:t>
            </a:r>
            <a:r>
              <a:rPr lang="en" sz="1800">
                <a:solidFill>
                  <a:schemeClr val="lt2"/>
                </a:solidFill>
                <a:latin typeface="Roboto"/>
                <a:ea typeface="Roboto"/>
                <a:cs typeface="Roboto"/>
                <a:sym typeface="Roboto"/>
              </a:rPr>
              <a:t> </a:t>
            </a:r>
            <a:endParaRPr sz="1800">
              <a:solidFill>
                <a:schemeClr val="lt2"/>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6182975" y="2762600"/>
            <a:ext cx="980100" cy="325200"/>
          </a:xfrm>
          <a:prstGeom prst="rect">
            <a:avLst/>
          </a:prstGeom>
          <a:ln w="9525" cap="flat" cmpd="sng">
            <a:solidFill>
              <a:srgbClr val="9E9E9E"/>
            </a:solidFill>
            <a:prstDash val="solid"/>
            <a:round/>
            <a:headEnd type="none" w="sm" len="sm"/>
            <a:tailEnd type="none" w="sm" len="sm"/>
          </a:ln>
        </p:spPr>
        <p:txBody>
          <a:bodyPr spcFirstLastPara="1" wrap="square" lIns="91425" tIns="91425" rIns="91425" bIns="91425" anchor="ctr" anchorCtr="0">
            <a:normAutofit fontScale="90000"/>
          </a:bodyPr>
          <a:lstStyle/>
          <a:p>
            <a:pPr marL="0" lvl="0" indent="0" algn="l" rtl="0">
              <a:spcBef>
                <a:spcPts val="0"/>
              </a:spcBef>
              <a:spcAft>
                <a:spcPts val="0"/>
              </a:spcAft>
              <a:buNone/>
            </a:pPr>
            <a:endParaRPr sz="3800" b="1">
              <a:solidFill>
                <a:srgbClr val="000000"/>
              </a:solidFill>
            </a:endParaRPr>
          </a:p>
        </p:txBody>
      </p:sp>
      <p:pic>
        <p:nvPicPr>
          <p:cNvPr id="137" name="Google Shape;137;p23"/>
          <p:cNvPicPr preferRelativeResize="0"/>
          <p:nvPr/>
        </p:nvPicPr>
        <p:blipFill rotWithShape="1">
          <a:blip r:embed="rId3">
            <a:alphaModFix/>
          </a:blip>
          <a:srcRect t="7475" b="19808"/>
          <a:stretch/>
        </p:blipFill>
        <p:spPr>
          <a:xfrm>
            <a:off x="5317400" y="497791"/>
            <a:ext cx="3417950" cy="3728205"/>
          </a:xfrm>
          <a:prstGeom prst="rect">
            <a:avLst/>
          </a:prstGeom>
          <a:noFill/>
          <a:ln w="76200" cap="flat" cmpd="sng">
            <a:solidFill>
              <a:srgbClr val="FFFFFF"/>
            </a:solidFill>
            <a:prstDash val="solid"/>
            <a:round/>
            <a:headEnd type="none" w="sm" len="sm"/>
            <a:tailEnd type="none" w="sm" len="sm"/>
          </a:ln>
        </p:spPr>
      </p:pic>
      <p:sp>
        <p:nvSpPr>
          <p:cNvPr id="138" name="Google Shape;138;p23"/>
          <p:cNvSpPr txBox="1"/>
          <p:nvPr/>
        </p:nvSpPr>
        <p:spPr>
          <a:xfrm>
            <a:off x="175750" y="1127150"/>
            <a:ext cx="4089900" cy="29169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rgbClr val="FF9900"/>
                </a:solidFill>
                <a:latin typeface="Roboto"/>
                <a:ea typeface="Roboto"/>
                <a:cs typeface="Roboto"/>
                <a:sym typeface="Roboto"/>
              </a:rPr>
              <a:t>Contact Information:</a:t>
            </a:r>
            <a:endParaRPr sz="2500" b="1">
              <a:solidFill>
                <a:srgbClr val="FF9900"/>
              </a:solidFill>
              <a:latin typeface="Roboto"/>
              <a:ea typeface="Roboto"/>
              <a:cs typeface="Roboto"/>
              <a:sym typeface="Roboto"/>
            </a:endParaRPr>
          </a:p>
          <a:p>
            <a:pPr marL="0" lvl="0" indent="0" algn="l" rtl="0">
              <a:spcBef>
                <a:spcPts val="0"/>
              </a:spcBef>
              <a:spcAft>
                <a:spcPts val="0"/>
              </a:spcAft>
              <a:buNone/>
            </a:pPr>
            <a:endParaRPr sz="2500" b="1">
              <a:solidFill>
                <a:schemeClr val="lt1"/>
              </a:solidFill>
              <a:latin typeface="Roboto"/>
              <a:ea typeface="Roboto"/>
              <a:cs typeface="Roboto"/>
              <a:sym typeface="Roboto"/>
            </a:endParaRPr>
          </a:p>
          <a:p>
            <a:pPr marL="0" lvl="0" indent="0" algn="l" rtl="0">
              <a:spcBef>
                <a:spcPts val="0"/>
              </a:spcBef>
              <a:spcAft>
                <a:spcPts val="0"/>
              </a:spcAft>
              <a:buNone/>
            </a:pPr>
            <a:r>
              <a:rPr lang="en" sz="2100" b="1">
                <a:solidFill>
                  <a:schemeClr val="lt1"/>
                </a:solidFill>
                <a:latin typeface="Roboto"/>
                <a:ea typeface="Roboto"/>
                <a:cs typeface="Roboto"/>
                <a:sym typeface="Roboto"/>
              </a:rPr>
              <a:t>Kerwin Pittman</a:t>
            </a:r>
            <a:endParaRPr sz="2100" b="1">
              <a:solidFill>
                <a:schemeClr val="lt1"/>
              </a:solidFill>
              <a:latin typeface="Roboto"/>
              <a:ea typeface="Roboto"/>
              <a:cs typeface="Roboto"/>
              <a:sym typeface="Roboto"/>
            </a:endParaRPr>
          </a:p>
          <a:p>
            <a:pPr marL="0" lvl="0" indent="0" algn="l" rtl="0">
              <a:spcBef>
                <a:spcPts val="0"/>
              </a:spcBef>
              <a:spcAft>
                <a:spcPts val="0"/>
              </a:spcAft>
              <a:buNone/>
            </a:pPr>
            <a:r>
              <a:rPr lang="en" sz="2100" b="1">
                <a:solidFill>
                  <a:srgbClr val="FF9900"/>
                </a:solidFill>
                <a:latin typeface="Roboto"/>
                <a:ea typeface="Roboto"/>
                <a:cs typeface="Roboto"/>
                <a:sym typeface="Roboto"/>
              </a:rPr>
              <a:t>Executive Director</a:t>
            </a:r>
            <a:endParaRPr sz="2100" b="1">
              <a:solidFill>
                <a:srgbClr val="FF9900"/>
              </a:solidFill>
              <a:latin typeface="Roboto"/>
              <a:ea typeface="Roboto"/>
              <a:cs typeface="Roboto"/>
              <a:sym typeface="Roboto"/>
            </a:endParaRPr>
          </a:p>
          <a:p>
            <a:pPr marL="0" lvl="0" indent="0" algn="l" rtl="0">
              <a:spcBef>
                <a:spcPts val="0"/>
              </a:spcBef>
              <a:spcAft>
                <a:spcPts val="0"/>
              </a:spcAft>
              <a:buNone/>
            </a:pPr>
            <a:endParaRPr sz="2100" b="1">
              <a:solidFill>
                <a:schemeClr val="lt1"/>
              </a:solidFill>
              <a:latin typeface="Roboto"/>
              <a:ea typeface="Roboto"/>
              <a:cs typeface="Roboto"/>
              <a:sym typeface="Roboto"/>
            </a:endParaRPr>
          </a:p>
          <a:p>
            <a:pPr marL="0" lvl="0" indent="0" algn="l" rtl="0">
              <a:spcBef>
                <a:spcPts val="0"/>
              </a:spcBef>
              <a:spcAft>
                <a:spcPts val="0"/>
              </a:spcAft>
              <a:buNone/>
            </a:pPr>
            <a:r>
              <a:rPr lang="en" sz="2100" b="1">
                <a:solidFill>
                  <a:schemeClr val="lt1"/>
                </a:solidFill>
                <a:latin typeface="Roboto"/>
                <a:ea typeface="Roboto"/>
                <a:cs typeface="Roboto"/>
                <a:sym typeface="Roboto"/>
              </a:rPr>
              <a:t>Email: </a:t>
            </a:r>
            <a:r>
              <a:rPr lang="en" sz="2100" b="1">
                <a:solidFill>
                  <a:srgbClr val="FF9900"/>
                </a:solidFill>
                <a:latin typeface="Roboto"/>
                <a:ea typeface="Roboto"/>
                <a:cs typeface="Roboto"/>
                <a:sym typeface="Roboto"/>
              </a:rPr>
              <a:t>Kerwin@rreps.net</a:t>
            </a:r>
            <a:endParaRPr sz="2100" b="1">
              <a:solidFill>
                <a:srgbClr val="FF9900"/>
              </a:solidFill>
              <a:latin typeface="Roboto"/>
              <a:ea typeface="Roboto"/>
              <a:cs typeface="Roboto"/>
              <a:sym typeface="Roboto"/>
            </a:endParaRPr>
          </a:p>
          <a:p>
            <a:pPr marL="0" lvl="0" indent="0" algn="l" rtl="0">
              <a:spcBef>
                <a:spcPts val="0"/>
              </a:spcBef>
              <a:spcAft>
                <a:spcPts val="0"/>
              </a:spcAft>
              <a:buNone/>
            </a:pPr>
            <a:r>
              <a:rPr lang="en" sz="2100" b="1">
                <a:solidFill>
                  <a:schemeClr val="lt1"/>
                </a:solidFill>
                <a:latin typeface="Roboto"/>
                <a:ea typeface="Roboto"/>
                <a:cs typeface="Roboto"/>
                <a:sym typeface="Roboto"/>
              </a:rPr>
              <a:t>(919) 520-1194</a:t>
            </a:r>
            <a:endParaRPr sz="2100" b="1">
              <a:solidFill>
                <a:schemeClr val="lt1"/>
              </a:solidFill>
              <a:latin typeface="Roboto"/>
              <a:ea typeface="Roboto"/>
              <a:cs typeface="Roboto"/>
              <a:sym typeface="Roboto"/>
            </a:endParaRPr>
          </a:p>
          <a:p>
            <a:pPr marL="0" lvl="0" indent="0" algn="l" rtl="0">
              <a:spcBef>
                <a:spcPts val="0"/>
              </a:spcBef>
              <a:spcAft>
                <a:spcPts val="0"/>
              </a:spcAft>
              <a:buNone/>
            </a:pPr>
            <a:r>
              <a:rPr lang="en" sz="2100" b="1">
                <a:solidFill>
                  <a:srgbClr val="FF9900"/>
                </a:solidFill>
                <a:latin typeface="Roboto"/>
                <a:ea typeface="Roboto"/>
                <a:cs typeface="Roboto"/>
                <a:sym typeface="Roboto"/>
              </a:rPr>
              <a:t>www.rreps.net</a:t>
            </a:r>
            <a:endParaRPr sz="2100" b="1">
              <a:solidFill>
                <a:srgbClr val="FF990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1276325" y="283575"/>
            <a:ext cx="6227100" cy="99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9900"/>
                </a:solidFill>
              </a:rPr>
              <a:t>Mission &amp; Vision </a:t>
            </a:r>
            <a:endParaRPr sz="4800">
              <a:solidFill>
                <a:srgbClr val="FF9900"/>
              </a:solidFill>
            </a:endParaRPr>
          </a:p>
        </p:txBody>
      </p:sp>
      <p:sp>
        <p:nvSpPr>
          <p:cNvPr id="75" name="Google Shape;75;p14"/>
          <p:cNvSpPr txBox="1"/>
          <p:nvPr/>
        </p:nvSpPr>
        <p:spPr>
          <a:xfrm>
            <a:off x="169200" y="889492"/>
            <a:ext cx="8805600" cy="42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2000">
                <a:solidFill>
                  <a:srgbClr val="FFFFFF"/>
                </a:solidFill>
                <a:latin typeface="Roboto"/>
                <a:ea typeface="Roboto"/>
                <a:cs typeface="Roboto"/>
                <a:sym typeface="Roboto"/>
              </a:rPr>
              <a:t>RREPS (Recidivism Reduction Educational Programs Services, Inc.) is a non-profit organization focused on reducing recidivism and reforming the criminal justice system. We work to address systemic and unconscious bias for incarcerated and formerly incarcerated people through both policy advocacy and community-based programs. Our efforts include;  incarceration prevention, reentry services and criminal justice reform. We accomplish these objectives through our three arms: We Keep Us Safe (Organizing Arm), People Power (Policy Arm), and Recidivism Reduction (Reentry Arm)</a:t>
            </a:r>
            <a:endParaRPr sz="2000" b="1">
              <a:solidFill>
                <a:srgbClr val="FFFFFF"/>
              </a:solidFill>
              <a:highlight>
                <a:srgbClr val="000000"/>
              </a:highlight>
              <a:latin typeface="Roboto"/>
              <a:ea typeface="Roboto"/>
              <a:cs typeface="Roboto"/>
              <a:sym typeface="Roboto"/>
            </a:endParaRPr>
          </a:p>
          <a:p>
            <a:pPr marL="457200" lvl="0" indent="0" algn="l" rtl="0">
              <a:lnSpc>
                <a:spcPct val="115000"/>
              </a:lnSpc>
              <a:spcBef>
                <a:spcPts val="0"/>
              </a:spcBef>
              <a:spcAft>
                <a:spcPts val="0"/>
              </a:spcAft>
              <a:buNone/>
            </a:pPr>
            <a:endParaRPr sz="1300" b="1">
              <a:solidFill>
                <a:srgbClr val="FFFFFF"/>
              </a:solidFill>
              <a:highlight>
                <a:srgbClr val="000000"/>
              </a:highlight>
            </a:endParaRPr>
          </a:p>
          <a:p>
            <a:pPr marL="0" lvl="0" indent="0" algn="l" rtl="0">
              <a:lnSpc>
                <a:spcPct val="115000"/>
              </a:lnSpc>
              <a:spcBef>
                <a:spcPts val="0"/>
              </a:spcBef>
              <a:spcAft>
                <a:spcPts val="0"/>
              </a:spcAft>
              <a:buNone/>
            </a:pPr>
            <a:endParaRPr sz="1300" b="1">
              <a:solidFill>
                <a:srgbClr val="FFFFFF"/>
              </a:solidFill>
              <a:highlight>
                <a:srgbClr val="000000"/>
              </a:highlight>
            </a:endParaRPr>
          </a:p>
          <a:p>
            <a:pPr marL="0" lvl="0" indent="0" algn="l" rtl="0">
              <a:spcBef>
                <a:spcPts val="0"/>
              </a:spcBef>
              <a:spcAft>
                <a:spcPts val="0"/>
              </a:spcAft>
              <a:buNone/>
            </a:pPr>
            <a:r>
              <a:rPr lang="en" sz="1800">
                <a:solidFill>
                  <a:srgbClr val="FFFFFF"/>
                </a:solidFill>
                <a:highlight>
                  <a:srgbClr val="000000"/>
                </a:highlight>
                <a:latin typeface="Roboto"/>
                <a:ea typeface="Roboto"/>
                <a:cs typeface="Roboto"/>
                <a:sym typeface="Roboto"/>
              </a:rPr>
              <a:t> </a:t>
            </a:r>
            <a:endParaRPr sz="1800">
              <a:solidFill>
                <a:srgbClr val="FFFFFF"/>
              </a:solidFill>
              <a:highlight>
                <a:srgbClr val="000000"/>
              </a:highlight>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71900" y="164353"/>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FF9900"/>
                </a:solidFill>
              </a:rPr>
              <a:t>The problem</a:t>
            </a:r>
            <a:endParaRPr>
              <a:solidFill>
                <a:srgbClr val="FF9900"/>
              </a:solidFill>
            </a:endParaRPr>
          </a:p>
        </p:txBody>
      </p:sp>
      <p:sp>
        <p:nvSpPr>
          <p:cNvPr id="81" name="Google Shape;81;p15"/>
          <p:cNvSpPr txBox="1">
            <a:spLocks noGrp="1"/>
          </p:cNvSpPr>
          <p:nvPr>
            <p:ph type="body" idx="1"/>
          </p:nvPr>
        </p:nvSpPr>
        <p:spPr>
          <a:xfrm>
            <a:off x="471900" y="2200525"/>
            <a:ext cx="3999900" cy="124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0000"/>
                </a:solidFill>
              </a:rPr>
              <a:t>Lack of mobility &amp; connectivity to Reentry Resources.</a:t>
            </a:r>
            <a:endParaRPr sz="1800" b="1">
              <a:solidFill>
                <a:srgbClr val="000000"/>
              </a:solidFill>
            </a:endParaRPr>
          </a:p>
          <a:p>
            <a:pPr marL="0" lvl="0" indent="0" algn="l" rtl="0">
              <a:spcBef>
                <a:spcPts val="1600"/>
              </a:spcBef>
              <a:spcAft>
                <a:spcPts val="1600"/>
              </a:spcAft>
              <a:buNone/>
            </a:pPr>
            <a:endParaRPr sz="1800"/>
          </a:p>
        </p:txBody>
      </p:sp>
      <p:graphicFrame>
        <p:nvGraphicFramePr>
          <p:cNvPr id="82" name="Google Shape;82;p15"/>
          <p:cNvGraphicFramePr/>
          <p:nvPr/>
        </p:nvGraphicFramePr>
        <p:xfrm>
          <a:off x="5071481" y="4552231"/>
          <a:ext cx="3285800" cy="411323"/>
        </p:xfrm>
        <a:graphic>
          <a:graphicData uri="http://schemas.openxmlformats.org/drawingml/2006/table">
            <a:tbl>
              <a:tblPr>
                <a:noFill/>
                <a:tableStyleId>{05BDC124-9D03-4EB1-8890-6A5AA4A61ED5}</a:tableStyleId>
              </a:tblPr>
              <a:tblGrid>
                <a:gridCol w="821450">
                  <a:extLst>
                    <a:ext uri="{9D8B030D-6E8A-4147-A177-3AD203B41FA5}">
                      <a16:colId xmlns:a16="http://schemas.microsoft.com/office/drawing/2014/main" val="20000"/>
                    </a:ext>
                  </a:extLst>
                </a:gridCol>
                <a:gridCol w="821450">
                  <a:extLst>
                    <a:ext uri="{9D8B030D-6E8A-4147-A177-3AD203B41FA5}">
                      <a16:colId xmlns:a16="http://schemas.microsoft.com/office/drawing/2014/main" val="20001"/>
                    </a:ext>
                  </a:extLst>
                </a:gridCol>
                <a:gridCol w="821450">
                  <a:extLst>
                    <a:ext uri="{9D8B030D-6E8A-4147-A177-3AD203B41FA5}">
                      <a16:colId xmlns:a16="http://schemas.microsoft.com/office/drawing/2014/main" val="20002"/>
                    </a:ext>
                  </a:extLst>
                </a:gridCol>
                <a:gridCol w="821450">
                  <a:extLst>
                    <a:ext uri="{9D8B030D-6E8A-4147-A177-3AD203B41FA5}">
                      <a16:colId xmlns:a16="http://schemas.microsoft.com/office/drawing/2014/main" val="20003"/>
                    </a:ext>
                  </a:extLst>
                </a:gridCol>
              </a:tblGrid>
              <a:tr h="241650">
                <a:tc>
                  <a:txBody>
                    <a:bodyPr/>
                    <a:lstStyle/>
                    <a:p>
                      <a:pPr marL="0" lvl="0" indent="0" algn="l" rtl="0">
                        <a:lnSpc>
                          <a:spcPct val="115000"/>
                        </a:lnSpc>
                        <a:spcBef>
                          <a:spcPts val="0"/>
                        </a:spcBef>
                        <a:spcAft>
                          <a:spcPts val="0"/>
                        </a:spcAft>
                        <a:buNone/>
                      </a:pPr>
                      <a:endParaRPr b="1">
                        <a:solidFill>
                          <a:schemeClr val="lt2"/>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b="1">
                        <a:solidFill>
                          <a:schemeClr val="lt2"/>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b="1">
                        <a:solidFill>
                          <a:schemeClr val="lt2"/>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b="1">
                        <a:solidFill>
                          <a:schemeClr val="lt2"/>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cxnSp>
        <p:nvCxnSpPr>
          <p:cNvPr id="83" name="Google Shape;83;p15"/>
          <p:cNvCxnSpPr/>
          <p:nvPr/>
        </p:nvCxnSpPr>
        <p:spPr>
          <a:xfrm rot="10800000">
            <a:off x="509400" y="4552050"/>
            <a:ext cx="8147100" cy="0"/>
          </a:xfrm>
          <a:prstGeom prst="straightConnector1">
            <a:avLst/>
          </a:prstGeom>
          <a:noFill/>
          <a:ln w="19050" cap="flat" cmpd="sng">
            <a:solidFill>
              <a:srgbClr val="FF9900"/>
            </a:solidFill>
            <a:prstDash val="dot"/>
            <a:round/>
            <a:headEnd type="none" w="med" len="med"/>
            <a:tailEnd type="none" w="med" len="med"/>
          </a:ln>
        </p:spPr>
      </p:cxnSp>
      <p:pic>
        <p:nvPicPr>
          <p:cNvPr id="84" name="Google Shape;84;p15" title="Stressed People Images | Free Photos, PNG Stickers, Wallpapers ..."/>
          <p:cNvPicPr preferRelativeResize="0"/>
          <p:nvPr/>
        </p:nvPicPr>
        <p:blipFill>
          <a:blip r:embed="rId3">
            <a:alphaModFix/>
          </a:blip>
          <a:stretch>
            <a:fillRect/>
          </a:stretch>
        </p:blipFill>
        <p:spPr>
          <a:xfrm>
            <a:off x="4760075" y="1726775"/>
            <a:ext cx="1998912" cy="274100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8"/>
        <p:cNvGrpSpPr/>
        <p:nvPr/>
      </p:nvGrpSpPr>
      <p:grpSpPr>
        <a:xfrm>
          <a:off x="0" y="0"/>
          <a:ext cx="0" cy="0"/>
          <a:chOff x="0" y="0"/>
          <a:chExt cx="0" cy="0"/>
        </a:xfrm>
      </p:grpSpPr>
      <p:pic>
        <p:nvPicPr>
          <p:cNvPr id="89" name="Google Shape;89;p16"/>
          <p:cNvPicPr preferRelativeResize="0"/>
          <p:nvPr/>
        </p:nvPicPr>
        <p:blipFill rotWithShape="1">
          <a:blip r:embed="rId3">
            <a:alphaModFix/>
          </a:blip>
          <a:srcRect r="3306"/>
          <a:stretch/>
        </p:blipFill>
        <p:spPr>
          <a:xfrm>
            <a:off x="446137" y="1264350"/>
            <a:ext cx="8251725" cy="3348949"/>
          </a:xfrm>
          <a:prstGeom prst="rect">
            <a:avLst/>
          </a:prstGeom>
          <a:noFill/>
          <a:ln>
            <a:noFill/>
          </a:ln>
        </p:spPr>
      </p:pic>
      <p:sp>
        <p:nvSpPr>
          <p:cNvPr id="90" name="Google Shape;90;p16"/>
          <p:cNvSpPr txBox="1"/>
          <p:nvPr/>
        </p:nvSpPr>
        <p:spPr>
          <a:xfrm>
            <a:off x="2227950" y="273929"/>
            <a:ext cx="4281600" cy="6465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solidFill>
                  <a:srgbClr val="FF9900"/>
                </a:solidFill>
                <a:latin typeface="Roboto"/>
                <a:ea typeface="Roboto"/>
                <a:cs typeface="Roboto"/>
                <a:sym typeface="Roboto"/>
              </a:rPr>
              <a:t>The Solution</a:t>
            </a:r>
            <a:endParaRPr sz="3000" b="1">
              <a:solidFill>
                <a:srgbClr val="FF9900"/>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460950" y="3699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a:solidFill>
                  <a:srgbClr val="FF9900"/>
                </a:solidFill>
              </a:rPr>
              <a:t>How it works</a:t>
            </a:r>
            <a:endParaRPr sz="3500">
              <a:solidFill>
                <a:srgbClr val="FF9900"/>
              </a:solidFill>
            </a:endParaRPr>
          </a:p>
        </p:txBody>
      </p:sp>
      <p:sp>
        <p:nvSpPr>
          <p:cNvPr id="96" name="Google Shape;96;p17"/>
          <p:cNvSpPr txBox="1">
            <a:spLocks noGrp="1"/>
          </p:cNvSpPr>
          <p:nvPr>
            <p:ph type="body" idx="1"/>
          </p:nvPr>
        </p:nvSpPr>
        <p:spPr>
          <a:xfrm>
            <a:off x="404000" y="2028150"/>
            <a:ext cx="7438500" cy="2842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a:solidFill>
                  <a:srgbClr val="000000"/>
                </a:solidFill>
              </a:rPr>
              <a:t>Our </a:t>
            </a:r>
            <a:r>
              <a:rPr lang="en" sz="1400" b="1">
                <a:solidFill>
                  <a:srgbClr val="000000"/>
                </a:solidFill>
              </a:rPr>
              <a:t>Mobile</a:t>
            </a:r>
            <a:r>
              <a:rPr lang="en" sz="1400">
                <a:solidFill>
                  <a:srgbClr val="000000"/>
                </a:solidFill>
              </a:rPr>
              <a:t> </a:t>
            </a:r>
            <a:r>
              <a:rPr lang="en" sz="1400" b="1">
                <a:solidFill>
                  <a:srgbClr val="000000"/>
                </a:solidFill>
              </a:rPr>
              <a:t>Recidivism Reduction Center </a:t>
            </a:r>
            <a:r>
              <a:rPr lang="en" sz="1400">
                <a:solidFill>
                  <a:srgbClr val="000000"/>
                </a:solidFill>
              </a:rPr>
              <a:t>launched on January 17, 2025 </a:t>
            </a:r>
            <a:r>
              <a:rPr lang="en" sz="1200">
                <a:solidFill>
                  <a:srgbClr val="000000"/>
                </a:solidFill>
              </a:rPr>
              <a:t> is dedicated to providing critical reentry support directly to justice-involved and justice-impacted individuals and communities, meeting them literally where they are. Designed to serve underserved communities across North Carolina, this innovative mobile center brings essential resources to individuals who need them most, empowering them with the tools, skills, and support to successfully reintegrate into society.</a:t>
            </a:r>
            <a:endParaRPr sz="1200">
              <a:solidFill>
                <a:srgbClr val="000000"/>
              </a:solidFill>
            </a:endParaRPr>
          </a:p>
          <a:p>
            <a:pPr marL="0" lvl="0" indent="0" algn="l" rtl="0">
              <a:spcBef>
                <a:spcPts val="0"/>
              </a:spcBef>
              <a:spcAft>
                <a:spcPts val="0"/>
              </a:spcAft>
              <a:buNone/>
            </a:pPr>
            <a:endParaRPr sz="1200">
              <a:solidFill>
                <a:srgbClr val="000000"/>
              </a:solidFill>
            </a:endParaRPr>
          </a:p>
          <a:p>
            <a:pPr marL="0" lvl="0" indent="0" algn="l" rtl="0">
              <a:lnSpc>
                <a:spcPct val="100000"/>
              </a:lnSpc>
              <a:spcBef>
                <a:spcPts val="0"/>
              </a:spcBef>
              <a:spcAft>
                <a:spcPts val="0"/>
              </a:spcAft>
              <a:buNone/>
            </a:pPr>
            <a:r>
              <a:rPr lang="en" sz="1200">
                <a:solidFill>
                  <a:srgbClr val="000000"/>
                </a:solidFill>
              </a:rPr>
              <a:t>Our services focus on addressing the root causes of criminogenic thinking and behavior, while also providing support for reentry challenges, and helping individuals build stable and productive lives. Inside our Mobile Recidivism Reduction Center, we offer a range of services tailored to reduce recidivism and promote long-term success.</a:t>
            </a:r>
            <a:r>
              <a:rPr lang="en" sz="1400">
                <a:solidFill>
                  <a:srgbClr val="000000"/>
                </a:solidFill>
              </a:rPr>
              <a:t> Our Mobile Recidivism Reduction Center  covers all 100 counties throughout the state of North Carolina. </a:t>
            </a:r>
            <a:r>
              <a:rPr lang="en" sz="1400">
                <a:solidFill>
                  <a:srgbClr val="000000"/>
                </a:solidFill>
                <a:highlight>
                  <a:srgbClr val="FFFFFF"/>
                </a:highlight>
              </a:rPr>
              <a:t>During our pilot phase our hours of operation are </a:t>
            </a:r>
            <a:r>
              <a:rPr lang="en" sz="1400" b="1">
                <a:solidFill>
                  <a:srgbClr val="000000"/>
                </a:solidFill>
                <a:highlight>
                  <a:srgbClr val="FFFFFF"/>
                </a:highlight>
              </a:rPr>
              <a:t>Tuesday &amp; Wednesday - Friday &amp; Saturday from 9am-5pm</a:t>
            </a:r>
            <a:r>
              <a:rPr lang="en" sz="1400">
                <a:solidFill>
                  <a:srgbClr val="000000"/>
                </a:solidFill>
                <a:highlight>
                  <a:srgbClr val="FFFFFF"/>
                </a:highlight>
              </a:rPr>
              <a:t>.</a:t>
            </a:r>
            <a:endParaRPr sz="14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460950" y="862218"/>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500">
                <a:solidFill>
                  <a:srgbClr val="FF9900"/>
                </a:solidFill>
              </a:rPr>
              <a:t>How it works</a:t>
            </a:r>
            <a:endParaRPr sz="3500">
              <a:solidFill>
                <a:srgbClr val="FF9900"/>
              </a:solidFill>
            </a:endParaRPr>
          </a:p>
          <a:p>
            <a:pPr marL="0" lvl="0" indent="0" algn="ctr" rtl="0">
              <a:spcBef>
                <a:spcPts val="0"/>
              </a:spcBef>
              <a:spcAft>
                <a:spcPts val="0"/>
              </a:spcAft>
              <a:buNone/>
            </a:pPr>
            <a:endParaRPr sz="3500">
              <a:solidFill>
                <a:srgbClr val="FF9900"/>
              </a:solidFill>
            </a:endParaRPr>
          </a:p>
          <a:p>
            <a:pPr marL="0" lvl="0" indent="0" algn="ctr" rtl="0">
              <a:spcBef>
                <a:spcPts val="0"/>
              </a:spcBef>
              <a:spcAft>
                <a:spcPts val="0"/>
              </a:spcAft>
              <a:buNone/>
            </a:pPr>
            <a:r>
              <a:rPr lang="en" sz="3500">
                <a:solidFill>
                  <a:srgbClr val="FF9900"/>
                </a:solidFill>
              </a:rPr>
              <a:t>Regional Implementation Strategy </a:t>
            </a:r>
            <a:endParaRPr sz="3500">
              <a:solidFill>
                <a:srgbClr val="FF9900"/>
              </a:solidFill>
            </a:endParaRPr>
          </a:p>
        </p:txBody>
      </p:sp>
      <p:sp>
        <p:nvSpPr>
          <p:cNvPr id="102" name="Google Shape;102;p18"/>
          <p:cNvSpPr txBox="1">
            <a:spLocks noGrp="1"/>
          </p:cNvSpPr>
          <p:nvPr>
            <p:ph type="body" idx="1"/>
          </p:nvPr>
        </p:nvSpPr>
        <p:spPr>
          <a:xfrm>
            <a:off x="0" y="1629925"/>
            <a:ext cx="9144000" cy="35136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1300">
                <a:solidFill>
                  <a:srgbClr val="0E101A"/>
                </a:solidFill>
                <a:latin typeface="Arial"/>
                <a:ea typeface="Arial"/>
                <a:cs typeface="Arial"/>
                <a:sym typeface="Arial"/>
              </a:rPr>
              <a:t>We will employ a divided regional implementation strategy. The state will be organized into four regions – </a:t>
            </a:r>
            <a:r>
              <a:rPr lang="en" sz="1300" b="1">
                <a:solidFill>
                  <a:srgbClr val="0E101A"/>
                </a:solidFill>
                <a:latin typeface="Arial"/>
                <a:ea typeface="Arial"/>
                <a:cs typeface="Arial"/>
                <a:sym typeface="Arial"/>
              </a:rPr>
              <a:t>Central, South Central, Eastern, and Western</a:t>
            </a:r>
            <a:r>
              <a:rPr lang="en" sz="1300">
                <a:solidFill>
                  <a:srgbClr val="0E101A"/>
                </a:solidFill>
                <a:latin typeface="Arial"/>
                <a:ea typeface="Arial"/>
                <a:cs typeface="Arial"/>
                <a:sym typeface="Arial"/>
              </a:rPr>
              <a:t> – each with dedicated Mobile Recidivism Reduction teams and tailored approaches. </a:t>
            </a:r>
            <a:endParaRPr sz="1300">
              <a:solidFill>
                <a:srgbClr val="0E101A"/>
              </a:solidFill>
              <a:latin typeface="Arial"/>
              <a:ea typeface="Arial"/>
              <a:cs typeface="Arial"/>
              <a:sym typeface="Arial"/>
            </a:endParaRPr>
          </a:p>
          <a:p>
            <a:pPr marL="457200" lvl="0" indent="0" algn="l" rtl="0">
              <a:spcBef>
                <a:spcPts val="0"/>
              </a:spcBef>
              <a:spcAft>
                <a:spcPts val="0"/>
              </a:spcAft>
              <a:buNone/>
            </a:pPr>
            <a:endParaRPr sz="1300">
              <a:solidFill>
                <a:srgbClr val="0E101A"/>
              </a:solidFill>
              <a:latin typeface="Arial"/>
              <a:ea typeface="Arial"/>
              <a:cs typeface="Arial"/>
              <a:sym typeface="Arial"/>
            </a:endParaRPr>
          </a:p>
          <a:p>
            <a:pPr marL="457200" lvl="0" indent="-311150" algn="l" rtl="0">
              <a:spcBef>
                <a:spcPts val="0"/>
              </a:spcBef>
              <a:spcAft>
                <a:spcPts val="0"/>
              </a:spcAft>
              <a:buClr>
                <a:srgbClr val="0E101A"/>
              </a:buClr>
              <a:buSzPts val="1300"/>
              <a:buFont typeface="Arial"/>
              <a:buChar char="●"/>
            </a:pPr>
            <a:r>
              <a:rPr lang="en" sz="1300" b="1">
                <a:solidFill>
                  <a:srgbClr val="0E101A"/>
                </a:solidFill>
                <a:latin typeface="Arial"/>
                <a:ea typeface="Arial"/>
                <a:cs typeface="Arial"/>
                <a:sym typeface="Arial"/>
              </a:rPr>
              <a:t>Central Region:</a:t>
            </a:r>
            <a:r>
              <a:rPr lang="en" sz="1300">
                <a:solidFill>
                  <a:srgbClr val="0E101A"/>
                </a:solidFill>
                <a:latin typeface="Arial"/>
                <a:ea typeface="Arial"/>
                <a:cs typeface="Arial"/>
                <a:sym typeface="Arial"/>
              </a:rPr>
              <a:t> Encompassing counties in and around the state's capital and heartland (including Wake County's ongoing operations), the Central team will build on our pilot's success. </a:t>
            </a:r>
            <a:endParaRPr sz="1300">
              <a:solidFill>
                <a:srgbClr val="0E101A"/>
              </a:solidFill>
              <a:latin typeface="Arial"/>
              <a:ea typeface="Arial"/>
              <a:cs typeface="Arial"/>
              <a:sym typeface="Arial"/>
            </a:endParaRPr>
          </a:p>
          <a:p>
            <a:pPr marL="0" lvl="0" indent="0" algn="l" rtl="0">
              <a:spcBef>
                <a:spcPts val="0"/>
              </a:spcBef>
              <a:spcAft>
                <a:spcPts val="0"/>
              </a:spcAft>
              <a:buNone/>
            </a:pPr>
            <a:endParaRPr sz="1300">
              <a:solidFill>
                <a:srgbClr val="0E101A"/>
              </a:solidFill>
              <a:latin typeface="Arial"/>
              <a:ea typeface="Arial"/>
              <a:cs typeface="Arial"/>
              <a:sym typeface="Arial"/>
            </a:endParaRPr>
          </a:p>
          <a:p>
            <a:pPr marL="457200" lvl="0" indent="-311150" algn="l" rtl="0">
              <a:spcBef>
                <a:spcPts val="0"/>
              </a:spcBef>
              <a:spcAft>
                <a:spcPts val="0"/>
              </a:spcAft>
              <a:buClr>
                <a:srgbClr val="0E101A"/>
              </a:buClr>
              <a:buSzPts val="1300"/>
              <a:buFont typeface="Arial"/>
              <a:buChar char="●"/>
            </a:pPr>
            <a:r>
              <a:rPr lang="en" sz="1300" b="1">
                <a:solidFill>
                  <a:srgbClr val="0E101A"/>
                </a:solidFill>
                <a:latin typeface="Arial"/>
                <a:ea typeface="Arial"/>
                <a:cs typeface="Arial"/>
                <a:sym typeface="Arial"/>
              </a:rPr>
              <a:t>South Central Region:</a:t>
            </a:r>
            <a:r>
              <a:rPr lang="en" sz="1300">
                <a:solidFill>
                  <a:srgbClr val="0E101A"/>
                </a:solidFill>
                <a:latin typeface="Arial"/>
                <a:ea typeface="Arial"/>
                <a:cs typeface="Arial"/>
                <a:sym typeface="Arial"/>
              </a:rPr>
              <a:t> Covering the south-central part of the state (including major cities like Charlotte and Fayetteville and their neighboring counties)</a:t>
            </a:r>
            <a:endParaRPr sz="1300">
              <a:solidFill>
                <a:srgbClr val="0E101A"/>
              </a:solidFill>
              <a:latin typeface="Arial"/>
              <a:ea typeface="Arial"/>
              <a:cs typeface="Arial"/>
              <a:sym typeface="Arial"/>
            </a:endParaRPr>
          </a:p>
          <a:p>
            <a:pPr marL="0" lvl="0" indent="0" algn="l" rtl="0">
              <a:spcBef>
                <a:spcPts val="0"/>
              </a:spcBef>
              <a:spcAft>
                <a:spcPts val="0"/>
              </a:spcAft>
              <a:buNone/>
            </a:pPr>
            <a:endParaRPr sz="1300">
              <a:solidFill>
                <a:srgbClr val="0E101A"/>
              </a:solidFill>
              <a:latin typeface="Arial"/>
              <a:ea typeface="Arial"/>
              <a:cs typeface="Arial"/>
              <a:sym typeface="Arial"/>
            </a:endParaRPr>
          </a:p>
          <a:p>
            <a:pPr marL="457200" lvl="0" indent="-311150" algn="l" rtl="0">
              <a:spcBef>
                <a:spcPts val="0"/>
              </a:spcBef>
              <a:spcAft>
                <a:spcPts val="0"/>
              </a:spcAft>
              <a:buClr>
                <a:srgbClr val="0E101A"/>
              </a:buClr>
              <a:buSzPts val="1300"/>
              <a:buFont typeface="Arial"/>
              <a:buChar char="●"/>
            </a:pPr>
            <a:r>
              <a:rPr lang="en" sz="1300" b="1">
                <a:solidFill>
                  <a:srgbClr val="0E101A"/>
                </a:solidFill>
                <a:latin typeface="Arial"/>
                <a:ea typeface="Arial"/>
                <a:cs typeface="Arial"/>
                <a:sym typeface="Arial"/>
              </a:rPr>
              <a:t>Eastern Region:</a:t>
            </a:r>
            <a:r>
              <a:rPr lang="en" sz="1300">
                <a:solidFill>
                  <a:srgbClr val="0E101A"/>
                </a:solidFill>
                <a:latin typeface="Arial"/>
                <a:ea typeface="Arial"/>
                <a:cs typeface="Arial"/>
                <a:sym typeface="Arial"/>
              </a:rPr>
              <a:t> This region includes the eastern and coastal counties, many of which are rural and have historically lacked reentry resources. </a:t>
            </a:r>
            <a:endParaRPr sz="1300">
              <a:solidFill>
                <a:srgbClr val="0E101A"/>
              </a:solidFill>
              <a:latin typeface="Arial"/>
              <a:ea typeface="Arial"/>
              <a:cs typeface="Arial"/>
              <a:sym typeface="Arial"/>
            </a:endParaRPr>
          </a:p>
          <a:p>
            <a:pPr marL="0" lvl="0" indent="0" algn="l" rtl="0">
              <a:spcBef>
                <a:spcPts val="0"/>
              </a:spcBef>
              <a:spcAft>
                <a:spcPts val="0"/>
              </a:spcAft>
              <a:buNone/>
            </a:pPr>
            <a:endParaRPr sz="1300">
              <a:solidFill>
                <a:srgbClr val="0E101A"/>
              </a:solidFill>
              <a:latin typeface="Arial"/>
              <a:ea typeface="Arial"/>
              <a:cs typeface="Arial"/>
              <a:sym typeface="Arial"/>
            </a:endParaRPr>
          </a:p>
          <a:p>
            <a:pPr marL="457200" lvl="0" indent="-311150" algn="l" rtl="0">
              <a:spcBef>
                <a:spcPts val="0"/>
              </a:spcBef>
              <a:spcAft>
                <a:spcPts val="0"/>
              </a:spcAft>
              <a:buClr>
                <a:srgbClr val="0E101A"/>
              </a:buClr>
              <a:buSzPts val="1300"/>
              <a:buFont typeface="Arial"/>
              <a:buChar char="●"/>
            </a:pPr>
            <a:r>
              <a:rPr lang="en" sz="1300" b="1">
                <a:solidFill>
                  <a:srgbClr val="0E101A"/>
                </a:solidFill>
                <a:latin typeface="Arial"/>
                <a:ea typeface="Arial"/>
                <a:cs typeface="Arial"/>
                <a:sym typeface="Arial"/>
              </a:rPr>
              <a:t>Western Region:</a:t>
            </a:r>
            <a:r>
              <a:rPr lang="en" sz="1300">
                <a:solidFill>
                  <a:srgbClr val="0E101A"/>
                </a:solidFill>
                <a:latin typeface="Arial"/>
                <a:ea typeface="Arial"/>
                <a:cs typeface="Arial"/>
                <a:sym typeface="Arial"/>
              </a:rPr>
              <a:t> The Western region spans the Appalachian mountain and foothills counties, where services are often spread thin. </a:t>
            </a:r>
            <a:endParaRPr sz="1300">
              <a:solidFill>
                <a:srgbClr val="0E101A"/>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228100" y="224375"/>
            <a:ext cx="8222100" cy="132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FF9900"/>
                </a:solidFill>
              </a:rPr>
              <a:t>How it works</a:t>
            </a:r>
            <a:endParaRPr>
              <a:solidFill>
                <a:srgbClr val="FF9900"/>
              </a:solidFill>
            </a:endParaRPr>
          </a:p>
          <a:p>
            <a:pPr marL="0" lvl="0" indent="0" algn="l" rtl="0">
              <a:spcBef>
                <a:spcPts val="0"/>
              </a:spcBef>
              <a:spcAft>
                <a:spcPts val="0"/>
              </a:spcAft>
              <a:buNone/>
            </a:pPr>
            <a:endParaRPr sz="1200">
              <a:solidFill>
                <a:srgbClr val="9E9E9E"/>
              </a:solidFill>
              <a:highlight>
                <a:srgbClr val="000000"/>
              </a:highlight>
              <a:latin typeface="Calibri"/>
              <a:ea typeface="Calibri"/>
              <a:cs typeface="Calibri"/>
              <a:sym typeface="Calibri"/>
            </a:endParaRPr>
          </a:p>
          <a:p>
            <a:pPr marL="0" lvl="0" indent="0" algn="l" rtl="0">
              <a:spcBef>
                <a:spcPts val="0"/>
              </a:spcBef>
              <a:spcAft>
                <a:spcPts val="0"/>
              </a:spcAft>
              <a:buNone/>
            </a:pPr>
            <a:r>
              <a:rPr lang="en" sz="1400" b="1">
                <a:solidFill>
                  <a:srgbClr val="FFFFFF"/>
                </a:solidFill>
                <a:highlight>
                  <a:srgbClr val="000000"/>
                </a:highlight>
                <a:latin typeface="Calibri"/>
                <a:ea typeface="Calibri"/>
                <a:cs typeface="Calibri"/>
                <a:sym typeface="Calibri"/>
              </a:rPr>
              <a:t>Our Mobile Recidivism Reduction Center covers all 100 counties throughout the state of North Carolina. Below is a list of services offered directly on our center:</a:t>
            </a:r>
            <a:endParaRPr sz="2200" b="1">
              <a:solidFill>
                <a:srgbClr val="FFFFFF"/>
              </a:solidFill>
              <a:highlight>
                <a:srgbClr val="000000"/>
              </a:highlight>
            </a:endParaRPr>
          </a:p>
        </p:txBody>
      </p:sp>
      <p:sp>
        <p:nvSpPr>
          <p:cNvPr id="108" name="Google Shape;108;p19"/>
          <p:cNvSpPr txBox="1">
            <a:spLocks noGrp="1"/>
          </p:cNvSpPr>
          <p:nvPr>
            <p:ph type="body" idx="1"/>
          </p:nvPr>
        </p:nvSpPr>
        <p:spPr>
          <a:xfrm>
            <a:off x="75" y="1772725"/>
            <a:ext cx="9144000" cy="3370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 Social Benefits Assistance </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 Employment Assistance </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 Education and Skill Development </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 Mental Health Services Assistance</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 Substance Misuse Treatment Assistance</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 Housing Assistance </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 Legal Support </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 Family and Community Support</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 Digital Literacy &amp; Digital Equity Assistance</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 Cognitive Behavioral Therapy (CBT) Programming Assistance</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 Life Skills Training </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 Inclement Weather Assistance</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 Hygiene Kits Distribution </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 Harm Reduction Supplies Distribution</a:t>
            </a:r>
            <a:endParaRPr sz="1200">
              <a:solidFill>
                <a:srgbClr val="000000"/>
              </a:solidFill>
              <a:latin typeface="Arial"/>
              <a:ea typeface="Arial"/>
              <a:cs typeface="Arial"/>
              <a:sym typeface="Arial"/>
            </a:endParaRPr>
          </a:p>
        </p:txBody>
      </p:sp>
      <p:pic>
        <p:nvPicPr>
          <p:cNvPr id="109" name="Google Shape;109;p19"/>
          <p:cNvPicPr preferRelativeResize="0"/>
          <p:nvPr/>
        </p:nvPicPr>
        <p:blipFill rotWithShape="1">
          <a:blip r:embed="rId3">
            <a:alphaModFix/>
          </a:blip>
          <a:srcRect b="6323"/>
          <a:stretch/>
        </p:blipFill>
        <p:spPr>
          <a:xfrm>
            <a:off x="4809775" y="1772725"/>
            <a:ext cx="4334305" cy="337079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1291210" y="400567"/>
            <a:ext cx="6561600" cy="80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solidFill>
                  <a:srgbClr val="FF9900"/>
                </a:solidFill>
              </a:rPr>
              <a:t>Takeaways &amp; How its going</a:t>
            </a:r>
            <a:endParaRPr sz="3600">
              <a:solidFill>
                <a:srgbClr val="FF9900"/>
              </a:solidFill>
            </a:endParaRPr>
          </a:p>
        </p:txBody>
      </p:sp>
      <p:sp>
        <p:nvSpPr>
          <p:cNvPr id="115" name="Google Shape;115;p20"/>
          <p:cNvSpPr txBox="1">
            <a:spLocks noGrp="1"/>
          </p:cNvSpPr>
          <p:nvPr>
            <p:ph type="body" idx="1"/>
          </p:nvPr>
        </p:nvSpPr>
        <p:spPr>
          <a:xfrm>
            <a:off x="276450" y="1694834"/>
            <a:ext cx="8591100" cy="3121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E101A"/>
              </a:buClr>
              <a:buSzPts val="1400"/>
              <a:buChar char="●"/>
            </a:pPr>
            <a:r>
              <a:rPr lang="en" sz="1400">
                <a:solidFill>
                  <a:srgbClr val="0E101A"/>
                </a:solidFill>
              </a:rPr>
              <a:t>Although newly launched, the MRRC's initial operations demonstrate the high demand for services and the program's ability to deliver results. </a:t>
            </a:r>
            <a:endParaRPr sz="1400">
              <a:solidFill>
                <a:srgbClr val="0E101A"/>
              </a:solidFill>
            </a:endParaRPr>
          </a:p>
          <a:p>
            <a:pPr marL="0" lvl="0" indent="0" algn="l" rtl="0">
              <a:spcBef>
                <a:spcPts val="0"/>
              </a:spcBef>
              <a:spcAft>
                <a:spcPts val="0"/>
              </a:spcAft>
              <a:buNone/>
            </a:pPr>
            <a:endParaRPr sz="1400">
              <a:solidFill>
                <a:srgbClr val="0E101A"/>
              </a:solidFill>
            </a:endParaRPr>
          </a:p>
          <a:p>
            <a:pPr marL="457200" lvl="0" indent="-317500" algn="l" rtl="0">
              <a:spcBef>
                <a:spcPts val="0"/>
              </a:spcBef>
              <a:spcAft>
                <a:spcPts val="0"/>
              </a:spcAft>
              <a:buClr>
                <a:srgbClr val="0E101A"/>
              </a:buClr>
              <a:buSzPts val="1400"/>
              <a:buChar char="●"/>
            </a:pPr>
            <a:r>
              <a:rPr lang="en" sz="1400">
                <a:solidFill>
                  <a:srgbClr val="0E101A"/>
                </a:solidFill>
              </a:rPr>
              <a:t>The MRRC officially began serving clients on January 17, 2025. In the first 26 days of operation (less than one month), the program had already engaged 811 justice-involved individuals in Wake County</a:t>
            </a:r>
            <a:endParaRPr sz="1400">
              <a:solidFill>
                <a:srgbClr val="0E101A"/>
              </a:solidFill>
            </a:endParaRPr>
          </a:p>
          <a:p>
            <a:pPr marL="0" lvl="0" indent="0" algn="l" rtl="0">
              <a:spcBef>
                <a:spcPts val="0"/>
              </a:spcBef>
              <a:spcAft>
                <a:spcPts val="0"/>
              </a:spcAft>
              <a:buNone/>
            </a:pPr>
            <a:endParaRPr sz="1400">
              <a:solidFill>
                <a:srgbClr val="0E101A"/>
              </a:solidFill>
            </a:endParaRPr>
          </a:p>
          <a:p>
            <a:pPr marL="457200" lvl="0" indent="-317500" algn="l" rtl="0">
              <a:spcBef>
                <a:spcPts val="0"/>
              </a:spcBef>
              <a:spcAft>
                <a:spcPts val="0"/>
              </a:spcAft>
              <a:buClr>
                <a:srgbClr val="0E101A"/>
              </a:buClr>
              <a:buSzPts val="1400"/>
              <a:buChar char="●"/>
            </a:pPr>
            <a:r>
              <a:rPr lang="en" sz="1400">
                <a:solidFill>
                  <a:srgbClr val="0E101A"/>
                </a:solidFill>
              </a:rPr>
              <a:t>Each of these 811 individuals received one or more of the MRRC's services – whether it was help with a benefits application, a referral to a treatment program, or immediate crisis intervention and basic needs support.</a:t>
            </a:r>
            <a:endParaRPr sz="1400">
              <a:solidFill>
                <a:srgbClr val="0E101A"/>
              </a:solidFill>
            </a:endParaRPr>
          </a:p>
          <a:p>
            <a:pPr marL="0" lvl="0" indent="0" algn="l" rtl="0">
              <a:spcBef>
                <a:spcPts val="0"/>
              </a:spcBef>
              <a:spcAft>
                <a:spcPts val="0"/>
              </a:spcAft>
              <a:buNone/>
            </a:pPr>
            <a:endParaRPr sz="1400">
              <a:solidFill>
                <a:srgbClr val="0E101A"/>
              </a:solidFill>
            </a:endParaRPr>
          </a:p>
          <a:p>
            <a:pPr marL="457200" lvl="0" indent="-317500" algn="l" rtl="0">
              <a:spcBef>
                <a:spcPts val="0"/>
              </a:spcBef>
              <a:spcAft>
                <a:spcPts val="0"/>
              </a:spcAft>
              <a:buClr>
                <a:srgbClr val="0E101A"/>
              </a:buClr>
              <a:buSzPts val="1400"/>
              <a:buChar char="●"/>
            </a:pPr>
            <a:r>
              <a:rPr lang="en" sz="1400">
                <a:solidFill>
                  <a:srgbClr val="0E101A"/>
                </a:solidFill>
              </a:rPr>
              <a:t>This rapid enrollment far exceeded initial projections and highlights the acute need in the community</a:t>
            </a:r>
            <a:endParaRPr sz="1400">
              <a:solidFill>
                <a:srgbClr val="0E101A"/>
              </a:solidFill>
            </a:endParaRPr>
          </a:p>
          <a:p>
            <a:pPr marL="0" lvl="0" indent="0" algn="l" rtl="0">
              <a:spcBef>
                <a:spcPts val="0"/>
              </a:spcBef>
              <a:spcAft>
                <a:spcPts val="0"/>
              </a:spcAft>
              <a:buNone/>
            </a:pPr>
            <a:endParaRPr sz="1400">
              <a:solidFill>
                <a:srgbClr val="0E101A"/>
              </a:solidFill>
            </a:endParaRPr>
          </a:p>
          <a:p>
            <a:pPr marL="457200" lvl="0" indent="-317500" algn="l" rtl="0">
              <a:spcBef>
                <a:spcPts val="0"/>
              </a:spcBef>
              <a:spcAft>
                <a:spcPts val="0"/>
              </a:spcAft>
              <a:buClr>
                <a:srgbClr val="0E101A"/>
              </a:buClr>
              <a:buSzPts val="1400"/>
              <a:buChar char="●"/>
            </a:pPr>
            <a:r>
              <a:rPr lang="en" sz="1400">
                <a:solidFill>
                  <a:srgbClr val="0E101A"/>
                </a:solidFill>
              </a:rPr>
              <a:t>In the first month we have serviced over 1,000 individual in Wake County alone.</a:t>
            </a:r>
            <a:endParaRPr sz="1400">
              <a:solidFill>
                <a:srgbClr val="0E101A"/>
              </a:solidFill>
            </a:endParaRPr>
          </a:p>
          <a:p>
            <a:pPr marL="0" lvl="0" indent="0" algn="l" rtl="0">
              <a:spcBef>
                <a:spcPts val="0"/>
              </a:spcBef>
              <a:spcAft>
                <a:spcPts val="0"/>
              </a:spcAft>
              <a:buNone/>
            </a:pPr>
            <a:endParaRPr sz="1400">
              <a:solidFill>
                <a:srgbClr val="0E101A"/>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2873316" y="0"/>
            <a:ext cx="41187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300">
                <a:solidFill>
                  <a:srgbClr val="FF9900"/>
                </a:solidFill>
              </a:rPr>
              <a:t>How its going</a:t>
            </a:r>
            <a:endParaRPr sz="3300">
              <a:solidFill>
                <a:srgbClr val="FF9900"/>
              </a:solidFill>
            </a:endParaRPr>
          </a:p>
        </p:txBody>
      </p:sp>
      <p:sp>
        <p:nvSpPr>
          <p:cNvPr id="121" name="Google Shape;121;p21"/>
          <p:cNvSpPr txBox="1">
            <a:spLocks noGrp="1"/>
          </p:cNvSpPr>
          <p:nvPr>
            <p:ph type="body" idx="1"/>
          </p:nvPr>
        </p:nvSpPr>
        <p:spPr>
          <a:xfrm>
            <a:off x="276450" y="1897808"/>
            <a:ext cx="8591100" cy="298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solidFill>
                <a:srgbClr val="0E101A"/>
              </a:solidFill>
              <a:latin typeface="Arial"/>
              <a:ea typeface="Arial"/>
              <a:cs typeface="Arial"/>
              <a:sym typeface="Arial"/>
            </a:endParaRPr>
          </a:p>
        </p:txBody>
      </p:sp>
      <p:pic>
        <p:nvPicPr>
          <p:cNvPr id="122" name="Google Shape;122;p21"/>
          <p:cNvPicPr preferRelativeResize="0"/>
          <p:nvPr/>
        </p:nvPicPr>
        <p:blipFill>
          <a:blip r:embed="rId3">
            <a:alphaModFix/>
          </a:blip>
          <a:stretch>
            <a:fillRect/>
          </a:stretch>
        </p:blipFill>
        <p:spPr>
          <a:xfrm>
            <a:off x="4482708" y="742800"/>
            <a:ext cx="4661291" cy="4400698"/>
          </a:xfrm>
          <a:prstGeom prst="rect">
            <a:avLst/>
          </a:prstGeom>
          <a:noFill/>
          <a:ln>
            <a:noFill/>
          </a:ln>
        </p:spPr>
      </p:pic>
      <p:pic>
        <p:nvPicPr>
          <p:cNvPr id="123" name="Google Shape;123;p21"/>
          <p:cNvPicPr preferRelativeResize="0"/>
          <p:nvPr/>
        </p:nvPicPr>
        <p:blipFill rotWithShape="1">
          <a:blip r:embed="rId4">
            <a:alphaModFix/>
          </a:blip>
          <a:srcRect b="3762"/>
          <a:stretch/>
        </p:blipFill>
        <p:spPr>
          <a:xfrm>
            <a:off x="0" y="742800"/>
            <a:ext cx="4571999" cy="4400699"/>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685</Words>
  <Application>Microsoft Office PowerPoint</Application>
  <PresentationFormat>On-screen Show (16:9)</PresentationFormat>
  <Paragraphs>67</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Roboto</vt:lpstr>
      <vt:lpstr>Material</vt:lpstr>
      <vt:lpstr>RREPS</vt:lpstr>
      <vt:lpstr>Mission &amp; Vision </vt:lpstr>
      <vt:lpstr>The problem</vt:lpstr>
      <vt:lpstr>PowerPoint Presentation</vt:lpstr>
      <vt:lpstr>How it works</vt:lpstr>
      <vt:lpstr>How it works  Regional Implementation Strategy </vt:lpstr>
      <vt:lpstr>How it works  Our Mobile Recidivism Reduction Center covers all 100 counties throughout the state of North Carolina. Below is a list of services offered directly on our center:</vt:lpstr>
      <vt:lpstr>Takeaways &amp; How its going</vt:lpstr>
      <vt:lpstr>How its going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Buckner, Guy A</dc:creator>
  <cp:lastModifiedBy>Buckner, Guy A</cp:lastModifiedBy>
  <cp:revision>1</cp:revision>
  <dcterms:modified xsi:type="dcterms:W3CDTF">2025-03-26T12:34:22Z</dcterms:modified>
</cp:coreProperties>
</file>