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Oswald" charset="1" panose="00000500000000000000"/>
      <p:regular r:id="rId15"/>
    </p:embeddedFont>
    <p:embeddedFont>
      <p:font typeface="Roboto" charset="1" panose="02000000000000000000"/>
      <p:regular r:id="rId16"/>
    </p:embeddedFont>
    <p:embeddedFont>
      <p:font typeface="Roboto Bold" charset="1" panose="02000000000000000000"/>
      <p:regular r:id="rId17"/>
    </p:embeddedFont>
    <p:embeddedFont>
      <p:font typeface="Open Sauce" charset="1" panose="000005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8.png" Type="http://schemas.openxmlformats.org/officeDocument/2006/relationships/image"/><Relationship Id="rId4" Target="../media/image9.png" Type="http://schemas.openxmlformats.org/officeDocument/2006/relationships/image"/><Relationship Id="rId5" Target="../media/image10.pn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6.jpeg" Type="http://schemas.openxmlformats.org/officeDocument/2006/relationships/image"/><Relationship Id="rId4" Target="../media/image17.jpeg" Type="http://schemas.openxmlformats.org/officeDocument/2006/relationships/image"/><Relationship Id="rId5" Target="../media/image18.jpeg" Type="http://schemas.openxmlformats.org/officeDocument/2006/relationships/image"/><Relationship Id="rId6" Target="../media/image19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20.pn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6.jpeg" Type="http://schemas.openxmlformats.org/officeDocument/2006/relationships/image"/><Relationship Id="rId4" Target="../media/image23.png" Type="http://schemas.openxmlformats.org/officeDocument/2006/relationships/image"/><Relationship Id="rId5" Target="../media/image24.png" Type="http://schemas.openxmlformats.org/officeDocument/2006/relationships/image"/><Relationship Id="rId6" Target="../media/image2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3973487" cy="10287000"/>
            <a:chOff x="0" y="0"/>
            <a:chExt cx="1046515" cy="270933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046515" cy="2709333"/>
            </a:xfrm>
            <a:custGeom>
              <a:avLst/>
              <a:gdLst/>
              <a:ahLst/>
              <a:cxnLst/>
              <a:rect r="r" b="b" t="t" l="l"/>
              <a:pathLst>
                <a:path h="2709333" w="1046515">
                  <a:moveTo>
                    <a:pt x="0" y="0"/>
                  </a:moveTo>
                  <a:lnTo>
                    <a:pt x="1046515" y="0"/>
                  </a:lnTo>
                  <a:lnTo>
                    <a:pt x="1046515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003768">
                <a:alpha val="7372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1046515" cy="27283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5400556" y="585097"/>
            <a:ext cx="11461443" cy="3193581"/>
            <a:chOff x="0" y="0"/>
            <a:chExt cx="2213391" cy="61673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13391" cy="616732"/>
            </a:xfrm>
            <a:custGeom>
              <a:avLst/>
              <a:gdLst/>
              <a:ahLst/>
              <a:cxnLst/>
              <a:rect r="r" b="b" t="t" l="l"/>
              <a:pathLst>
                <a:path h="616732" w="2213391">
                  <a:moveTo>
                    <a:pt x="0" y="0"/>
                  </a:moveTo>
                  <a:lnTo>
                    <a:pt x="2213391" y="0"/>
                  </a:lnTo>
                  <a:lnTo>
                    <a:pt x="2213391" y="616732"/>
                  </a:lnTo>
                  <a:lnTo>
                    <a:pt x="0" y="616732"/>
                  </a:lnTo>
                  <a:close/>
                </a:path>
              </a:pathLst>
            </a:custGeom>
            <a:ln w="66675" cap="sq">
              <a:solidFill>
                <a:srgbClr val="A8C399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123825"/>
              <a:ext cx="2213391" cy="74055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 marL="0" indent="0" lvl="0">
                <a:lnSpc>
                  <a:spcPts val="10168"/>
                </a:lnSpc>
                <a:spcBef>
                  <a:spcPct val="0"/>
                </a:spcBef>
              </a:pPr>
              <a:r>
                <a:rPr lang="en-US" sz="7368" spc="103">
                  <a:solidFill>
                    <a:srgbClr val="003768"/>
                  </a:solidFill>
                  <a:latin typeface="Oswald"/>
                  <a:ea typeface="Oswald"/>
                  <a:cs typeface="Oswald"/>
                  <a:sym typeface="Oswald"/>
                </a:rPr>
                <a:t>WORKFORCE DEVELOPMENT AND LOCAL REENTRY COUNCILS</a:t>
              </a: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5690802" y="7788157"/>
            <a:ext cx="4114800" cy="4114800"/>
          </a:xfrm>
          <a:custGeom>
            <a:avLst/>
            <a:gdLst/>
            <a:ahLst/>
            <a:cxnLst/>
            <a:rect r="r" b="b" t="t" l="l"/>
            <a:pathLst>
              <a:path h="4114800" w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383876" y="6915368"/>
            <a:ext cx="3586919" cy="1470637"/>
          </a:xfrm>
          <a:custGeom>
            <a:avLst/>
            <a:gdLst/>
            <a:ahLst/>
            <a:cxnLst/>
            <a:rect r="r" b="b" t="t" l="l"/>
            <a:pathLst>
              <a:path h="1470637" w="3586919">
                <a:moveTo>
                  <a:pt x="0" y="0"/>
                </a:moveTo>
                <a:lnTo>
                  <a:pt x="3586919" y="0"/>
                </a:lnTo>
                <a:lnTo>
                  <a:pt x="3586919" y="1470637"/>
                </a:lnTo>
                <a:lnTo>
                  <a:pt x="0" y="147063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212851" y="6172735"/>
            <a:ext cx="2955903" cy="2955903"/>
          </a:xfrm>
          <a:custGeom>
            <a:avLst/>
            <a:gdLst/>
            <a:ahLst/>
            <a:cxnLst/>
            <a:rect r="r" b="b" t="t" l="l"/>
            <a:pathLst>
              <a:path h="2955903" w="2955903">
                <a:moveTo>
                  <a:pt x="0" y="0"/>
                </a:moveTo>
                <a:lnTo>
                  <a:pt x="2955903" y="0"/>
                </a:lnTo>
                <a:lnTo>
                  <a:pt x="2955903" y="2955903"/>
                </a:lnTo>
                <a:lnTo>
                  <a:pt x="0" y="29559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242141" y="6172735"/>
            <a:ext cx="5485098" cy="2742549"/>
          </a:xfrm>
          <a:custGeom>
            <a:avLst/>
            <a:gdLst/>
            <a:ahLst/>
            <a:cxnLst/>
            <a:rect r="r" b="b" t="t" l="l"/>
            <a:pathLst>
              <a:path h="2742549" w="5485098">
                <a:moveTo>
                  <a:pt x="0" y="0"/>
                </a:moveTo>
                <a:lnTo>
                  <a:pt x="5485098" y="0"/>
                </a:lnTo>
                <a:lnTo>
                  <a:pt x="5485098" y="2742549"/>
                </a:lnTo>
                <a:lnTo>
                  <a:pt x="0" y="274254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5400556" y="4120688"/>
            <a:ext cx="11168268" cy="14821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80"/>
              </a:lnSpc>
            </a:pPr>
            <a:r>
              <a:rPr lang="en-US" sz="4271">
                <a:solidFill>
                  <a:srgbClr val="003768"/>
                </a:solidFill>
                <a:latin typeface="Oswald"/>
                <a:ea typeface="Oswald"/>
                <a:cs typeface="Oswald"/>
                <a:sym typeface="Oswald"/>
              </a:rPr>
              <a:t>BUILDING EMPLOYMENT PATHWAYS FOR RETURNING CITIZENS IN THE PIEDMONT TRIAD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232447" y="3209059"/>
            <a:ext cx="15772803" cy="6725814"/>
            <a:chOff x="0" y="0"/>
            <a:chExt cx="6113332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13332" cy="2606837"/>
            </a:xfrm>
            <a:custGeom>
              <a:avLst/>
              <a:gdLst/>
              <a:ahLst/>
              <a:cxnLst/>
              <a:rect r="r" b="b" t="t" l="l"/>
              <a:pathLst>
                <a:path h="2606837" w="6113332">
                  <a:moveTo>
                    <a:pt x="0" y="0"/>
                  </a:moveTo>
                  <a:lnTo>
                    <a:pt x="6113332" y="0"/>
                  </a:lnTo>
                  <a:lnTo>
                    <a:pt x="6113332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6113332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6571235" y="2145951"/>
            <a:ext cx="10434014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 spc="-19">
                <a:solidFill>
                  <a:srgbClr val="E9E9E9"/>
                </a:solidFill>
                <a:latin typeface="Roboto"/>
                <a:ea typeface="Roboto"/>
                <a:cs typeface="Roboto"/>
                <a:sym typeface="Roboto"/>
              </a:rPr>
              <a:t>WORKFORCE DEVELOPMENT CONTRIBUTES: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955748" y="612439"/>
            <a:ext cx="15083361" cy="1226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936"/>
              </a:lnSpc>
              <a:spcBef>
                <a:spcPct val="0"/>
              </a:spcBef>
            </a:pPr>
            <a:r>
              <a:rPr lang="en-US" sz="7200" spc="10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WHY WORKFORCE MATTERS IN REENTRY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10095" y="4079600"/>
            <a:ext cx="15267810" cy="47038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0" indent="-367025" lvl="1">
              <a:lnSpc>
                <a:spcPts val="4691"/>
              </a:lnSpc>
              <a:buFont typeface="Arial"/>
              <a:buChar char="•"/>
            </a:pPr>
            <a:r>
              <a:rPr lang="en-US" sz="3399" spc="333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Career services </a:t>
            </a:r>
          </a:p>
          <a:p>
            <a:pPr algn="l" marL="734050" indent="-367025" lvl="1">
              <a:lnSpc>
                <a:spcPts val="4691"/>
              </a:lnSpc>
              <a:buFont typeface="Arial"/>
              <a:buChar char="•"/>
            </a:pPr>
            <a:r>
              <a:rPr lang="en-US" sz="3399" spc="333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Employer engagement </a:t>
            </a:r>
          </a:p>
          <a:p>
            <a:pPr algn="l" marL="734050" indent="-367025" lvl="1">
              <a:lnSpc>
                <a:spcPts val="4691"/>
              </a:lnSpc>
              <a:buFont typeface="Arial"/>
              <a:buChar char="•"/>
            </a:pPr>
            <a:r>
              <a:rPr lang="en-US" sz="3399" spc="333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Job placement</a:t>
            </a:r>
          </a:p>
          <a:p>
            <a:pPr algn="l" marL="734050" indent="-367025" lvl="1">
              <a:lnSpc>
                <a:spcPts val="4691"/>
              </a:lnSpc>
              <a:buFont typeface="Arial"/>
              <a:buChar char="•"/>
            </a:pPr>
            <a:r>
              <a:rPr lang="en-US" sz="3399" spc="333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Training opportunities</a:t>
            </a:r>
          </a:p>
          <a:p>
            <a:pPr algn="l" marL="734050" indent="-367025" lvl="1">
              <a:lnSpc>
                <a:spcPts val="4691"/>
              </a:lnSpc>
              <a:buFont typeface="Arial"/>
              <a:buChar char="•"/>
            </a:pPr>
            <a:r>
              <a:rPr lang="en-US" sz="3399" spc="333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Second Chance Hiring initiatives </a:t>
            </a:r>
          </a:p>
          <a:p>
            <a:pPr algn="l">
              <a:lnSpc>
                <a:spcPts val="4691"/>
              </a:lnSpc>
            </a:pPr>
          </a:p>
          <a:p>
            <a:pPr algn="l">
              <a:lnSpc>
                <a:spcPts val="4691"/>
              </a:lnSpc>
            </a:pPr>
            <a:r>
              <a:rPr lang="en-US" sz="3399" spc="333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This naturally aligns with the mission of Local Reentry Councils</a:t>
            </a:r>
          </a:p>
          <a:p>
            <a:pPr algn="r">
              <a:lnSpc>
                <a:spcPts val="4691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232447" y="3209059"/>
            <a:ext cx="15772803" cy="6725814"/>
            <a:chOff x="0" y="0"/>
            <a:chExt cx="6113332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13332" cy="2606837"/>
            </a:xfrm>
            <a:custGeom>
              <a:avLst/>
              <a:gdLst/>
              <a:ahLst/>
              <a:cxnLst/>
              <a:rect r="r" b="b" t="t" l="l"/>
              <a:pathLst>
                <a:path h="2606837" w="6113332">
                  <a:moveTo>
                    <a:pt x="0" y="0"/>
                  </a:moveTo>
                  <a:lnTo>
                    <a:pt x="6113332" y="0"/>
                  </a:lnTo>
                  <a:lnTo>
                    <a:pt x="6113332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6113332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12" id="12"/>
          <p:cNvGrpSpPr>
            <a:grpSpLocks noChangeAspect="true"/>
          </p:cNvGrpSpPr>
          <p:nvPr/>
        </p:nvGrpSpPr>
        <p:grpSpPr>
          <a:xfrm rot="0">
            <a:off x="1891611" y="4116749"/>
            <a:ext cx="3271353" cy="2455217"/>
            <a:chOff x="0" y="0"/>
            <a:chExt cx="8909050" cy="668642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9525" y="9525"/>
              <a:ext cx="8890000" cy="6667373"/>
            </a:xfrm>
            <a:custGeom>
              <a:avLst/>
              <a:gdLst/>
              <a:ahLst/>
              <a:cxnLst/>
              <a:rect r="r" b="b" t="t" l="l"/>
              <a:pathLst>
                <a:path h="6667373" w="8890000">
                  <a:moveTo>
                    <a:pt x="0" y="0"/>
                  </a:moveTo>
                  <a:lnTo>
                    <a:pt x="8890000" y="0"/>
                  </a:lnTo>
                  <a:lnTo>
                    <a:pt x="8890000" y="6667373"/>
                  </a:lnTo>
                  <a:lnTo>
                    <a:pt x="0" y="6667373"/>
                  </a:lnTo>
                  <a:close/>
                </a:path>
              </a:pathLst>
            </a:custGeom>
            <a:solidFill>
              <a:srgbClr val="A8C399"/>
            </a:solidFill>
          </p:spPr>
        </p:sp>
        <p:sp>
          <p:nvSpPr>
            <p:cNvPr name="Freeform 14" id="14"/>
            <p:cNvSpPr/>
            <p:nvPr/>
          </p:nvSpPr>
          <p:spPr>
            <a:xfrm flipH="false" flipV="false" rot="0">
              <a:off x="182372" y="372872"/>
              <a:ext cx="8544306" cy="5940679"/>
            </a:xfrm>
            <a:custGeom>
              <a:avLst/>
              <a:gdLst/>
              <a:ahLst/>
              <a:cxnLst/>
              <a:rect r="r" b="b" t="t" l="l"/>
              <a:pathLst>
                <a:path h="5940679" w="8544306">
                  <a:moveTo>
                    <a:pt x="0" y="0"/>
                  </a:moveTo>
                  <a:lnTo>
                    <a:pt x="8544306" y="0"/>
                  </a:lnTo>
                  <a:lnTo>
                    <a:pt x="8544306" y="5940679"/>
                  </a:lnTo>
                  <a:lnTo>
                    <a:pt x="0" y="5940679"/>
                  </a:lnTo>
                  <a:close/>
                </a:path>
              </a:pathLst>
            </a:custGeom>
            <a:blipFill>
              <a:blip r:embed="rId3"/>
              <a:stretch>
                <a:fillRect l="-2080" t="0" r="-208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909050" cy="6686423"/>
            </a:xfrm>
            <a:custGeom>
              <a:avLst/>
              <a:gdLst/>
              <a:ahLst/>
              <a:cxnLst/>
              <a:rect r="r" b="b" t="t" l="l"/>
              <a:pathLst>
                <a:path h="6686423" w="8909050">
                  <a:moveTo>
                    <a:pt x="8909050" y="6686423"/>
                  </a:moveTo>
                  <a:lnTo>
                    <a:pt x="0" y="6686423"/>
                  </a:lnTo>
                  <a:lnTo>
                    <a:pt x="0" y="0"/>
                  </a:lnTo>
                  <a:lnTo>
                    <a:pt x="8909050" y="0"/>
                  </a:lnTo>
                  <a:lnTo>
                    <a:pt x="8909050" y="6686423"/>
                  </a:lnTo>
                  <a:close/>
                  <a:moveTo>
                    <a:pt x="19050" y="6667373"/>
                  </a:moveTo>
                  <a:lnTo>
                    <a:pt x="8890000" y="6667373"/>
                  </a:lnTo>
                  <a:lnTo>
                    <a:pt x="8890000" y="19050"/>
                  </a:lnTo>
                  <a:lnTo>
                    <a:pt x="19050" y="19050"/>
                  </a:lnTo>
                  <a:lnTo>
                    <a:pt x="19050" y="6667373"/>
                  </a:lnTo>
                  <a:close/>
                  <a:moveTo>
                    <a:pt x="8736203" y="6323076"/>
                  </a:moveTo>
                  <a:lnTo>
                    <a:pt x="172847" y="6323076"/>
                  </a:lnTo>
                  <a:lnTo>
                    <a:pt x="172847" y="363347"/>
                  </a:lnTo>
                  <a:lnTo>
                    <a:pt x="8736203" y="363347"/>
                  </a:lnTo>
                  <a:lnTo>
                    <a:pt x="8736203" y="6323076"/>
                  </a:lnTo>
                  <a:close/>
                  <a:moveTo>
                    <a:pt x="191897" y="6304026"/>
                  </a:moveTo>
                  <a:lnTo>
                    <a:pt x="8717153" y="6304026"/>
                  </a:lnTo>
                  <a:lnTo>
                    <a:pt x="8717153" y="382397"/>
                  </a:lnTo>
                  <a:lnTo>
                    <a:pt x="191897" y="382397"/>
                  </a:lnTo>
                  <a:lnTo>
                    <a:pt x="191897" y="6304026"/>
                  </a:lnTo>
                  <a:close/>
                </a:path>
              </a:pathLst>
            </a:custGeom>
            <a:solidFill>
              <a:srgbClr val="066780"/>
            </a:solidFill>
          </p:spPr>
        </p:sp>
      </p:grpSp>
      <p:grpSp>
        <p:nvGrpSpPr>
          <p:cNvPr name="Group 16" id="16"/>
          <p:cNvGrpSpPr>
            <a:grpSpLocks noChangeAspect="true"/>
          </p:cNvGrpSpPr>
          <p:nvPr/>
        </p:nvGrpSpPr>
        <p:grpSpPr>
          <a:xfrm rot="0">
            <a:off x="7012376" y="4116749"/>
            <a:ext cx="3271353" cy="2455217"/>
            <a:chOff x="0" y="0"/>
            <a:chExt cx="8909050" cy="6686423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9525" y="9525"/>
              <a:ext cx="8890000" cy="6667373"/>
            </a:xfrm>
            <a:custGeom>
              <a:avLst/>
              <a:gdLst/>
              <a:ahLst/>
              <a:cxnLst/>
              <a:rect r="r" b="b" t="t" l="l"/>
              <a:pathLst>
                <a:path h="6667373" w="8890000">
                  <a:moveTo>
                    <a:pt x="0" y="0"/>
                  </a:moveTo>
                  <a:lnTo>
                    <a:pt x="8890000" y="0"/>
                  </a:lnTo>
                  <a:lnTo>
                    <a:pt x="8890000" y="6667373"/>
                  </a:lnTo>
                  <a:lnTo>
                    <a:pt x="0" y="6667373"/>
                  </a:lnTo>
                  <a:close/>
                </a:path>
              </a:pathLst>
            </a:custGeom>
            <a:solidFill>
              <a:srgbClr val="A8C399"/>
            </a:solidFill>
          </p:spPr>
        </p:sp>
        <p:sp>
          <p:nvSpPr>
            <p:cNvPr name="Freeform 18" id="18"/>
            <p:cNvSpPr/>
            <p:nvPr/>
          </p:nvSpPr>
          <p:spPr>
            <a:xfrm flipH="false" flipV="false" rot="0">
              <a:off x="182372" y="372872"/>
              <a:ext cx="8544306" cy="5940679"/>
            </a:xfrm>
            <a:custGeom>
              <a:avLst/>
              <a:gdLst/>
              <a:ahLst/>
              <a:cxnLst/>
              <a:rect r="r" b="b" t="t" l="l"/>
              <a:pathLst>
                <a:path h="5940679" w="8544306">
                  <a:moveTo>
                    <a:pt x="0" y="0"/>
                  </a:moveTo>
                  <a:lnTo>
                    <a:pt x="8544306" y="0"/>
                  </a:lnTo>
                  <a:lnTo>
                    <a:pt x="8544306" y="5940679"/>
                  </a:lnTo>
                  <a:lnTo>
                    <a:pt x="0" y="5940679"/>
                  </a:lnTo>
                  <a:close/>
                </a:path>
              </a:pathLst>
            </a:custGeom>
            <a:blipFill>
              <a:blip r:embed="rId4"/>
              <a:stretch>
                <a:fillRect l="-842" t="0" r="-842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909050" cy="6686423"/>
            </a:xfrm>
            <a:custGeom>
              <a:avLst/>
              <a:gdLst/>
              <a:ahLst/>
              <a:cxnLst/>
              <a:rect r="r" b="b" t="t" l="l"/>
              <a:pathLst>
                <a:path h="6686423" w="8909050">
                  <a:moveTo>
                    <a:pt x="8909050" y="6686423"/>
                  </a:moveTo>
                  <a:lnTo>
                    <a:pt x="0" y="6686423"/>
                  </a:lnTo>
                  <a:lnTo>
                    <a:pt x="0" y="0"/>
                  </a:lnTo>
                  <a:lnTo>
                    <a:pt x="8909050" y="0"/>
                  </a:lnTo>
                  <a:lnTo>
                    <a:pt x="8909050" y="6686423"/>
                  </a:lnTo>
                  <a:close/>
                  <a:moveTo>
                    <a:pt x="19050" y="6667373"/>
                  </a:moveTo>
                  <a:lnTo>
                    <a:pt x="8890000" y="6667373"/>
                  </a:lnTo>
                  <a:lnTo>
                    <a:pt x="8890000" y="19050"/>
                  </a:lnTo>
                  <a:lnTo>
                    <a:pt x="19050" y="19050"/>
                  </a:lnTo>
                  <a:lnTo>
                    <a:pt x="19050" y="6667373"/>
                  </a:lnTo>
                  <a:close/>
                  <a:moveTo>
                    <a:pt x="8736203" y="6323076"/>
                  </a:moveTo>
                  <a:lnTo>
                    <a:pt x="172847" y="6323076"/>
                  </a:lnTo>
                  <a:lnTo>
                    <a:pt x="172847" y="363347"/>
                  </a:lnTo>
                  <a:lnTo>
                    <a:pt x="8736203" y="363347"/>
                  </a:lnTo>
                  <a:lnTo>
                    <a:pt x="8736203" y="6323076"/>
                  </a:lnTo>
                  <a:close/>
                  <a:moveTo>
                    <a:pt x="191897" y="6304026"/>
                  </a:moveTo>
                  <a:lnTo>
                    <a:pt x="8717153" y="6304026"/>
                  </a:lnTo>
                  <a:lnTo>
                    <a:pt x="8717153" y="382397"/>
                  </a:lnTo>
                  <a:lnTo>
                    <a:pt x="191897" y="382397"/>
                  </a:lnTo>
                  <a:lnTo>
                    <a:pt x="191897" y="6304026"/>
                  </a:lnTo>
                  <a:close/>
                </a:path>
              </a:pathLst>
            </a:custGeom>
            <a:solidFill>
              <a:srgbClr val="066780"/>
            </a:solidFill>
          </p:spPr>
        </p:sp>
      </p:grpSp>
      <p:grpSp>
        <p:nvGrpSpPr>
          <p:cNvPr name="Group 20" id="20"/>
          <p:cNvGrpSpPr>
            <a:grpSpLocks noChangeAspect="true"/>
          </p:cNvGrpSpPr>
          <p:nvPr/>
        </p:nvGrpSpPr>
        <p:grpSpPr>
          <a:xfrm rot="0">
            <a:off x="12133140" y="4116749"/>
            <a:ext cx="3271353" cy="2455217"/>
            <a:chOff x="0" y="0"/>
            <a:chExt cx="8909050" cy="6686423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9525" y="9525"/>
              <a:ext cx="8890000" cy="6667373"/>
            </a:xfrm>
            <a:custGeom>
              <a:avLst/>
              <a:gdLst/>
              <a:ahLst/>
              <a:cxnLst/>
              <a:rect r="r" b="b" t="t" l="l"/>
              <a:pathLst>
                <a:path h="6667373" w="8890000">
                  <a:moveTo>
                    <a:pt x="0" y="0"/>
                  </a:moveTo>
                  <a:lnTo>
                    <a:pt x="8890000" y="0"/>
                  </a:lnTo>
                  <a:lnTo>
                    <a:pt x="8890000" y="6667373"/>
                  </a:lnTo>
                  <a:lnTo>
                    <a:pt x="0" y="6667373"/>
                  </a:lnTo>
                  <a:close/>
                </a:path>
              </a:pathLst>
            </a:custGeom>
            <a:solidFill>
              <a:srgbClr val="A8C399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182372" y="372872"/>
              <a:ext cx="8544306" cy="5940679"/>
            </a:xfrm>
            <a:custGeom>
              <a:avLst/>
              <a:gdLst/>
              <a:ahLst/>
              <a:cxnLst/>
              <a:rect r="r" b="b" t="t" l="l"/>
              <a:pathLst>
                <a:path h="5940679" w="8544306">
                  <a:moveTo>
                    <a:pt x="0" y="0"/>
                  </a:moveTo>
                  <a:lnTo>
                    <a:pt x="8544306" y="0"/>
                  </a:lnTo>
                  <a:lnTo>
                    <a:pt x="8544306" y="5940679"/>
                  </a:lnTo>
                  <a:lnTo>
                    <a:pt x="0" y="5940679"/>
                  </a:lnTo>
                  <a:close/>
                </a:path>
              </a:pathLst>
            </a:custGeom>
            <a:blipFill>
              <a:blip r:embed="rId5"/>
              <a:stretch>
                <a:fillRect l="-2145" t="0" r="-2145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909050" cy="6686423"/>
            </a:xfrm>
            <a:custGeom>
              <a:avLst/>
              <a:gdLst/>
              <a:ahLst/>
              <a:cxnLst/>
              <a:rect r="r" b="b" t="t" l="l"/>
              <a:pathLst>
                <a:path h="6686423" w="8909050">
                  <a:moveTo>
                    <a:pt x="8909050" y="6686423"/>
                  </a:moveTo>
                  <a:lnTo>
                    <a:pt x="0" y="6686423"/>
                  </a:lnTo>
                  <a:lnTo>
                    <a:pt x="0" y="0"/>
                  </a:lnTo>
                  <a:lnTo>
                    <a:pt x="8909050" y="0"/>
                  </a:lnTo>
                  <a:lnTo>
                    <a:pt x="8909050" y="6686423"/>
                  </a:lnTo>
                  <a:close/>
                  <a:moveTo>
                    <a:pt x="19050" y="6667373"/>
                  </a:moveTo>
                  <a:lnTo>
                    <a:pt x="8890000" y="6667373"/>
                  </a:lnTo>
                  <a:lnTo>
                    <a:pt x="8890000" y="19050"/>
                  </a:lnTo>
                  <a:lnTo>
                    <a:pt x="19050" y="19050"/>
                  </a:lnTo>
                  <a:lnTo>
                    <a:pt x="19050" y="6667373"/>
                  </a:lnTo>
                  <a:close/>
                  <a:moveTo>
                    <a:pt x="8736203" y="6323076"/>
                  </a:moveTo>
                  <a:lnTo>
                    <a:pt x="172847" y="6323076"/>
                  </a:lnTo>
                  <a:lnTo>
                    <a:pt x="172847" y="363347"/>
                  </a:lnTo>
                  <a:lnTo>
                    <a:pt x="8736203" y="363347"/>
                  </a:lnTo>
                  <a:lnTo>
                    <a:pt x="8736203" y="6323076"/>
                  </a:lnTo>
                  <a:close/>
                  <a:moveTo>
                    <a:pt x="191897" y="6304026"/>
                  </a:moveTo>
                  <a:lnTo>
                    <a:pt x="8717153" y="6304026"/>
                  </a:lnTo>
                  <a:lnTo>
                    <a:pt x="8717153" y="382397"/>
                  </a:lnTo>
                  <a:lnTo>
                    <a:pt x="191897" y="382397"/>
                  </a:lnTo>
                  <a:lnTo>
                    <a:pt x="191897" y="6304026"/>
                  </a:lnTo>
                  <a:close/>
                </a:path>
              </a:pathLst>
            </a:custGeom>
            <a:solidFill>
              <a:srgbClr val="066780"/>
            </a:solidFill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5531130" y="4787817"/>
            <a:ext cx="1113080" cy="1113080"/>
          </a:xfrm>
          <a:custGeom>
            <a:avLst/>
            <a:gdLst/>
            <a:ahLst/>
            <a:cxnLst/>
            <a:rect r="r" b="b" t="t" l="l"/>
            <a:pathLst>
              <a:path h="1113080" w="1113080">
                <a:moveTo>
                  <a:pt x="0" y="0"/>
                </a:moveTo>
                <a:lnTo>
                  <a:pt x="1113080" y="0"/>
                </a:lnTo>
                <a:lnTo>
                  <a:pt x="1113080" y="1113080"/>
                </a:lnTo>
                <a:lnTo>
                  <a:pt x="0" y="11130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10578497" y="5059930"/>
            <a:ext cx="1259876" cy="840967"/>
          </a:xfrm>
          <a:custGeom>
            <a:avLst/>
            <a:gdLst/>
            <a:ahLst/>
            <a:cxnLst/>
            <a:rect r="r" b="b" t="t" l="l"/>
            <a:pathLst>
              <a:path h="840967" w="1259876">
                <a:moveTo>
                  <a:pt x="0" y="0"/>
                </a:moveTo>
                <a:lnTo>
                  <a:pt x="1259875" y="0"/>
                </a:lnTo>
                <a:lnTo>
                  <a:pt x="1259875" y="840967"/>
                </a:lnTo>
                <a:lnTo>
                  <a:pt x="0" y="8409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3380190" y="664614"/>
            <a:ext cx="13236149" cy="1350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040"/>
              </a:lnSpc>
              <a:spcBef>
                <a:spcPct val="0"/>
              </a:spcBef>
            </a:pPr>
            <a:r>
              <a:rPr lang="en-US" sz="8000" spc="11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THE PARTNERSHIP MODEL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480452" y="3560006"/>
            <a:ext cx="3799476" cy="387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69"/>
              </a:lnSpc>
              <a:spcBef>
                <a:spcPct val="0"/>
              </a:spcBef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LRC PARTNERS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6748314" y="3560006"/>
            <a:ext cx="3799476" cy="387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69"/>
              </a:lnSpc>
              <a:spcBef>
                <a:spcPct val="0"/>
              </a:spcBef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WORKFORCE DEVELOPMENT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014640" y="3560006"/>
            <a:ext cx="3799476" cy="3875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169"/>
              </a:lnSpc>
              <a:spcBef>
                <a:spcPct val="0"/>
              </a:spcBef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SUCCESSFUL REENTRY OUTCOMES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891611" y="6960952"/>
            <a:ext cx="3799476" cy="15858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CORRECTIONS  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HOUSING  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BEHAVIORAL HEALTH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COMMUNITY SERVICES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7139770" y="6922261"/>
            <a:ext cx="3799476" cy="15858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NCWORKS 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TRAINING  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EMPLOYERS 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CAREER SERVICES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2133140" y="7138358"/>
            <a:ext cx="3926870" cy="15858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STABLE HOUSING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EMPLOYMENT OPPORTUNITIES  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EDUCATIONAL ACCESS </a:t>
            </a:r>
          </a:p>
          <a:p>
            <a:pPr algn="l" marL="495800" indent="-247900" lvl="1">
              <a:lnSpc>
                <a:spcPts val="3169"/>
              </a:lnSpc>
              <a:buFont typeface="Arial"/>
              <a:buChar char="•"/>
            </a:pPr>
            <a:r>
              <a:rPr lang="en-US" sz="2296" spc="3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INCREASED CONFIDENCE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518563" y="3209059"/>
            <a:ext cx="14938035" cy="6725814"/>
            <a:chOff x="0" y="0"/>
            <a:chExt cx="5789787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789787" cy="2606837"/>
            </a:xfrm>
            <a:custGeom>
              <a:avLst/>
              <a:gdLst/>
              <a:ahLst/>
              <a:cxnLst/>
              <a:rect r="r" b="b" t="t" l="l"/>
              <a:pathLst>
                <a:path h="2606837" w="5789787">
                  <a:moveTo>
                    <a:pt x="0" y="0"/>
                  </a:moveTo>
                  <a:lnTo>
                    <a:pt x="5789787" y="0"/>
                  </a:lnTo>
                  <a:lnTo>
                    <a:pt x="5789787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5789787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1722346" y="5127589"/>
            <a:ext cx="3715101" cy="3715101"/>
          </a:xfrm>
          <a:custGeom>
            <a:avLst/>
            <a:gdLst/>
            <a:ahLst/>
            <a:cxnLst/>
            <a:rect r="r" b="b" t="t" l="l"/>
            <a:pathLst>
              <a:path h="3715101" w="3715101">
                <a:moveTo>
                  <a:pt x="0" y="0"/>
                </a:moveTo>
                <a:lnTo>
                  <a:pt x="3715101" y="0"/>
                </a:lnTo>
                <a:lnTo>
                  <a:pt x="3715101" y="3715100"/>
                </a:lnTo>
                <a:lnTo>
                  <a:pt x="0" y="37151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141990" y="2150631"/>
            <a:ext cx="10434014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b="true" sz="3999" spc="-19">
                <a:solidFill>
                  <a:srgbClr val="E9E9E9"/>
                </a:solidFill>
                <a:latin typeface="Roboto Bold"/>
                <a:ea typeface="Roboto Bold"/>
                <a:cs typeface="Roboto Bold"/>
                <a:sym typeface="Roboto Bold"/>
              </a:rPr>
              <a:t>AN ESTABLISHED PARTNERSHIP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80190" y="664614"/>
            <a:ext cx="13236149" cy="1350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040"/>
              </a:lnSpc>
              <a:spcBef>
                <a:spcPct val="0"/>
              </a:spcBef>
            </a:pPr>
            <a:r>
              <a:rPr lang="en-US" sz="8000" spc="11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FORSYTH COUNTY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18563" y="583722"/>
            <a:ext cx="12327768" cy="495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01"/>
              </a:lnSpc>
            </a:pPr>
            <a:r>
              <a:rPr lang="en-US" sz="2899" spc="28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 W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525925" y="4862816"/>
            <a:ext cx="8726459" cy="4173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Well-established Local Reentry Council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NCWorks co-located with the council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Strong partnership between NCWorks leadership and LRC staff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Joint program development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Coordinated referrals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Shared commitment to employment outcomes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525925" y="3434136"/>
            <a:ext cx="13236149" cy="9315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589"/>
              </a:lnSpc>
              <a:spcBef>
                <a:spcPct val="0"/>
              </a:spcBef>
            </a:pPr>
            <a:r>
              <a:rPr lang="en-US" sz="5499" spc="76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FORSYTH COUNTY LOCAL REENTRY COUNCIL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518563" y="3209059"/>
            <a:ext cx="14938035" cy="6725814"/>
            <a:chOff x="0" y="0"/>
            <a:chExt cx="5789787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789787" cy="2606837"/>
            </a:xfrm>
            <a:custGeom>
              <a:avLst/>
              <a:gdLst/>
              <a:ahLst/>
              <a:cxnLst/>
              <a:rect r="r" b="b" t="t" l="l"/>
              <a:pathLst>
                <a:path h="2606837" w="5789787">
                  <a:moveTo>
                    <a:pt x="0" y="0"/>
                  </a:moveTo>
                  <a:lnTo>
                    <a:pt x="5789787" y="0"/>
                  </a:lnTo>
                  <a:lnTo>
                    <a:pt x="5789787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5789787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2178248" y="4246826"/>
            <a:ext cx="2723828" cy="3241219"/>
            <a:chOff x="0" y="0"/>
            <a:chExt cx="3790950" cy="451104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3"/>
              <a:stretch>
                <a:fillRect l="-116630" t="-3785" r="-116630" b="-3785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406691" y="4246826"/>
            <a:ext cx="2723828" cy="3241219"/>
            <a:chOff x="0" y="0"/>
            <a:chExt cx="3790950" cy="451104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4"/>
              <a:stretch>
                <a:fillRect l="-30585" t="0" r="-30585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2484418" y="4406069"/>
            <a:ext cx="2723828" cy="3241219"/>
            <a:chOff x="0" y="0"/>
            <a:chExt cx="3790950" cy="451104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5"/>
              <a:stretch>
                <a:fillRect l="-20060" t="-5219" r="0" b="-27373"/>
              </a:stretch>
            </a:blipFill>
          </p:spPr>
        </p:sp>
      </p:grpSp>
      <p:sp>
        <p:nvSpPr>
          <p:cNvPr name="TextBox 18" id="18"/>
          <p:cNvSpPr txBox="true"/>
          <p:nvPr/>
        </p:nvSpPr>
        <p:spPr>
          <a:xfrm rot="0">
            <a:off x="4785202" y="2234334"/>
            <a:ext cx="12074211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b="true" sz="3999" spc="-19">
                <a:solidFill>
                  <a:srgbClr val="E9E9E9"/>
                </a:solidFill>
                <a:latin typeface="Roboto Bold"/>
                <a:ea typeface="Roboto Bold"/>
                <a:cs typeface="Roboto Bold"/>
                <a:sym typeface="Roboto Bold"/>
              </a:rPr>
              <a:t>EXAMPLES OF COLLABORATIVE PROGRAMMING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380190" y="664614"/>
            <a:ext cx="13236149" cy="1350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040"/>
              </a:lnSpc>
              <a:spcBef>
                <a:spcPct val="0"/>
              </a:spcBef>
            </a:pPr>
            <a:r>
              <a:rPr lang="en-US" sz="8000" spc="11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PROGRAMING IN ACTION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18563" y="583722"/>
            <a:ext cx="12327768" cy="495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01"/>
              </a:lnSpc>
            </a:pPr>
            <a:r>
              <a:rPr lang="en-US" sz="2899" spc="28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 W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349624" y="3612520"/>
            <a:ext cx="2381076" cy="5299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09"/>
              </a:lnSpc>
              <a:spcBef>
                <a:spcPct val="0"/>
              </a:spcBef>
            </a:pPr>
            <a:r>
              <a:rPr lang="en-US" sz="3195" spc="4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WORKSHOPS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7617189" y="3161434"/>
            <a:ext cx="2381076" cy="1085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09"/>
              </a:lnSpc>
              <a:spcBef>
                <a:spcPct val="0"/>
              </a:spcBef>
            </a:pPr>
            <a:r>
              <a:rPr lang="en-US" sz="3195" spc="4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HIRING INITIATIVES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655794" y="3161434"/>
            <a:ext cx="2381076" cy="16407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09"/>
              </a:lnSpc>
              <a:spcBef>
                <a:spcPct val="0"/>
              </a:spcBef>
            </a:pPr>
            <a:r>
              <a:rPr lang="en-US" sz="3195" spc="4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WORKFORCE SERVICES</a:t>
            </a:r>
          </a:p>
          <a:p>
            <a:pPr algn="ctr" marL="0" indent="0" lvl="0">
              <a:lnSpc>
                <a:spcPts val="4409"/>
              </a:lnSpc>
              <a:spcBef>
                <a:spcPct val="0"/>
              </a:spcBef>
            </a:pPr>
          </a:p>
        </p:txBody>
      </p:sp>
      <p:sp>
        <p:nvSpPr>
          <p:cNvPr name="TextBox 24" id="24"/>
          <p:cNvSpPr txBox="true"/>
          <p:nvPr/>
        </p:nvSpPr>
        <p:spPr>
          <a:xfrm rot="0">
            <a:off x="1900225" y="7756751"/>
            <a:ext cx="3586140" cy="1863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68555" indent="-234278" lvl="1">
              <a:lnSpc>
                <a:spcPts val="2994"/>
              </a:lnSpc>
              <a:buFont typeface="Arial"/>
              <a:buChar char="•"/>
            </a:pPr>
            <a:r>
              <a:rPr lang="en-US" sz="217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RESUME DEVELOPMENT</a:t>
            </a:r>
          </a:p>
          <a:p>
            <a:pPr algn="l" marL="468555" indent="-234278" lvl="1">
              <a:lnSpc>
                <a:spcPts val="2994"/>
              </a:lnSpc>
              <a:buFont typeface="Arial"/>
              <a:buChar char="•"/>
            </a:pPr>
            <a:r>
              <a:rPr lang="en-US" sz="217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INTERVIEW PREPARATION</a:t>
            </a:r>
          </a:p>
          <a:p>
            <a:pPr algn="l" marL="468555" indent="-234278" lvl="1">
              <a:lnSpc>
                <a:spcPts val="2994"/>
              </a:lnSpc>
              <a:buFont typeface="Arial"/>
              <a:buChar char="•"/>
            </a:pPr>
            <a:r>
              <a:rPr lang="en-US" sz="217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JOB SEARCH STRATEGIES</a:t>
            </a:r>
          </a:p>
          <a:p>
            <a:pPr algn="l" marL="468555" indent="-234278" lvl="1">
              <a:lnSpc>
                <a:spcPts val="2994"/>
              </a:lnSpc>
              <a:buFont typeface="Arial"/>
              <a:buChar char="•"/>
            </a:pPr>
            <a:r>
              <a:rPr lang="en-US" sz="217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WORKPLACE SUCCESS SKILLS</a:t>
            </a:r>
          </a:p>
          <a:p>
            <a:pPr algn="l" marL="0" indent="0" lvl="0">
              <a:lnSpc>
                <a:spcPts val="2994"/>
              </a:lnSpc>
              <a:spcBef>
                <a:spcPct val="0"/>
              </a:spcBef>
            </a:pPr>
          </a:p>
        </p:txBody>
      </p:sp>
      <p:sp>
        <p:nvSpPr>
          <p:cNvPr name="TextBox 25" id="25"/>
          <p:cNvSpPr txBox="true"/>
          <p:nvPr/>
        </p:nvSpPr>
        <p:spPr>
          <a:xfrm rot="0">
            <a:off x="6973425" y="7756751"/>
            <a:ext cx="4445118" cy="15015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2880" indent="-236440" lvl="1">
              <a:lnSpc>
                <a:spcPts val="3022"/>
              </a:lnSpc>
              <a:buFont typeface="Arial"/>
              <a:buChar char="•"/>
            </a:pPr>
            <a:r>
              <a:rPr lang="en-US" sz="219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SECOND CHANCE HIRING EVENTS</a:t>
            </a:r>
          </a:p>
          <a:p>
            <a:pPr algn="l" marL="472880" indent="-236440" lvl="1">
              <a:lnSpc>
                <a:spcPts val="3022"/>
              </a:lnSpc>
              <a:buFont typeface="Arial"/>
              <a:buChar char="•"/>
            </a:pPr>
            <a:r>
              <a:rPr lang="en-US" sz="219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EMPLOY</a:t>
            </a:r>
            <a:r>
              <a:rPr lang="en-US" sz="219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ER ENGAGEMENT ACTIVITIES</a:t>
            </a:r>
          </a:p>
          <a:p>
            <a:pPr algn="l" marL="472880" indent="-236440" lvl="1">
              <a:lnSpc>
                <a:spcPts val="3022"/>
              </a:lnSpc>
              <a:buFont typeface="Arial"/>
              <a:buChar char="•"/>
            </a:pPr>
            <a:r>
              <a:rPr lang="en-US" sz="219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FAI</a:t>
            </a:r>
            <a:r>
              <a:rPr lang="en-US" sz="2190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R CHANCE HIRING EDUCATION</a:t>
            </a:r>
          </a:p>
          <a:p>
            <a:pPr algn="l" marL="0" indent="0" lvl="0">
              <a:lnSpc>
                <a:spcPts val="3022"/>
              </a:lnSpc>
              <a:spcBef>
                <a:spcPct val="0"/>
              </a:spcBef>
            </a:pPr>
          </a:p>
        </p:txBody>
      </p:sp>
      <p:sp>
        <p:nvSpPr>
          <p:cNvPr name="TextBox 26" id="26"/>
          <p:cNvSpPr txBox="true"/>
          <p:nvPr/>
        </p:nvSpPr>
        <p:spPr>
          <a:xfrm rot="0">
            <a:off x="12208749" y="7756751"/>
            <a:ext cx="4407590" cy="1489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68888" indent="-234444" lvl="1">
              <a:lnSpc>
                <a:spcPts val="2997"/>
              </a:lnSpc>
              <a:buFont typeface="Arial"/>
              <a:buChar char="•"/>
            </a:pPr>
            <a:r>
              <a:rPr lang="en-US" sz="2171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CAREER COUNSELING</a:t>
            </a:r>
          </a:p>
          <a:p>
            <a:pPr algn="l" marL="468888" indent="-234444" lvl="1">
              <a:lnSpc>
                <a:spcPts val="2997"/>
              </a:lnSpc>
              <a:buFont typeface="Arial"/>
              <a:buChar char="•"/>
            </a:pPr>
            <a:r>
              <a:rPr lang="en-US" sz="2171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TRAINING OPPORTUNITIES</a:t>
            </a:r>
          </a:p>
          <a:p>
            <a:pPr algn="l" marL="468888" indent="-234444" lvl="1">
              <a:lnSpc>
                <a:spcPts val="2997"/>
              </a:lnSpc>
              <a:buFont typeface="Arial"/>
              <a:buChar char="•"/>
            </a:pPr>
            <a:r>
              <a:rPr lang="en-US" sz="2171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SUPPO</a:t>
            </a:r>
            <a:r>
              <a:rPr lang="en-US" sz="2171" spc="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RTIVE SERVICES</a:t>
            </a:r>
          </a:p>
          <a:p>
            <a:pPr algn="l" marL="0" indent="0" lvl="0">
              <a:lnSpc>
                <a:spcPts val="2997"/>
              </a:lnSpc>
              <a:spcBef>
                <a:spcPct val="0"/>
              </a:spcBef>
            </a:pPr>
          </a:p>
        </p:txBody>
      </p:sp>
      <p:grpSp>
        <p:nvGrpSpPr>
          <p:cNvPr name="Group 27" id="27"/>
          <p:cNvGrpSpPr/>
          <p:nvPr/>
        </p:nvGrpSpPr>
        <p:grpSpPr>
          <a:xfrm rot="0">
            <a:off x="2178248" y="4246826"/>
            <a:ext cx="2723828" cy="3241219"/>
            <a:chOff x="0" y="0"/>
            <a:chExt cx="3790950" cy="451104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6"/>
              <a:stretch>
                <a:fillRect l="-71436" t="-23782" r="0" b="-65778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674982" y="3211571"/>
            <a:ext cx="14938035" cy="6725814"/>
            <a:chOff x="0" y="0"/>
            <a:chExt cx="5789787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789787" cy="2606837"/>
            </a:xfrm>
            <a:custGeom>
              <a:avLst/>
              <a:gdLst/>
              <a:ahLst/>
              <a:cxnLst/>
              <a:rect r="r" b="b" t="t" l="l"/>
              <a:pathLst>
                <a:path h="2606837" w="5789787">
                  <a:moveTo>
                    <a:pt x="0" y="0"/>
                  </a:moveTo>
                  <a:lnTo>
                    <a:pt x="5789787" y="0"/>
                  </a:lnTo>
                  <a:lnTo>
                    <a:pt x="5789787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5789787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555869" y="4776313"/>
            <a:ext cx="6595479" cy="4895777"/>
          </a:xfrm>
          <a:custGeom>
            <a:avLst/>
            <a:gdLst/>
            <a:ahLst/>
            <a:cxnLst/>
            <a:rect r="r" b="b" t="t" l="l"/>
            <a:pathLst>
              <a:path h="4895777" w="6595479">
                <a:moveTo>
                  <a:pt x="0" y="0"/>
                </a:moveTo>
                <a:lnTo>
                  <a:pt x="6595479" y="0"/>
                </a:lnTo>
                <a:lnTo>
                  <a:pt x="6595479" y="4895777"/>
                </a:lnTo>
                <a:lnTo>
                  <a:pt x="0" y="48957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6542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941938" y="5892459"/>
            <a:ext cx="209013" cy="199133"/>
          </a:xfrm>
          <a:custGeom>
            <a:avLst/>
            <a:gdLst/>
            <a:ahLst/>
            <a:cxnLst/>
            <a:rect r="r" b="b" t="t" l="l"/>
            <a:pathLst>
              <a:path h="199133" w="209013">
                <a:moveTo>
                  <a:pt x="0" y="0"/>
                </a:moveTo>
                <a:lnTo>
                  <a:pt x="209013" y="0"/>
                </a:lnTo>
                <a:lnTo>
                  <a:pt x="209013" y="199132"/>
                </a:lnTo>
                <a:lnTo>
                  <a:pt x="0" y="199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634060" y="5892459"/>
            <a:ext cx="209013" cy="199133"/>
          </a:xfrm>
          <a:custGeom>
            <a:avLst/>
            <a:gdLst/>
            <a:ahLst/>
            <a:cxnLst/>
            <a:rect r="r" b="b" t="t" l="l"/>
            <a:pathLst>
              <a:path h="199133" w="209013">
                <a:moveTo>
                  <a:pt x="0" y="0"/>
                </a:moveTo>
                <a:lnTo>
                  <a:pt x="209014" y="0"/>
                </a:lnTo>
                <a:lnTo>
                  <a:pt x="209014" y="199132"/>
                </a:lnTo>
                <a:lnTo>
                  <a:pt x="0" y="199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055463" y="726788"/>
            <a:ext cx="13236149" cy="1350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040"/>
              </a:lnSpc>
              <a:spcBef>
                <a:spcPct val="0"/>
              </a:spcBef>
            </a:pPr>
            <a:r>
              <a:rPr lang="en-US" sz="8000" spc="11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EXPANDING THE MODEL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046445" y="2265421"/>
            <a:ext cx="12074211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b="true" sz="3999" spc="-19">
                <a:solidFill>
                  <a:srgbClr val="E9E9E9"/>
                </a:solidFill>
                <a:latin typeface="Roboto Bold"/>
                <a:ea typeface="Roboto Bold"/>
                <a:cs typeface="Roboto Bold"/>
                <a:sym typeface="Roboto Bold"/>
              </a:rPr>
              <a:t>SUPPORTING EMERGING COUNCILS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28139" y="3500628"/>
            <a:ext cx="14938035" cy="353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59"/>
              </a:lnSpc>
              <a:spcBef>
                <a:spcPct val="0"/>
              </a:spcBef>
            </a:pPr>
            <a:r>
              <a:rPr lang="en-US" sz="2199">
                <a:solidFill>
                  <a:srgbClr val="E9E9E9"/>
                </a:solidFill>
                <a:latin typeface="Open Sauce"/>
                <a:ea typeface="Open Sauce"/>
                <a:cs typeface="Open Sauce"/>
                <a:sym typeface="Open Sauce"/>
              </a:rPr>
              <a:t>We're not only supporting established partnerships—we're helping build new ones.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694031" y="4138848"/>
            <a:ext cx="3414086" cy="4616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872"/>
              </a:lnSpc>
              <a:spcBef>
                <a:spcPct val="0"/>
              </a:spcBef>
            </a:pPr>
            <a:r>
              <a:rPr lang="en-US" sz="2806" spc="39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EMERGING COUNCILS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682448" y="4082288"/>
            <a:ext cx="8726459" cy="5965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19"/>
              </a:lnSpc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R</a:t>
            </a: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ole of NCWorks Career Center Managers: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Local champions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Stakeholder conveners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Community connectors</a:t>
            </a:r>
          </a:p>
          <a:p>
            <a:pPr algn="l">
              <a:lnSpc>
                <a:spcPts val="4719"/>
              </a:lnSpc>
            </a:pPr>
          </a:p>
          <a:p>
            <a:pPr algn="l">
              <a:lnSpc>
                <a:spcPts val="4719"/>
              </a:lnSpc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Role of Regional Reentry Coordinator: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Technical assistance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DAC framework guidance</a:t>
            </a:r>
          </a:p>
          <a:p>
            <a:pPr algn="l" marL="783865" indent="-391932" lvl="1">
              <a:lnSpc>
                <a:spcPts val="4719"/>
              </a:lnSpc>
              <a:buFont typeface="Arial"/>
              <a:buChar char="•"/>
            </a:pPr>
            <a:r>
              <a:rPr lang="en-US" sz="363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Capacity building</a:t>
            </a:r>
          </a:p>
          <a:p>
            <a:pPr algn="l">
              <a:lnSpc>
                <a:spcPts val="4719"/>
              </a:lnSpc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5529554" y="8129941"/>
            <a:ext cx="209013" cy="199133"/>
          </a:xfrm>
          <a:custGeom>
            <a:avLst/>
            <a:gdLst/>
            <a:ahLst/>
            <a:cxnLst/>
            <a:rect r="r" b="b" t="t" l="l"/>
            <a:pathLst>
              <a:path h="199133" w="209013">
                <a:moveTo>
                  <a:pt x="0" y="0"/>
                </a:moveTo>
                <a:lnTo>
                  <a:pt x="209013" y="0"/>
                </a:lnTo>
                <a:lnTo>
                  <a:pt x="209013" y="199133"/>
                </a:lnTo>
                <a:lnTo>
                  <a:pt x="0" y="1991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3263432" y="5693326"/>
            <a:ext cx="209013" cy="199133"/>
          </a:xfrm>
          <a:custGeom>
            <a:avLst/>
            <a:gdLst/>
            <a:ahLst/>
            <a:cxnLst/>
            <a:rect r="r" b="b" t="t" l="l"/>
            <a:pathLst>
              <a:path h="199133" w="209013">
                <a:moveTo>
                  <a:pt x="0" y="0"/>
                </a:moveTo>
                <a:lnTo>
                  <a:pt x="209013" y="0"/>
                </a:lnTo>
                <a:lnTo>
                  <a:pt x="209013" y="199133"/>
                </a:lnTo>
                <a:lnTo>
                  <a:pt x="0" y="1991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518563" y="3209059"/>
            <a:ext cx="14938035" cy="6725814"/>
            <a:chOff x="0" y="0"/>
            <a:chExt cx="5789787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789787" cy="2606837"/>
            </a:xfrm>
            <a:custGeom>
              <a:avLst/>
              <a:gdLst/>
              <a:ahLst/>
              <a:cxnLst/>
              <a:rect r="r" b="b" t="t" l="l"/>
              <a:pathLst>
                <a:path h="2606837" w="5789787">
                  <a:moveTo>
                    <a:pt x="0" y="0"/>
                  </a:moveTo>
                  <a:lnTo>
                    <a:pt x="5789787" y="0"/>
                  </a:lnTo>
                  <a:lnTo>
                    <a:pt x="5789787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5789787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2178248" y="4246826"/>
            <a:ext cx="2723828" cy="3241219"/>
            <a:chOff x="0" y="0"/>
            <a:chExt cx="3790950" cy="451104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3"/>
              <a:stretch>
                <a:fillRect l="-116630" t="-3785" r="-116630" b="-3785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7406691" y="4246826"/>
            <a:ext cx="2723828" cy="3241219"/>
            <a:chOff x="0" y="0"/>
            <a:chExt cx="3790950" cy="451104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4"/>
              <a:stretch>
                <a:fillRect l="-40548" t="0" r="-40548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2484418" y="4406069"/>
            <a:ext cx="2723828" cy="3241219"/>
            <a:chOff x="0" y="0"/>
            <a:chExt cx="3790950" cy="451104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5"/>
              <a:stretch>
                <a:fillRect l="-30487" t="0" r="-30487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2178248" y="4246826"/>
            <a:ext cx="2723828" cy="3241219"/>
            <a:chOff x="0" y="0"/>
            <a:chExt cx="3790950" cy="451104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58750" y="158750"/>
              <a:ext cx="3473450" cy="4193540"/>
            </a:xfrm>
            <a:custGeom>
              <a:avLst/>
              <a:gdLst/>
              <a:ahLst/>
              <a:cxnLst/>
              <a:rect r="r" b="b" t="t" l="l"/>
              <a:pathLst>
                <a:path h="4193540" w="3473450">
                  <a:moveTo>
                    <a:pt x="0" y="0"/>
                  </a:moveTo>
                  <a:lnTo>
                    <a:pt x="3473450" y="0"/>
                  </a:lnTo>
                  <a:lnTo>
                    <a:pt x="3473450" y="4193540"/>
                  </a:lnTo>
                  <a:lnTo>
                    <a:pt x="0" y="4193540"/>
                  </a:lnTo>
                  <a:close/>
                </a:path>
              </a:pathLst>
            </a:custGeom>
            <a:blipFill>
              <a:blip r:embed="rId6"/>
              <a:stretch>
                <a:fillRect l="-8907" t="0" r="-71437" b="0"/>
              </a:stretch>
            </a:blip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1518563" y="583722"/>
            <a:ext cx="12327768" cy="4956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01"/>
              </a:lnSpc>
            </a:pPr>
            <a:r>
              <a:rPr lang="en-US" sz="2899" spc="28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 W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450342" y="726788"/>
            <a:ext cx="13236149" cy="1350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040"/>
              </a:lnSpc>
              <a:spcBef>
                <a:spcPct val="0"/>
              </a:spcBef>
            </a:pPr>
            <a:r>
              <a:rPr lang="en-US" sz="8000" spc="11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EMERGING COUNCIL PROGRESS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349624" y="3161434"/>
            <a:ext cx="2381076" cy="1085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09"/>
              </a:lnSpc>
              <a:spcBef>
                <a:spcPct val="0"/>
              </a:spcBef>
            </a:pPr>
            <a:r>
              <a:rPr lang="en-US" sz="3195" spc="4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SURRY COUNTY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617189" y="3161434"/>
            <a:ext cx="2381076" cy="1085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09"/>
              </a:lnSpc>
              <a:spcBef>
                <a:spcPct val="0"/>
              </a:spcBef>
            </a:pPr>
            <a:r>
              <a:rPr lang="en-US" sz="3195" spc="4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RANDOLPH COUNTY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362394" y="3161434"/>
            <a:ext cx="3109946" cy="1085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95" spc="4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ROCKINGHAM/</a:t>
            </a:r>
          </a:p>
          <a:p>
            <a:pPr algn="ctr" marL="0" indent="0" lvl="0">
              <a:lnSpc>
                <a:spcPts val="4409"/>
              </a:lnSpc>
              <a:spcBef>
                <a:spcPct val="0"/>
              </a:spcBef>
            </a:pPr>
            <a:r>
              <a:rPr lang="en-US" sz="3195" spc="44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CASWELL COUNTIES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973425" y="7756751"/>
            <a:ext cx="4028313" cy="205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28539" indent="-214270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 COUNCIL FORMATION ACTIVITIES IN PROGRESS</a:t>
            </a:r>
          </a:p>
          <a:p>
            <a:pPr algn="l" marL="428539" indent="-214270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COMMUNITY PARTNERS BEING RECRUITED</a:t>
            </a:r>
          </a:p>
          <a:p>
            <a:pPr algn="l" marL="428538" indent="-214269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WORKFORCE PARTICIPATING IN PLANNING EFFORTS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1969886" y="7893975"/>
            <a:ext cx="4028313" cy="1707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28539" indent="-214270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 PARTNER RECRUITMENT UNDERWAY</a:t>
            </a:r>
          </a:p>
          <a:p>
            <a:pPr algn="l" marL="428539" indent="-214270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 COMMUNITY COLLABORATION GROWING</a:t>
            </a:r>
          </a:p>
          <a:p>
            <a:pPr algn="l" marL="428538" indent="-214269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BUILDING A FOUNDATION FOR LONG-TERM SUCCESS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2027151" y="7609188"/>
            <a:ext cx="3423191" cy="205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28539" indent="-214270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STAKEHOLDER MEETINGS UNDERWAY</a:t>
            </a:r>
          </a:p>
          <a:p>
            <a:pPr algn="l" marL="428539" indent="-214270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WORKFORCE DEVELOPMENT ENGAGED IN PLANNING</a:t>
            </a:r>
          </a:p>
          <a:p>
            <a:pPr algn="l" marL="428538" indent="-214269" lvl="1">
              <a:lnSpc>
                <a:spcPts val="2739"/>
              </a:lnSpc>
              <a:buFont typeface="Arial"/>
              <a:buChar char="•"/>
            </a:pPr>
            <a:r>
              <a:rPr lang="en-US" sz="1984" spc="27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COMMUNITY NEEDS BEING IDENTIFIED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518563" y="3209059"/>
            <a:ext cx="14938035" cy="6725814"/>
            <a:chOff x="0" y="0"/>
            <a:chExt cx="5789787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789787" cy="2606837"/>
            </a:xfrm>
            <a:custGeom>
              <a:avLst/>
              <a:gdLst/>
              <a:ahLst/>
              <a:cxnLst/>
              <a:rect r="r" b="b" t="t" l="l"/>
              <a:pathLst>
                <a:path h="2606837" w="5789787">
                  <a:moveTo>
                    <a:pt x="0" y="0"/>
                  </a:moveTo>
                  <a:lnTo>
                    <a:pt x="5789787" y="0"/>
                  </a:lnTo>
                  <a:lnTo>
                    <a:pt x="5789787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5789787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5622344" y="1909006"/>
            <a:ext cx="12456393" cy="679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b="true" sz="3999" spc="-19">
                <a:solidFill>
                  <a:srgbClr val="E9E9E9"/>
                </a:solidFill>
                <a:latin typeface="Roboto Bold"/>
                <a:ea typeface="Roboto Bold"/>
                <a:cs typeface="Roboto Bold"/>
                <a:sym typeface="Roboto Bold"/>
              </a:rPr>
              <a:t>WHAT MAKES THESE PARTNERSHIPS SUCCESSFUL?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736591" y="286703"/>
            <a:ext cx="13236149" cy="1350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040"/>
              </a:lnSpc>
              <a:spcBef>
                <a:spcPct val="0"/>
              </a:spcBef>
            </a:pPr>
            <a:r>
              <a:rPr lang="en-US" sz="8000" spc="11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LESSONS LEARNED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988129" y="4943990"/>
            <a:ext cx="10311741" cy="3507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✓ D</a:t>
            </a: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edicated local champions</a:t>
            </a:r>
          </a:p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✓ Workforce represented at the table</a:t>
            </a:r>
          </a:p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✓ Strong employer engagement</a:t>
            </a:r>
          </a:p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✓ Consistent partner communication</a:t>
            </a:r>
          </a:p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✓ Focus on employment as a reentry strategy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2777" r="0" b="-12777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5200627" y="3519678"/>
            <a:ext cx="2072870" cy="11032885"/>
            <a:chOff x="0" y="0"/>
            <a:chExt cx="545941" cy="290578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45941" cy="2905781"/>
            </a:xfrm>
            <a:custGeom>
              <a:avLst/>
              <a:gdLst/>
              <a:ahLst/>
              <a:cxnLst/>
              <a:rect r="r" b="b" t="t" l="l"/>
              <a:pathLst>
                <a:path h="2905781" w="545941">
                  <a:moveTo>
                    <a:pt x="0" y="0"/>
                  </a:moveTo>
                  <a:lnTo>
                    <a:pt x="545941" y="0"/>
                  </a:lnTo>
                  <a:lnTo>
                    <a:pt x="545941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19050"/>
              <a:ext cx="545941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27474" y="-1568909"/>
            <a:ext cx="2128274" cy="11032885"/>
            <a:chOff x="0" y="0"/>
            <a:chExt cx="560533" cy="290578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60533" cy="2905781"/>
            </a:xfrm>
            <a:custGeom>
              <a:avLst/>
              <a:gdLst/>
              <a:ahLst/>
              <a:cxnLst/>
              <a:rect r="r" b="b" t="t" l="l"/>
              <a:pathLst>
                <a:path h="2905781" w="560533">
                  <a:moveTo>
                    <a:pt x="0" y="0"/>
                  </a:moveTo>
                  <a:lnTo>
                    <a:pt x="560533" y="0"/>
                  </a:lnTo>
                  <a:lnTo>
                    <a:pt x="560533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A8C399">
                <a:alpha val="91765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60533" cy="2924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518563" y="3209059"/>
            <a:ext cx="14938035" cy="6725814"/>
            <a:chOff x="0" y="0"/>
            <a:chExt cx="5789787" cy="26068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5789787" cy="2606837"/>
            </a:xfrm>
            <a:custGeom>
              <a:avLst/>
              <a:gdLst/>
              <a:ahLst/>
              <a:cxnLst/>
              <a:rect r="r" b="b" t="t" l="l"/>
              <a:pathLst>
                <a:path h="2606837" w="5789787">
                  <a:moveTo>
                    <a:pt x="0" y="0"/>
                  </a:moveTo>
                  <a:lnTo>
                    <a:pt x="5789787" y="0"/>
                  </a:lnTo>
                  <a:lnTo>
                    <a:pt x="5789787" y="2606837"/>
                  </a:lnTo>
                  <a:lnTo>
                    <a:pt x="0" y="2606837"/>
                  </a:lnTo>
                  <a:close/>
                </a:path>
              </a:pathLst>
            </a:custGeom>
            <a:solidFill>
              <a:srgbClr val="003768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5789787" cy="26258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8972430" y="1993308"/>
            <a:ext cx="12456393" cy="764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59"/>
              </a:lnSpc>
            </a:pPr>
            <a:r>
              <a:rPr lang="en-US" b="true" sz="4399" spc="-21">
                <a:solidFill>
                  <a:srgbClr val="E9E9E9"/>
                </a:solidFill>
                <a:latin typeface="Roboto Bold"/>
                <a:ea typeface="Roboto Bold"/>
                <a:cs typeface="Roboto Bold"/>
                <a:sym typeface="Roboto Bold"/>
              </a:rPr>
              <a:t>KEY TAKEAWAYS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191939" y="286703"/>
            <a:ext cx="13236149" cy="1350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040"/>
              </a:lnSpc>
              <a:spcBef>
                <a:spcPct val="0"/>
              </a:spcBef>
            </a:pPr>
            <a:r>
              <a:rPr lang="en-US" sz="8000" spc="112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CLOSING / CALL TO ACTION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621872" y="4553995"/>
            <a:ext cx="10311741" cy="3507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E</a:t>
            </a: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mployers</a:t>
            </a:r>
          </a:p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Training resources</a:t>
            </a:r>
          </a:p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Career services</a:t>
            </a:r>
          </a:p>
          <a:p>
            <a:pPr algn="ctr">
              <a:lnSpc>
                <a:spcPts val="5577"/>
              </a:lnSpc>
            </a:pPr>
            <a:r>
              <a:rPr lang="en-US" sz="4290">
                <a:solidFill>
                  <a:srgbClr val="A8C399"/>
                </a:solidFill>
                <a:latin typeface="Oswald"/>
                <a:ea typeface="Oswald"/>
                <a:cs typeface="Oswald"/>
                <a:sym typeface="Oswald"/>
              </a:rPr>
              <a:t>Community convening power</a:t>
            </a:r>
          </a:p>
          <a:p>
            <a:pPr algn="ctr">
              <a:lnSpc>
                <a:spcPts val="5577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1674982" y="3500628"/>
            <a:ext cx="14938035" cy="361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89"/>
              </a:lnSpc>
              <a:spcBef>
                <a:spcPct val="0"/>
              </a:spcBef>
            </a:pPr>
            <a:r>
              <a:rPr lang="en-US" sz="2299">
                <a:solidFill>
                  <a:srgbClr val="E9E9E9"/>
                </a:solidFill>
                <a:latin typeface="Open Sauce"/>
                <a:ea typeface="Open Sauce"/>
                <a:cs typeface="Open Sauce"/>
                <a:sym typeface="Open Sauce"/>
              </a:rPr>
              <a:t>Workforce Development is uniquely positioned to support Local Reentry Councils because we bring: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40293" y="8359712"/>
            <a:ext cx="13807414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89"/>
              </a:lnSpc>
              <a:spcBef>
                <a:spcPct val="0"/>
              </a:spcBef>
            </a:pPr>
            <a:r>
              <a:rPr lang="en-US" sz="2299">
                <a:solidFill>
                  <a:srgbClr val="E9E9E9"/>
                </a:solidFill>
                <a:latin typeface="Open Sauce"/>
                <a:ea typeface="Open Sauce"/>
                <a:cs typeface="Open Sauce"/>
                <a:sym typeface="Open Sauce"/>
              </a:rPr>
              <a:t>From F</a:t>
            </a:r>
            <a:r>
              <a:rPr lang="en-US" sz="2299">
                <a:solidFill>
                  <a:srgbClr val="E9E9E9"/>
                </a:solidFill>
                <a:latin typeface="Open Sauce"/>
                <a:ea typeface="Open Sauce"/>
                <a:cs typeface="Open Sauce"/>
                <a:sym typeface="Open Sauce"/>
              </a:rPr>
              <a:t>orsyth County's mature partnership to emerging councils in Surry, Randolph, and Rockingham/Caswell, these collaborations are helping create stronger pathways to employment and successful reentry across our region.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DAHMMu1Wryo</dc:identifier>
  <dcterms:modified xsi:type="dcterms:W3CDTF">2011-08-01T06:04:30Z</dcterms:modified>
  <cp:revision>1</cp:revision>
  <dc:title>JRC Presentation</dc:title>
</cp:coreProperties>
</file>