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Calibri (MS) Bold" charset="1" panose="020F0702030404030204"/>
      <p:regular r:id="rId17"/>
    </p:embeddedFont>
    <p:embeddedFont>
      <p:font typeface="Palatino Bold" charset="1" panose="02040702050505030304"/>
      <p:regular r:id="rId18"/>
    </p:embeddedFont>
    <p:embeddedFont>
      <p:font typeface="Palatino" charset="1" panose="02030502050505030304"/>
      <p:regular r:id="rId19"/>
    </p:embeddedFont>
    <p:embeddedFont>
      <p:font typeface="Calibri (MS)" charset="1" panose="020F0502020204030204"/>
      <p:regular r:id="rId20"/>
    </p:embeddedFont>
    <p:embeddedFont>
      <p:font typeface="Arial Bold" charset="1" panose="020B0704020202020204"/>
      <p:regular r:id="rId21"/>
    </p:embeddedFont>
    <p:embeddedFont>
      <p:font typeface="Futura" charset="1" panose="020B0502020204020303"/>
      <p:regular r:id="rId22"/>
    </p:embeddedFont>
    <p:embeddedFont>
      <p:font typeface="Futura Bold" charset="1" panose="020B0702020204020203"/>
      <p:regular r:id="rId23"/>
    </p:embeddedFont>
    <p:embeddedFont>
      <p:font typeface="TT Chocolates Bold" charset="1" panose="02000803020000020003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png" Type="http://schemas.openxmlformats.org/officeDocument/2006/relationships/image"/><Relationship Id="rId3" Target="../media/image3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png" Type="http://schemas.openxmlformats.org/officeDocument/2006/relationships/image"/><Relationship Id="rId3" Target="../media/image5.png" Type="http://schemas.openxmlformats.org/officeDocument/2006/relationships/image"/><Relationship Id="rId4" Target="../media/image6.png" Type="http://schemas.openxmlformats.org/officeDocument/2006/relationships/image"/><Relationship Id="rId5" Target="../media/image7.png" Type="http://schemas.openxmlformats.org/officeDocument/2006/relationships/image"/><Relationship Id="rId6" Target="../media/image8.png" Type="http://schemas.openxmlformats.org/officeDocument/2006/relationships/image"/><Relationship Id="rId7" Target="../media/image9.png" Type="http://schemas.openxmlformats.org/officeDocument/2006/relationships/image"/><Relationship Id="rId8" Target="../media/image10.png" Type="http://schemas.openxmlformats.org/officeDocument/2006/relationships/image"/><Relationship Id="rId9" Target="../media/image11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5.png" Type="http://schemas.openxmlformats.org/officeDocument/2006/relationships/image"/><Relationship Id="rId3" Target="../media/image16.png" Type="http://schemas.openxmlformats.org/officeDocument/2006/relationships/image"/><Relationship Id="rId4" Target="../media/image17.pn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8.png" Type="http://schemas.openxmlformats.org/officeDocument/2006/relationships/image"/><Relationship Id="rId3" Target="../media/image19.png" Type="http://schemas.openxmlformats.org/officeDocument/2006/relationships/image"/><Relationship Id="rId4" Target="../media/image20.png" Type="http://schemas.openxmlformats.org/officeDocument/2006/relationships/image"/><Relationship Id="rId5" Target="../media/image21.png" Type="http://schemas.openxmlformats.org/officeDocument/2006/relationships/image"/><Relationship Id="rId6" Target="../media/image22.png" Type="http://schemas.openxmlformats.org/officeDocument/2006/relationships/image"/><Relationship Id="rId7" Target="../media/image23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25.png" Type="http://schemas.openxmlformats.org/officeDocument/2006/relationships/image"/><Relationship Id="rId4" Target="../media/image26.png" Type="http://schemas.openxmlformats.org/officeDocument/2006/relationships/image"/><Relationship Id="rId5" Target="../media/image27.png" Type="http://schemas.openxmlformats.org/officeDocument/2006/relationships/image"/><Relationship Id="rId6" Target="../media/image28.jpeg" Type="http://schemas.openxmlformats.org/officeDocument/2006/relationships/image"/><Relationship Id="rId7" Target="../media/image29.jpe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0.png" Type="http://schemas.openxmlformats.org/officeDocument/2006/relationships/image"/><Relationship Id="rId3" Target="../media/image31.png" Type="http://schemas.openxmlformats.org/officeDocument/2006/relationships/image"/><Relationship Id="rId4" Target="../media/image32.png" Type="http://schemas.openxmlformats.org/officeDocument/2006/relationships/image"/><Relationship Id="rId5" Target="../media/image33.png" Type="http://schemas.openxmlformats.org/officeDocument/2006/relationships/image"/><Relationship Id="rId6" Target="../media/image34.jpeg" Type="http://schemas.openxmlformats.org/officeDocument/2006/relationships/image"/><Relationship Id="rId7" Target="../media/image35.png" Type="http://schemas.openxmlformats.org/officeDocument/2006/relationships/image"/><Relationship Id="rId8" Target="../media/image36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4.png" Type="http://schemas.openxmlformats.org/officeDocument/2006/relationships/image"/><Relationship Id="rId2" Target="../media/image37.jpeg" Type="http://schemas.openxmlformats.org/officeDocument/2006/relationships/image"/><Relationship Id="rId3" Target="../media/image38.png" Type="http://schemas.openxmlformats.org/officeDocument/2006/relationships/image"/><Relationship Id="rId4" Target="../media/image39.png" Type="http://schemas.openxmlformats.org/officeDocument/2006/relationships/image"/><Relationship Id="rId5" Target="../media/image40.png" Type="http://schemas.openxmlformats.org/officeDocument/2006/relationships/image"/><Relationship Id="rId6" Target="../media/image41.png" Type="http://schemas.openxmlformats.org/officeDocument/2006/relationships/image"/><Relationship Id="rId7" Target="../media/image42.svg" Type="http://schemas.openxmlformats.org/officeDocument/2006/relationships/image"/><Relationship Id="rId8" Target="https://youtube.com/shorts/-zx_lawFqbI?si=b0iJyFeJo_T-oxX2" TargetMode="External" Type="http://schemas.openxmlformats.org/officeDocument/2006/relationships/hyperlink"/><Relationship Id="rId9" Target="../media/image43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5.pn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7600950" y="6851080"/>
            <a:ext cx="3086100" cy="47625"/>
            <a:chOff x="0" y="0"/>
            <a:chExt cx="812800" cy="1254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12543"/>
            </a:xfrm>
            <a:custGeom>
              <a:avLst/>
              <a:gdLst/>
              <a:ahLst/>
              <a:cxnLst/>
              <a:rect r="r" b="b" t="t" l="l"/>
              <a:pathLst>
                <a:path h="12543" w="812800">
                  <a:moveTo>
                    <a:pt x="0" y="0"/>
                  </a:moveTo>
                  <a:lnTo>
                    <a:pt x="812800" y="0"/>
                  </a:lnTo>
                  <a:lnTo>
                    <a:pt x="812800" y="12543"/>
                  </a:lnTo>
                  <a:lnTo>
                    <a:pt x="0" y="12543"/>
                  </a:lnTo>
                  <a:close/>
                </a:path>
              </a:pathLst>
            </a:custGeom>
            <a:solidFill>
              <a:srgbClr val="48005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0"/>
              <a:ext cx="812800" cy="10779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3111945" y="1610732"/>
            <a:ext cx="12064110" cy="5240348"/>
          </a:xfrm>
          <a:custGeom>
            <a:avLst/>
            <a:gdLst/>
            <a:ahLst/>
            <a:cxnLst/>
            <a:rect r="r" b="b" t="t" l="l"/>
            <a:pathLst>
              <a:path h="5240348" w="12064110">
                <a:moveTo>
                  <a:pt x="0" y="0"/>
                </a:moveTo>
                <a:lnTo>
                  <a:pt x="12064110" y="0"/>
                </a:lnTo>
                <a:lnTo>
                  <a:pt x="12064110" y="5240348"/>
                </a:lnTo>
                <a:lnTo>
                  <a:pt x="0" y="52403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0" y="9448483"/>
            <a:ext cx="18288000" cy="838517"/>
            <a:chOff x="0" y="0"/>
            <a:chExt cx="24384000" cy="1118023"/>
          </a:xfrm>
        </p:grpSpPr>
        <p:grpSp>
          <p:nvGrpSpPr>
            <p:cNvPr name="Group 7" id="7"/>
            <p:cNvGrpSpPr/>
            <p:nvPr/>
          </p:nvGrpSpPr>
          <p:grpSpPr>
            <a:xfrm rot="0">
              <a:off x="0" y="0"/>
              <a:ext cx="24384000" cy="1118023"/>
              <a:chOff x="0" y="0"/>
              <a:chExt cx="4816593" cy="220844"/>
            </a:xfrm>
          </p:grpSpPr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4816592" cy="220844"/>
              </a:xfrm>
              <a:custGeom>
                <a:avLst/>
                <a:gdLst/>
                <a:ahLst/>
                <a:cxnLst/>
                <a:rect r="r" b="b" t="t" l="l"/>
                <a:pathLst>
                  <a:path h="220844" w="4816592">
                    <a:moveTo>
                      <a:pt x="0" y="0"/>
                    </a:moveTo>
                    <a:lnTo>
                      <a:pt x="4816592" y="0"/>
                    </a:lnTo>
                    <a:lnTo>
                      <a:pt x="4816592" y="220844"/>
                    </a:lnTo>
                    <a:lnTo>
                      <a:pt x="0" y="220844"/>
                    </a:lnTo>
                    <a:close/>
                  </a:path>
                </a:pathLst>
              </a:custGeom>
              <a:solidFill>
                <a:srgbClr val="480054"/>
              </a:solidFill>
            </p:spPr>
          </p:sp>
          <p:sp>
            <p:nvSpPr>
              <p:cNvPr name="TextBox 9" id="9"/>
              <p:cNvSpPr txBox="true"/>
              <p:nvPr/>
            </p:nvSpPr>
            <p:spPr>
              <a:xfrm>
                <a:off x="0" y="-95250"/>
                <a:ext cx="4816593" cy="316094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10" id="10"/>
            <p:cNvSpPr txBox="true"/>
            <p:nvPr/>
          </p:nvSpPr>
          <p:spPr>
            <a:xfrm rot="0">
              <a:off x="16651348" y="129592"/>
              <a:ext cx="6699996" cy="67034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920"/>
                </a:lnSpc>
              </a:pPr>
              <a:r>
                <a:rPr lang="en-US" b="true" sz="2800" spc="462">
                  <a:solidFill>
                    <a:srgbClr val="FFFFF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ARISE-COLLECTIVE.ORG</a:t>
              </a:r>
            </a:p>
          </p:txBody>
        </p:sp>
      </p:grpSp>
      <p:sp>
        <p:nvSpPr>
          <p:cNvPr name="TextBox 11" id="11"/>
          <p:cNvSpPr txBox="true"/>
          <p:nvPr/>
        </p:nvSpPr>
        <p:spPr>
          <a:xfrm rot="0">
            <a:off x="291112" y="7481444"/>
            <a:ext cx="17705776" cy="138429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999"/>
              </a:lnSpc>
            </a:pPr>
            <a:r>
              <a:rPr lang="en-US" b="true" sz="4999">
                <a:solidFill>
                  <a:srgbClr val="545454"/>
                </a:solidFill>
                <a:latin typeface="Palatino Bold"/>
                <a:ea typeface="Palatino Bold"/>
                <a:cs typeface="Palatino Bold"/>
                <a:sym typeface="Palatino Bold"/>
              </a:rPr>
              <a:t>NC JOINT REENTRY COUNCIL COLLABORATIVE</a:t>
            </a:r>
          </a:p>
          <a:p>
            <a:pPr algn="ctr">
              <a:lnSpc>
                <a:spcPts val="4999"/>
              </a:lnSpc>
            </a:pPr>
            <a:r>
              <a:rPr lang="en-US" b="true" sz="4999">
                <a:solidFill>
                  <a:srgbClr val="545454"/>
                </a:solidFill>
                <a:latin typeface="Palatino Bold"/>
                <a:ea typeface="Palatino Bold"/>
                <a:cs typeface="Palatino Bold"/>
                <a:sym typeface="Palatino Bold"/>
              </a:rPr>
              <a:t>JULY 14, 2026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8164339" y="0"/>
            <a:ext cx="10123661" cy="10287000"/>
            <a:chOff x="0" y="0"/>
            <a:chExt cx="2666314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666314" cy="2709333"/>
            </a:xfrm>
            <a:custGeom>
              <a:avLst/>
              <a:gdLst/>
              <a:ahLst/>
              <a:cxnLst/>
              <a:rect r="r" b="b" t="t" l="l"/>
              <a:pathLst>
                <a:path h="2709333" w="2666314">
                  <a:moveTo>
                    <a:pt x="0" y="0"/>
                  </a:moveTo>
                  <a:lnTo>
                    <a:pt x="2666314" y="0"/>
                  </a:lnTo>
                  <a:lnTo>
                    <a:pt x="2666314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48005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0"/>
              <a:ext cx="2666314" cy="27093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 marL="0" indent="0" lvl="0">
                <a:lnSpc>
                  <a:spcPts val="3200"/>
                </a:lnSpc>
                <a:spcBef>
                  <a:spcPct val="0"/>
                </a:spcBef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616150" y="1077558"/>
            <a:ext cx="4730173" cy="1785282"/>
            <a:chOff x="0" y="0"/>
            <a:chExt cx="6306897" cy="2380377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0"/>
              <a:ext cx="2380377" cy="2380377"/>
              <a:chOff x="0" y="0"/>
              <a:chExt cx="812800" cy="812800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2"/>
                <a:stretch>
                  <a:fillRect l="0" t="0" r="0" b="0"/>
                </a:stretch>
              </a:blipFill>
            </p:spPr>
          </p:sp>
        </p:grpSp>
        <p:sp>
          <p:nvSpPr>
            <p:cNvPr name="TextBox 8" id="8"/>
            <p:cNvSpPr txBox="true"/>
            <p:nvPr/>
          </p:nvSpPr>
          <p:spPr>
            <a:xfrm rot="0">
              <a:off x="1809784" y="397507"/>
              <a:ext cx="4497114" cy="73342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000000"/>
                  </a:solidFill>
                  <a:latin typeface="Palatino"/>
                  <a:ea typeface="Palatino"/>
                  <a:cs typeface="Palatino"/>
                  <a:sym typeface="Palatino"/>
                </a:rPr>
                <a:t>Jennifer C. Jackson</a:t>
              </a:r>
            </a:p>
          </p:txBody>
        </p:sp>
        <p:sp>
          <p:nvSpPr>
            <p:cNvPr name="TextBox 9" id="9"/>
            <p:cNvSpPr txBox="true"/>
            <p:nvPr/>
          </p:nvSpPr>
          <p:spPr>
            <a:xfrm rot="0">
              <a:off x="2170567" y="1115476"/>
              <a:ext cx="3775546" cy="2855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1400"/>
                </a:lnSpc>
                <a:spcBef>
                  <a:spcPct val="0"/>
                </a:spcBef>
              </a:pPr>
              <a:r>
                <a:rPr lang="en-US" sz="1400" strike="noStrike" u="none">
                  <a:solidFill>
                    <a:srgbClr val="000000"/>
                  </a:solidFill>
                  <a:latin typeface="Palatino"/>
                  <a:ea typeface="Palatino"/>
                  <a:cs typeface="Palatino"/>
                  <a:sym typeface="Palatino"/>
                </a:rPr>
                <a:t>Chief Executive Officer</a:t>
              </a:r>
            </a:p>
          </p:txBody>
        </p:sp>
      </p:grpSp>
      <p:grpSp>
        <p:nvGrpSpPr>
          <p:cNvPr name="Group 10" id="10"/>
          <p:cNvGrpSpPr/>
          <p:nvPr/>
        </p:nvGrpSpPr>
        <p:grpSpPr>
          <a:xfrm rot="0">
            <a:off x="3128853" y="2449308"/>
            <a:ext cx="4509629" cy="1785282"/>
            <a:chOff x="0" y="0"/>
            <a:chExt cx="6012838" cy="2380377"/>
          </a:xfrm>
        </p:grpSpPr>
        <p:grpSp>
          <p:nvGrpSpPr>
            <p:cNvPr name="Group 11" id="11"/>
            <p:cNvGrpSpPr/>
            <p:nvPr/>
          </p:nvGrpSpPr>
          <p:grpSpPr>
            <a:xfrm rot="0">
              <a:off x="0" y="0"/>
              <a:ext cx="2380377" cy="2380377"/>
              <a:chOff x="0" y="0"/>
              <a:chExt cx="812800" cy="812800"/>
            </a:xfrm>
          </p:grpSpPr>
          <p:sp>
            <p:nvSpPr>
              <p:cNvPr name="Freeform 12" id="12"/>
              <p:cNvSpPr/>
              <p:nvPr/>
            </p:nvSpPr>
            <p:spPr>
              <a:xfrm flipH="false" flipV="false" rot="0">
                <a:off x="0" y="0"/>
                <a:ext cx="812800" cy="812800"/>
              </a:xfrm>
              <a:custGeom>
                <a:avLst/>
                <a:gdLst/>
                <a:ahLst/>
                <a:cxnLst/>
                <a:rect r="r" b="b" t="t" l="l"/>
                <a:pathLst>
                  <a:path h="812800" w="812800">
                    <a:moveTo>
                      <a:pt x="406400" y="0"/>
                    </a:moveTo>
                    <a:cubicBezTo>
                      <a:pt x="181951" y="0"/>
                      <a:pt x="0" y="181951"/>
                      <a:pt x="0" y="406400"/>
                    </a:cubicBezTo>
                    <a:cubicBezTo>
                      <a:pt x="0" y="630849"/>
                      <a:pt x="181951" y="812800"/>
                      <a:pt x="406400" y="812800"/>
                    </a:cubicBezTo>
                    <a:cubicBezTo>
                      <a:pt x="630849" y="812800"/>
                      <a:pt x="812800" y="630849"/>
                      <a:pt x="812800" y="406400"/>
                    </a:cubicBezTo>
                    <a:cubicBezTo>
                      <a:pt x="812800" y="181951"/>
                      <a:pt x="630849" y="0"/>
                      <a:pt x="406400" y="0"/>
                    </a:cubicBezTo>
                    <a:close/>
                  </a:path>
                </a:pathLst>
              </a:custGeom>
              <a:blipFill>
                <a:blip r:embed="rId3"/>
                <a:stretch>
                  <a:fillRect l="-28072" t="-5058" r="-17197" b="-40212"/>
                </a:stretch>
              </a:blipFill>
            </p:spPr>
          </p:sp>
        </p:grpSp>
        <p:sp>
          <p:nvSpPr>
            <p:cNvPr name="TextBox 13" id="13"/>
            <p:cNvSpPr txBox="true"/>
            <p:nvPr/>
          </p:nvSpPr>
          <p:spPr>
            <a:xfrm rot="0">
              <a:off x="1515724" y="761564"/>
              <a:ext cx="4497114" cy="733424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4200"/>
                </a:lnSpc>
              </a:pPr>
              <a:r>
                <a:rPr lang="en-US" sz="3000">
                  <a:solidFill>
                    <a:srgbClr val="000000"/>
                  </a:solidFill>
                  <a:latin typeface="Palatino"/>
                  <a:ea typeface="Palatino"/>
                  <a:cs typeface="Palatino"/>
                  <a:sym typeface="Palatino"/>
                </a:rPr>
                <a:t>Shirlye Grandy</a:t>
              </a:r>
            </a:p>
          </p:txBody>
        </p:sp>
        <p:sp>
          <p:nvSpPr>
            <p:cNvPr name="TextBox 14" id="14"/>
            <p:cNvSpPr txBox="true"/>
            <p:nvPr/>
          </p:nvSpPr>
          <p:spPr>
            <a:xfrm rot="0">
              <a:off x="1744092" y="1485463"/>
              <a:ext cx="4040378" cy="285540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en-US" sz="1400">
                  <a:solidFill>
                    <a:srgbClr val="000000"/>
                  </a:solidFill>
                  <a:latin typeface="Palatino"/>
                  <a:ea typeface="Palatino"/>
                  <a:cs typeface="Palatino"/>
                  <a:sym typeface="Palatino"/>
                </a:rPr>
                <a:t>Public Arts Project Coordinator</a:t>
              </a:r>
            </a:p>
          </p:txBody>
        </p:sp>
      </p:grpSp>
      <p:grpSp>
        <p:nvGrpSpPr>
          <p:cNvPr name="Group 15" id="15"/>
          <p:cNvGrpSpPr/>
          <p:nvPr/>
        </p:nvGrpSpPr>
        <p:grpSpPr>
          <a:xfrm rot="0">
            <a:off x="380438" y="4490150"/>
            <a:ext cx="47625" cy="1832300"/>
            <a:chOff x="0" y="0"/>
            <a:chExt cx="12543" cy="482581"/>
          </a:xfrm>
        </p:grpSpPr>
        <p:sp>
          <p:nvSpPr>
            <p:cNvPr name="Freeform 16" id="16"/>
            <p:cNvSpPr/>
            <p:nvPr/>
          </p:nvSpPr>
          <p:spPr>
            <a:xfrm flipH="false" flipV="false" rot="0">
              <a:off x="0" y="0"/>
              <a:ext cx="12543" cy="482581"/>
            </a:xfrm>
            <a:custGeom>
              <a:avLst/>
              <a:gdLst/>
              <a:ahLst/>
              <a:cxnLst/>
              <a:rect r="r" b="b" t="t" l="l"/>
              <a:pathLst>
                <a:path h="482581" w="12543">
                  <a:moveTo>
                    <a:pt x="0" y="0"/>
                  </a:moveTo>
                  <a:lnTo>
                    <a:pt x="12543" y="0"/>
                  </a:lnTo>
                  <a:lnTo>
                    <a:pt x="12543" y="482581"/>
                  </a:lnTo>
                  <a:lnTo>
                    <a:pt x="0" y="482581"/>
                  </a:lnTo>
                  <a:close/>
                </a:path>
              </a:pathLst>
            </a:custGeom>
            <a:solidFill>
              <a:srgbClr val="8D6E97"/>
            </a:solidFill>
          </p:spPr>
        </p:sp>
        <p:sp>
          <p:nvSpPr>
            <p:cNvPr name="TextBox 17" id="17"/>
            <p:cNvSpPr txBox="true"/>
            <p:nvPr/>
          </p:nvSpPr>
          <p:spPr>
            <a:xfrm>
              <a:off x="0" y="-95250"/>
              <a:ext cx="12543" cy="577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18" id="18"/>
          <p:cNvGrpSpPr/>
          <p:nvPr/>
        </p:nvGrpSpPr>
        <p:grpSpPr>
          <a:xfrm rot="0">
            <a:off x="9568031" y="1344333"/>
            <a:ext cx="47625" cy="3320979"/>
            <a:chOff x="0" y="0"/>
            <a:chExt cx="12543" cy="874661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2543" cy="874661"/>
            </a:xfrm>
            <a:custGeom>
              <a:avLst/>
              <a:gdLst/>
              <a:ahLst/>
              <a:cxnLst/>
              <a:rect r="r" b="b" t="t" l="l"/>
              <a:pathLst>
                <a:path h="874661" w="12543">
                  <a:moveTo>
                    <a:pt x="0" y="0"/>
                  </a:moveTo>
                  <a:lnTo>
                    <a:pt x="12543" y="0"/>
                  </a:lnTo>
                  <a:lnTo>
                    <a:pt x="12543" y="874661"/>
                  </a:lnTo>
                  <a:lnTo>
                    <a:pt x="0" y="874661"/>
                  </a:lnTo>
                  <a:close/>
                </a:path>
              </a:pathLst>
            </a:custGeom>
            <a:solidFill>
              <a:srgbClr val="E1B87F"/>
            </a:solidFill>
          </p:spPr>
        </p:sp>
        <p:sp>
          <p:nvSpPr>
            <p:cNvPr name="TextBox 20" id="20"/>
            <p:cNvSpPr txBox="true"/>
            <p:nvPr/>
          </p:nvSpPr>
          <p:spPr>
            <a:xfrm>
              <a:off x="0" y="-95250"/>
              <a:ext cx="12543" cy="96991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21" id="21"/>
          <p:cNvSpPr txBox="true"/>
          <p:nvPr/>
        </p:nvSpPr>
        <p:spPr>
          <a:xfrm rot="0">
            <a:off x="9795605" y="3584323"/>
            <a:ext cx="8346926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00"/>
              </a:lnSpc>
              <a:spcBef>
                <a:spcPct val="0"/>
              </a:spcBef>
            </a:pPr>
            <a:r>
              <a:rPr lang="en-US" b="true" sz="3000" strike="noStrike" u="none">
                <a:solidFill>
                  <a:srgbClr val="E1B87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Reentry Support | 50+</a:t>
            </a:r>
          </a:p>
          <a:p>
            <a:pPr algn="l" marL="0" indent="0" lvl="0">
              <a:lnSpc>
                <a:spcPts val="3000"/>
              </a:lnSpc>
              <a:spcBef>
                <a:spcPct val="0"/>
              </a:spcBef>
            </a:pPr>
            <a:r>
              <a:rPr lang="en-US" sz="3000" strike="noStrike" u="none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Ready to Rise Inreach (begins Sept. 2026)</a:t>
            </a:r>
          </a:p>
        </p:txBody>
      </p:sp>
      <p:sp>
        <p:nvSpPr>
          <p:cNvPr name="TextBox 22" id="22"/>
          <p:cNvSpPr txBox="true"/>
          <p:nvPr/>
        </p:nvSpPr>
        <p:spPr>
          <a:xfrm rot="-5400000">
            <a:off x="7299699" y="2692085"/>
            <a:ext cx="3412496" cy="625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PRE-RELEASE</a:t>
            </a:r>
          </a:p>
        </p:txBody>
      </p:sp>
      <p:sp>
        <p:nvSpPr>
          <p:cNvPr name="TextBox 23" id="23"/>
          <p:cNvSpPr txBox="true"/>
          <p:nvPr/>
        </p:nvSpPr>
        <p:spPr>
          <a:xfrm rot="0">
            <a:off x="9769460" y="1334808"/>
            <a:ext cx="8147358" cy="847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00"/>
              </a:lnSpc>
              <a:spcBef>
                <a:spcPct val="0"/>
              </a:spcBef>
            </a:pPr>
            <a:r>
              <a:rPr lang="en-US" b="true" sz="3000" strike="noStrike" u="none">
                <a:solidFill>
                  <a:srgbClr val="E1B87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Chaplaincy Services | 500+</a:t>
            </a:r>
          </a:p>
          <a:p>
            <a:pPr algn="l" marL="0" indent="0" lvl="0">
              <a:lnSpc>
                <a:spcPts val="3000"/>
              </a:lnSpc>
              <a:spcBef>
                <a:spcPct val="0"/>
              </a:spcBef>
            </a:pPr>
            <a:r>
              <a:rPr lang="en-US" sz="3000" strike="noStrike" u="none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Prison Chaplaincy, Anson, and NCCIW </a:t>
            </a:r>
          </a:p>
        </p:txBody>
      </p:sp>
      <p:sp>
        <p:nvSpPr>
          <p:cNvPr name="TextBox 24" id="24"/>
          <p:cNvSpPr txBox="true"/>
          <p:nvPr/>
        </p:nvSpPr>
        <p:spPr>
          <a:xfrm rot="0">
            <a:off x="9769460" y="2269873"/>
            <a:ext cx="8147358" cy="12287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3000"/>
              </a:lnSpc>
              <a:spcBef>
                <a:spcPct val="0"/>
              </a:spcBef>
            </a:pPr>
            <a:r>
              <a:rPr lang="en-US" b="true" sz="3000" strike="noStrike" u="none">
                <a:solidFill>
                  <a:srgbClr val="E1B87F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Transition Education | 50+</a:t>
            </a:r>
          </a:p>
          <a:p>
            <a:pPr algn="l" marL="647702" indent="-323851" lvl="1">
              <a:lnSpc>
                <a:spcPts val="3000"/>
              </a:lnSpc>
              <a:buFont typeface="Arial"/>
              <a:buChar char="•"/>
            </a:pPr>
            <a:r>
              <a:rPr lang="en-US" sz="3000" strike="noStrike" u="none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MATCH (Mothers and Their Children, NCCIW) </a:t>
            </a:r>
          </a:p>
          <a:p>
            <a:pPr algn="l" marL="647702" indent="-323851" lvl="1">
              <a:lnSpc>
                <a:spcPts val="3000"/>
              </a:lnSpc>
              <a:buFont typeface="Arial"/>
              <a:buChar char="•"/>
            </a:pPr>
            <a:r>
              <a:rPr lang="en-US" sz="3000" strike="noStrike" u="none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JobStart: Pathways to Power (NCCIW)</a:t>
            </a:r>
          </a:p>
        </p:txBody>
      </p:sp>
      <p:grpSp>
        <p:nvGrpSpPr>
          <p:cNvPr name="Group 25" id="25"/>
          <p:cNvGrpSpPr/>
          <p:nvPr/>
        </p:nvGrpSpPr>
        <p:grpSpPr>
          <a:xfrm rot="0">
            <a:off x="8788459" y="5143500"/>
            <a:ext cx="9354072" cy="4739005"/>
            <a:chOff x="0" y="0"/>
            <a:chExt cx="12472096" cy="6318674"/>
          </a:xfrm>
        </p:grpSpPr>
        <p:sp>
          <p:nvSpPr>
            <p:cNvPr name="TextBox 26" id="26"/>
            <p:cNvSpPr txBox="true"/>
            <p:nvPr/>
          </p:nvSpPr>
          <p:spPr>
            <a:xfrm rot="-5400000">
              <a:off x="-2606163" y="2758229"/>
              <a:ext cx="5824043" cy="802217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ctr" marL="0" indent="0" lvl="0">
                <a:lnSpc>
                  <a:spcPts val="4900"/>
                </a:lnSpc>
                <a:spcBef>
                  <a:spcPct val="0"/>
                </a:spcBef>
              </a:pPr>
              <a:r>
                <a:rPr lang="en-US" b="true" sz="3500">
                  <a:solidFill>
                    <a:srgbClr val="FFFFFF"/>
                  </a:solidFill>
                  <a:latin typeface="Arial Bold"/>
                  <a:ea typeface="Arial Bold"/>
                  <a:cs typeface="Arial Bold"/>
                  <a:sym typeface="Arial Bold"/>
                </a:rPr>
                <a:t>POST-RELEASE</a:t>
              </a:r>
            </a:p>
          </p:txBody>
        </p:sp>
        <p:sp>
          <p:nvSpPr>
            <p:cNvPr name="TextBox 27" id="27"/>
            <p:cNvSpPr txBox="true"/>
            <p:nvPr/>
          </p:nvSpPr>
          <p:spPr>
            <a:xfrm rot="0">
              <a:off x="1264584" y="-9525"/>
              <a:ext cx="10945218" cy="21431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000"/>
                </a:lnSpc>
                <a:spcBef>
                  <a:spcPct val="0"/>
                </a:spcBef>
              </a:pPr>
              <a:r>
                <a:rPr lang="en-US" b="true" sz="3000">
                  <a:solidFill>
                    <a:srgbClr val="E1B87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Reentry Support |</a:t>
              </a:r>
              <a:r>
                <a:rPr lang="en-US" b="true" sz="3000" strike="noStrike" u="none">
                  <a:solidFill>
                    <a:srgbClr val="E1B87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 185+</a:t>
              </a:r>
            </a:p>
            <a:p>
              <a:pPr algn="l" marL="647702" indent="-323851" lvl="1">
                <a:lnSpc>
                  <a:spcPts val="3000"/>
                </a:lnSpc>
                <a:buFont typeface="Arial"/>
                <a:buChar char="•"/>
              </a:pP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R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esidential Reentry</a:t>
              </a:r>
            </a:p>
            <a:p>
              <a:pPr algn="l" marL="647702" indent="-323851" lvl="1">
                <a:lnSpc>
                  <a:spcPts val="3000"/>
                </a:lnSpc>
                <a:buFont typeface="Arial"/>
                <a:buChar char="•"/>
              </a:pP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N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o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n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r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esiden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t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i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a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l Reen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t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r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y</a:t>
              </a:r>
            </a:p>
            <a:p>
              <a:pPr algn="l" marL="647702" indent="-323851" lvl="1">
                <a:lnSpc>
                  <a:spcPts val="3000"/>
                </a:lnSpc>
                <a:buFont typeface="Arial"/>
                <a:buChar char="•"/>
              </a:pP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Reen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tr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y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 C</a:t>
              </a: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haplaincy</a:t>
              </a:r>
            </a:p>
          </p:txBody>
        </p:sp>
        <p:sp>
          <p:nvSpPr>
            <p:cNvPr name="TextBox 28" id="28"/>
            <p:cNvSpPr txBox="true"/>
            <p:nvPr/>
          </p:nvSpPr>
          <p:spPr>
            <a:xfrm rot="0">
              <a:off x="1264584" y="2260600"/>
              <a:ext cx="11207512" cy="1175173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>
                <a:lnSpc>
                  <a:spcPts val="3200"/>
                </a:lnSpc>
              </a:pPr>
              <a:r>
                <a:rPr lang="en-US" sz="3200" b="true">
                  <a:solidFill>
                    <a:srgbClr val="E1B87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Transition Education | 19</a:t>
              </a:r>
            </a:p>
            <a:p>
              <a:pPr algn="l" marL="0" indent="0" lvl="0">
                <a:lnSpc>
                  <a:spcPts val="3200"/>
                </a:lnSpc>
                <a:spcBef>
                  <a:spcPct val="0"/>
                </a:spcBef>
              </a:pPr>
              <a:r>
                <a:rPr lang="en-US" sz="3200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Reentry Higher Education Initiative</a:t>
              </a:r>
            </a:p>
          </p:txBody>
        </p:sp>
        <p:grpSp>
          <p:nvGrpSpPr>
            <p:cNvPr name="Group 29" id="29"/>
            <p:cNvGrpSpPr/>
            <p:nvPr/>
          </p:nvGrpSpPr>
          <p:grpSpPr>
            <a:xfrm rot="0">
              <a:off x="954824" y="0"/>
              <a:ext cx="63500" cy="6318674"/>
              <a:chOff x="0" y="0"/>
              <a:chExt cx="12543" cy="1248133"/>
            </a:xfrm>
          </p:grpSpPr>
          <p:sp>
            <p:nvSpPr>
              <p:cNvPr name="Freeform 30" id="30"/>
              <p:cNvSpPr/>
              <p:nvPr/>
            </p:nvSpPr>
            <p:spPr>
              <a:xfrm flipH="false" flipV="false" rot="0">
                <a:off x="0" y="0"/>
                <a:ext cx="12543" cy="1248133"/>
              </a:xfrm>
              <a:custGeom>
                <a:avLst/>
                <a:gdLst/>
                <a:ahLst/>
                <a:cxnLst/>
                <a:rect r="r" b="b" t="t" l="l"/>
                <a:pathLst>
                  <a:path h="1248133" w="12543">
                    <a:moveTo>
                      <a:pt x="0" y="0"/>
                    </a:moveTo>
                    <a:lnTo>
                      <a:pt x="12543" y="0"/>
                    </a:lnTo>
                    <a:lnTo>
                      <a:pt x="12543" y="1248133"/>
                    </a:lnTo>
                    <a:lnTo>
                      <a:pt x="0" y="1248133"/>
                    </a:lnTo>
                    <a:close/>
                  </a:path>
                </a:pathLst>
              </a:custGeom>
              <a:solidFill>
                <a:srgbClr val="E1B87F"/>
              </a:solidFill>
            </p:spPr>
          </p:sp>
          <p:sp>
            <p:nvSpPr>
              <p:cNvPr name="TextBox 31" id="31"/>
              <p:cNvSpPr txBox="true"/>
              <p:nvPr/>
            </p:nvSpPr>
            <p:spPr>
              <a:xfrm>
                <a:off x="0" y="-95250"/>
                <a:ext cx="12543" cy="1343383"/>
              </a:xfrm>
              <a:prstGeom prst="rect">
                <a:avLst/>
              </a:prstGeom>
            </p:spPr>
            <p:txBody>
              <a:bodyPr anchor="ctr" rtlCol="false" tIns="50800" lIns="50800" bIns="50800" rIns="50800"/>
              <a:lstStyle/>
              <a:p>
                <a:pPr algn="ctr">
                  <a:lnSpc>
                    <a:spcPts val="2659"/>
                  </a:lnSpc>
                </a:pPr>
              </a:p>
            </p:txBody>
          </p:sp>
        </p:grpSp>
        <p:sp>
          <p:nvSpPr>
            <p:cNvPr name="TextBox 32" id="32"/>
            <p:cNvSpPr txBox="true"/>
            <p:nvPr/>
          </p:nvSpPr>
          <p:spPr>
            <a:xfrm rot="0">
              <a:off x="1337508" y="3667549"/>
              <a:ext cx="11003778" cy="2651125"/>
            </a:xfrm>
            <a:prstGeom prst="rect">
              <a:avLst/>
            </a:prstGeom>
          </p:spPr>
          <p:txBody>
            <a:bodyPr anchor="t" rtlCol="false" tIns="0" lIns="0" bIns="0" rIns="0">
              <a:spAutoFit/>
            </a:bodyPr>
            <a:lstStyle/>
            <a:p>
              <a:pPr algn="l" marL="0" indent="0" lvl="0">
                <a:lnSpc>
                  <a:spcPts val="3000"/>
                </a:lnSpc>
                <a:spcBef>
                  <a:spcPct val="0"/>
                </a:spcBef>
              </a:pPr>
              <a:r>
                <a:rPr lang="en-US" b="true" sz="3000">
                  <a:solidFill>
                    <a:srgbClr val="E1B87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Community Engagement</a:t>
              </a:r>
              <a:r>
                <a:rPr lang="en-US" b="true" sz="3000" strike="noStrike" u="none">
                  <a:solidFill>
                    <a:srgbClr val="E1B87F"/>
                  </a:solidFill>
                  <a:latin typeface="Calibri (MS) Bold"/>
                  <a:ea typeface="Calibri (MS) Bold"/>
                  <a:cs typeface="Calibri (MS) Bold"/>
                  <a:sym typeface="Calibri (MS) Bold"/>
                </a:rPr>
                <a:t> | 100+</a:t>
              </a:r>
            </a:p>
            <a:p>
              <a:pPr algn="l" marL="647702" indent="-323851" lvl="1">
                <a:lnSpc>
                  <a:spcPts val="3000"/>
                </a:lnSpc>
                <a:buFont typeface="Arial"/>
                <a:buChar char="•"/>
              </a:pP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Reentry Simulations and Outreach</a:t>
              </a:r>
            </a:p>
            <a:p>
              <a:pPr algn="l" marL="647702" indent="-323851" lvl="1">
                <a:lnSpc>
                  <a:spcPts val="3000"/>
                </a:lnSpc>
                <a:buFont typeface="Arial"/>
                <a:buChar char="•"/>
              </a:pP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Conviction CD Project</a:t>
              </a:r>
            </a:p>
            <a:p>
              <a:pPr algn="l" marL="647702" indent="-323851" lvl="1">
                <a:lnSpc>
                  <a:spcPts val="3000"/>
                </a:lnSpc>
                <a:buFont typeface="Arial"/>
                <a:buChar char="•"/>
              </a:pP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Stitching Stories: A Prison Awareness Quilt</a:t>
              </a:r>
            </a:p>
            <a:p>
              <a:pPr algn="l" marL="647702" indent="-323851" lvl="1">
                <a:lnSpc>
                  <a:spcPts val="3000"/>
                </a:lnSpc>
                <a:buFont typeface="Arial"/>
                <a:buChar char="•"/>
              </a:pPr>
              <a:r>
                <a:rPr lang="en-US" sz="3000" strike="noStrike" u="none">
                  <a:solidFill>
                    <a:srgbClr val="FFFFFF"/>
                  </a:solidFill>
                  <a:latin typeface="Calibri (MS)"/>
                  <a:ea typeface="Calibri (MS)"/>
                  <a:cs typeface="Calibri (MS)"/>
                  <a:sym typeface="Calibri (MS)"/>
                </a:rPr>
                <a:t>Stitching Stories Reimagined</a:t>
              </a:r>
            </a:p>
          </p:txBody>
        </p:sp>
      </p:grpSp>
      <p:grpSp>
        <p:nvGrpSpPr>
          <p:cNvPr name="Group 33" id="33"/>
          <p:cNvGrpSpPr/>
          <p:nvPr/>
        </p:nvGrpSpPr>
        <p:grpSpPr>
          <a:xfrm rot="0">
            <a:off x="380438" y="7066121"/>
            <a:ext cx="47625" cy="1832300"/>
            <a:chOff x="0" y="0"/>
            <a:chExt cx="12543" cy="482581"/>
          </a:xfrm>
        </p:grpSpPr>
        <p:sp>
          <p:nvSpPr>
            <p:cNvPr name="Freeform 34" id="34"/>
            <p:cNvSpPr/>
            <p:nvPr/>
          </p:nvSpPr>
          <p:spPr>
            <a:xfrm flipH="false" flipV="false" rot="0">
              <a:off x="0" y="0"/>
              <a:ext cx="12543" cy="482581"/>
            </a:xfrm>
            <a:custGeom>
              <a:avLst/>
              <a:gdLst/>
              <a:ahLst/>
              <a:cxnLst/>
              <a:rect r="r" b="b" t="t" l="l"/>
              <a:pathLst>
                <a:path h="482581" w="12543">
                  <a:moveTo>
                    <a:pt x="0" y="0"/>
                  </a:moveTo>
                  <a:lnTo>
                    <a:pt x="12543" y="0"/>
                  </a:lnTo>
                  <a:lnTo>
                    <a:pt x="12543" y="482581"/>
                  </a:lnTo>
                  <a:lnTo>
                    <a:pt x="0" y="482581"/>
                  </a:lnTo>
                  <a:close/>
                </a:path>
              </a:pathLst>
            </a:custGeom>
            <a:solidFill>
              <a:srgbClr val="8D6E97"/>
            </a:solidFill>
          </p:spPr>
        </p:sp>
        <p:sp>
          <p:nvSpPr>
            <p:cNvPr name="TextBox 35" id="35"/>
            <p:cNvSpPr txBox="true"/>
            <p:nvPr/>
          </p:nvSpPr>
          <p:spPr>
            <a:xfrm>
              <a:off x="0" y="-95250"/>
              <a:ext cx="12543" cy="5778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36" id="36"/>
          <p:cNvGrpSpPr/>
          <p:nvPr/>
        </p:nvGrpSpPr>
        <p:grpSpPr>
          <a:xfrm rot="0">
            <a:off x="8137399" y="0"/>
            <a:ext cx="54260" cy="10287000"/>
            <a:chOff x="0" y="0"/>
            <a:chExt cx="14291" cy="2709333"/>
          </a:xfrm>
        </p:grpSpPr>
        <p:sp>
          <p:nvSpPr>
            <p:cNvPr name="Freeform 37" id="37"/>
            <p:cNvSpPr/>
            <p:nvPr/>
          </p:nvSpPr>
          <p:spPr>
            <a:xfrm flipH="false" flipV="false" rot="0">
              <a:off x="0" y="0"/>
              <a:ext cx="14291" cy="2709333"/>
            </a:xfrm>
            <a:custGeom>
              <a:avLst/>
              <a:gdLst/>
              <a:ahLst/>
              <a:cxnLst/>
              <a:rect r="r" b="b" t="t" l="l"/>
              <a:pathLst>
                <a:path h="2709333" w="14291">
                  <a:moveTo>
                    <a:pt x="0" y="0"/>
                  </a:moveTo>
                  <a:lnTo>
                    <a:pt x="14291" y="0"/>
                  </a:lnTo>
                  <a:lnTo>
                    <a:pt x="14291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B52555"/>
            </a:solidFill>
          </p:spPr>
        </p:sp>
        <p:sp>
          <p:nvSpPr>
            <p:cNvPr name="TextBox 38" id="38"/>
            <p:cNvSpPr txBox="true"/>
            <p:nvPr/>
          </p:nvSpPr>
          <p:spPr>
            <a:xfrm>
              <a:off x="0" y="-95250"/>
              <a:ext cx="14291" cy="28045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39" id="39"/>
          <p:cNvSpPr txBox="true"/>
          <p:nvPr/>
        </p:nvSpPr>
        <p:spPr>
          <a:xfrm rot="0">
            <a:off x="2276750" y="204432"/>
            <a:ext cx="5375588" cy="8731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999"/>
              </a:lnSpc>
              <a:spcBef>
                <a:spcPct val="0"/>
              </a:spcBef>
            </a:pPr>
            <a:r>
              <a:rPr lang="en-US" b="true" sz="4999" strike="noStrike" u="none">
                <a:solidFill>
                  <a:srgbClr val="480054"/>
                </a:solidFill>
                <a:latin typeface="Arial Bold"/>
                <a:ea typeface="Arial Bold"/>
                <a:cs typeface="Arial Bold"/>
                <a:sym typeface="Arial Bold"/>
              </a:rPr>
              <a:t>WHO WE ARE</a:t>
            </a:r>
          </a:p>
        </p:txBody>
      </p:sp>
      <p:sp>
        <p:nvSpPr>
          <p:cNvPr name="TextBox 40" id="40"/>
          <p:cNvSpPr txBox="true"/>
          <p:nvPr/>
        </p:nvSpPr>
        <p:spPr>
          <a:xfrm rot="0">
            <a:off x="707317" y="6887528"/>
            <a:ext cx="7784272" cy="625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480054"/>
                </a:solidFill>
                <a:latin typeface="Arial Bold"/>
                <a:ea typeface="Arial Bold"/>
                <a:cs typeface="Arial Bold"/>
                <a:sym typeface="Arial Bold"/>
              </a:rPr>
              <a:t>RESULTS STATEMENT</a:t>
            </a:r>
          </a:p>
        </p:txBody>
      </p:sp>
      <p:sp>
        <p:nvSpPr>
          <p:cNvPr name="TextBox 41" id="41"/>
          <p:cNvSpPr txBox="true"/>
          <p:nvPr/>
        </p:nvSpPr>
        <p:spPr>
          <a:xfrm rot="0">
            <a:off x="707317" y="7608253"/>
            <a:ext cx="6742599" cy="13709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2600"/>
              </a:lnSpc>
              <a:spcBef>
                <a:spcPct val="0"/>
              </a:spcBef>
            </a:pPr>
            <a:r>
              <a:rPr lang="en-US" sz="2600" strike="noStrike" u="none">
                <a:solidFill>
                  <a:srgbClr val="000000"/>
                </a:solidFill>
                <a:latin typeface="Palatino"/>
                <a:ea typeface="Palatino"/>
                <a:cs typeface="Palatino"/>
                <a:sym typeface="Palatino"/>
              </a:rPr>
              <a:t>Women in North Carolina are discovering their own worth, improving their overall well-being, and successfully navigating life after incarceration.</a:t>
            </a:r>
          </a:p>
        </p:txBody>
      </p:sp>
      <p:sp>
        <p:nvSpPr>
          <p:cNvPr name="TextBox 42" id="42"/>
          <p:cNvSpPr txBox="true"/>
          <p:nvPr/>
        </p:nvSpPr>
        <p:spPr>
          <a:xfrm rot="0">
            <a:off x="11127086" y="204432"/>
            <a:ext cx="4185196" cy="8731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999"/>
              </a:lnSpc>
              <a:spcBef>
                <a:spcPct val="0"/>
              </a:spcBef>
            </a:pPr>
            <a:r>
              <a:rPr lang="en-US" b="true" sz="4999" strike="noStrike" u="none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WHAT WE DO</a:t>
            </a:r>
          </a:p>
        </p:txBody>
      </p:sp>
      <p:sp>
        <p:nvSpPr>
          <p:cNvPr name="TextBox 43" id="43"/>
          <p:cNvSpPr txBox="true"/>
          <p:nvPr/>
        </p:nvSpPr>
        <p:spPr>
          <a:xfrm rot="0">
            <a:off x="707317" y="4304950"/>
            <a:ext cx="3149444" cy="6254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0" indent="0" lvl="0">
              <a:lnSpc>
                <a:spcPts val="4900"/>
              </a:lnSpc>
              <a:spcBef>
                <a:spcPct val="0"/>
              </a:spcBef>
            </a:pPr>
            <a:r>
              <a:rPr lang="en-US" b="true" sz="3500">
                <a:solidFill>
                  <a:srgbClr val="480054"/>
                </a:solidFill>
                <a:latin typeface="Arial Bold"/>
                <a:ea typeface="Arial Bold"/>
                <a:cs typeface="Arial Bold"/>
                <a:sym typeface="Arial Bold"/>
              </a:rPr>
              <a:t>MISSION</a:t>
            </a:r>
          </a:p>
        </p:txBody>
      </p:sp>
      <p:sp>
        <p:nvSpPr>
          <p:cNvPr name="TextBox 44" id="44"/>
          <p:cNvSpPr txBox="true"/>
          <p:nvPr/>
        </p:nvSpPr>
        <p:spPr>
          <a:xfrm rot="0">
            <a:off x="707317" y="5029810"/>
            <a:ext cx="6742599" cy="137096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600"/>
              </a:lnSpc>
            </a:pPr>
            <a:r>
              <a:rPr lang="en-US" sz="2600">
                <a:solidFill>
                  <a:srgbClr val="000000"/>
                </a:solidFill>
                <a:latin typeface="Palatino"/>
                <a:ea typeface="Palatino"/>
                <a:cs typeface="Palatino"/>
                <a:sym typeface="Palatino"/>
              </a:rPr>
              <a:t>To equip women with the tools and support they need to heal, grow, and thrive - both in prison and in the communtities to which they return.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364240"/>
            <a:chOff x="0" y="0"/>
            <a:chExt cx="4816593" cy="3593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6592" cy="359306"/>
            </a:xfrm>
            <a:custGeom>
              <a:avLst/>
              <a:gdLst/>
              <a:ahLst/>
              <a:cxnLst/>
              <a:rect r="r" b="b" t="t" l="l"/>
              <a:pathLst>
                <a:path h="359306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359306"/>
                  </a:lnTo>
                  <a:lnTo>
                    <a:pt x="0" y="359306"/>
                  </a:lnTo>
                  <a:close/>
                </a:path>
              </a:pathLst>
            </a:custGeom>
            <a:solidFill>
              <a:srgbClr val="E1B87F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0"/>
              <a:ext cx="4816593" cy="4545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2492766" y="-352784"/>
            <a:ext cx="5960410" cy="6948514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6739476" y="488398"/>
            <a:ext cx="7069922" cy="5370752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-325355" y="-269409"/>
            <a:ext cx="5098773" cy="5948017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0">
            <a:off x="2879454" y="786404"/>
            <a:ext cx="4928565" cy="5752598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0">
            <a:off x="-540738" y="4554003"/>
            <a:ext cx="6297773" cy="4785462"/>
          </a:xfrm>
          <a:prstGeom prst="rect">
            <a:avLst/>
          </a:prstGeom>
        </p:spPr>
      </p:pic>
      <p:sp>
        <p:nvSpPr>
          <p:cNvPr name="TextBox 10" id="10"/>
          <p:cNvSpPr txBox="true"/>
          <p:nvPr/>
        </p:nvSpPr>
        <p:spPr>
          <a:xfrm rot="0">
            <a:off x="6874743" y="204432"/>
            <a:ext cx="4538514" cy="8731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999"/>
              </a:lnSpc>
              <a:spcBef>
                <a:spcPct val="0"/>
              </a:spcBef>
            </a:pPr>
            <a:r>
              <a:rPr lang="en-US" b="true" sz="4999">
                <a:solidFill>
                  <a:srgbClr val="480054"/>
                </a:solidFill>
                <a:latin typeface="Arial Bold"/>
                <a:ea typeface="Arial Bold"/>
                <a:cs typeface="Arial Bold"/>
                <a:sym typeface="Arial Bold"/>
              </a:rPr>
              <a:t>WHY WE DO IT</a:t>
            </a:r>
          </a:p>
        </p:txBody>
      </p:sp>
      <p:pic>
        <p:nvPicPr>
          <p:cNvPr name="Picture 11" id="11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0">
            <a:off x="12042715" y="5523999"/>
            <a:ext cx="6427424" cy="4883979"/>
          </a:xfrm>
          <a:prstGeom prst="rect">
            <a:avLst/>
          </a:prstGeom>
        </p:spPr>
      </p:pic>
      <p:pic>
        <p:nvPicPr>
          <p:cNvPr name="Picture 12" id="12"/>
          <p:cNvPicPr>
            <a:picLocks noChangeAspect="true"/>
          </p:cNvPicPr>
          <p:nvPr/>
        </p:nvPicPr>
        <p:blipFill>
          <a:blip r:embed="rId8"/>
          <a:stretch>
            <a:fillRect/>
          </a:stretch>
        </p:blipFill>
        <p:spPr>
          <a:xfrm rot="0">
            <a:off x="6941637" y="4180820"/>
            <a:ext cx="6849383" cy="5204612"/>
          </a:xfrm>
          <a:prstGeom prst="rect">
            <a:avLst/>
          </a:prstGeom>
        </p:spPr>
      </p:pic>
      <p:pic>
        <p:nvPicPr>
          <p:cNvPr name="Picture 13" id="13"/>
          <p:cNvPicPr>
            <a:picLocks noChangeAspect="true"/>
          </p:cNvPicPr>
          <p:nvPr/>
        </p:nvPicPr>
        <p:blipFill>
          <a:blip r:embed="rId9"/>
          <a:stretch>
            <a:fillRect/>
          </a:stretch>
        </p:blipFill>
        <p:spPr>
          <a:xfrm rot="0">
            <a:off x="4286183" y="5263394"/>
            <a:ext cx="4639430" cy="540519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06894" y="436576"/>
            <a:ext cx="7862463" cy="7315367"/>
          </a:xfrm>
          <a:custGeom>
            <a:avLst/>
            <a:gdLst/>
            <a:ahLst/>
            <a:cxnLst/>
            <a:rect r="r" b="b" t="t" l="l"/>
            <a:pathLst>
              <a:path h="7315367" w="7862463">
                <a:moveTo>
                  <a:pt x="0" y="0"/>
                </a:moveTo>
                <a:lnTo>
                  <a:pt x="7862463" y="0"/>
                </a:lnTo>
                <a:lnTo>
                  <a:pt x="7862463" y="7315367"/>
                </a:lnTo>
                <a:lnTo>
                  <a:pt x="0" y="731536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9144000" y="0"/>
            <a:ext cx="9144000" cy="10287000"/>
            <a:chOff x="0" y="0"/>
            <a:chExt cx="2408296" cy="2709333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408296" cy="2709333"/>
            </a:xfrm>
            <a:custGeom>
              <a:avLst/>
              <a:gdLst/>
              <a:ahLst/>
              <a:cxnLst/>
              <a:rect r="r" b="b" t="t" l="l"/>
              <a:pathLst>
                <a:path h="2709333" w="2408296">
                  <a:moveTo>
                    <a:pt x="0" y="0"/>
                  </a:moveTo>
                  <a:lnTo>
                    <a:pt x="2408296" y="0"/>
                  </a:lnTo>
                  <a:lnTo>
                    <a:pt x="240829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48005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0"/>
              <a:ext cx="2408296" cy="270933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 marL="0" indent="0" lvl="0">
                <a:lnSpc>
                  <a:spcPts val="3200"/>
                </a:lnSpc>
                <a:spcBef>
                  <a:spcPct val="0"/>
                </a:spcBef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9363850" y="1855470"/>
            <a:ext cx="8704300" cy="6414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734059" indent="-367030" lvl="1">
              <a:lnSpc>
                <a:spcPts val="5099"/>
              </a:lnSpc>
              <a:buFont typeface="Arial"/>
              <a:buChar char="•"/>
            </a:pPr>
            <a:r>
              <a:rPr lang="en-US" sz="3399" strike="noStrike" u="none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93% acquired IDs</a:t>
            </a:r>
          </a:p>
          <a:p>
            <a:pPr algn="l" marL="734059" indent="-367030" lvl="1">
              <a:lnSpc>
                <a:spcPts val="5099"/>
              </a:lnSpc>
              <a:buFont typeface="Arial"/>
              <a:buChar char="•"/>
            </a:pPr>
            <a:r>
              <a:rPr lang="en-US" sz="3399" strike="noStrike" u="none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96% engaged in therapy</a:t>
            </a:r>
          </a:p>
          <a:p>
            <a:pPr algn="l" marL="734059" indent="-367030" lvl="1">
              <a:lnSpc>
                <a:spcPts val="5099"/>
              </a:lnSpc>
              <a:buFont typeface="Arial"/>
              <a:buChar char="•"/>
            </a:pPr>
            <a:r>
              <a:rPr lang="en-US" sz="3399" strike="noStrike" u="none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90% reported Substance Use Disorder</a:t>
            </a:r>
          </a:p>
          <a:p>
            <a:pPr algn="l" marL="734059" indent="-367030" lvl="1">
              <a:lnSpc>
                <a:spcPts val="5099"/>
              </a:lnSpc>
              <a:buFont typeface="Arial"/>
              <a:buChar char="•"/>
            </a:pPr>
            <a:r>
              <a:rPr lang="en-US" sz="3399" strike="noStrike" u="none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79% reported Opioid Use Disorder</a:t>
            </a:r>
          </a:p>
          <a:p>
            <a:pPr algn="l" marL="734059" indent="-367030" lvl="1">
              <a:lnSpc>
                <a:spcPts val="5099"/>
              </a:lnSpc>
              <a:buFont typeface="Arial"/>
              <a:buChar char="•"/>
            </a:pPr>
            <a:r>
              <a:rPr lang="en-US" sz="3399" strike="noStrike" u="none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82% are mothers</a:t>
            </a:r>
          </a:p>
          <a:p>
            <a:pPr algn="l" marL="734059" indent="-367030" lvl="1">
              <a:lnSpc>
                <a:spcPts val="5099"/>
              </a:lnSpc>
              <a:buFont typeface="Arial"/>
              <a:buChar char="•"/>
            </a:pPr>
            <a:r>
              <a:rPr lang="en-US" sz="3399" strike="noStrike" u="none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81% gained employment</a:t>
            </a:r>
          </a:p>
          <a:p>
            <a:pPr algn="l" marL="734059" indent="-367030" lvl="1">
              <a:lnSpc>
                <a:spcPts val="5099"/>
              </a:lnSpc>
              <a:buFont typeface="Arial"/>
              <a:buChar char="•"/>
            </a:pPr>
            <a:r>
              <a:rPr lang="en-US" sz="3399" strike="noStrike" u="none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78% accessed free dental care</a:t>
            </a:r>
          </a:p>
          <a:p>
            <a:pPr algn="l" marL="734059" indent="-367030" lvl="1">
              <a:lnSpc>
                <a:spcPts val="5099"/>
              </a:lnSpc>
              <a:buFont typeface="Arial"/>
              <a:buChar char="•"/>
            </a:pPr>
            <a:r>
              <a:rPr lang="en-US" sz="3399" strike="noStrike" u="none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67% contained Medication Assisted Therapy</a:t>
            </a:r>
          </a:p>
          <a:p>
            <a:pPr algn="l" marL="734059" indent="-367030" lvl="1">
              <a:lnSpc>
                <a:spcPts val="5099"/>
              </a:lnSpc>
              <a:buFont typeface="Arial"/>
              <a:buChar char="•"/>
            </a:pPr>
            <a:r>
              <a:rPr lang="en-US" sz="3399" strike="noStrike" u="none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44% engaged in higher learning</a:t>
            </a:r>
          </a:p>
          <a:p>
            <a:pPr algn="l" marL="734059" indent="-367030" lvl="1">
              <a:lnSpc>
                <a:spcPts val="5099"/>
              </a:lnSpc>
              <a:buFont typeface="Arial"/>
              <a:buChar char="•"/>
            </a:pPr>
            <a:r>
              <a:rPr lang="en-US" sz="3399" strike="noStrike" u="none">
                <a:solidFill>
                  <a:srgbClr val="FFFFFF"/>
                </a:solidFill>
                <a:latin typeface="Calibri (MS)"/>
                <a:ea typeface="Calibri (MS)"/>
                <a:cs typeface="Calibri (MS)"/>
                <a:sym typeface="Calibri (MS)"/>
              </a:rPr>
              <a:t>10% car blessings from Wheels4Hope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51513" y="322276"/>
            <a:ext cx="6928975" cy="8731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999"/>
              </a:lnSpc>
              <a:spcBef>
                <a:spcPct val="0"/>
              </a:spcBef>
            </a:pPr>
            <a:r>
              <a:rPr lang="en-US" b="true" sz="4999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BY THE NUMBERS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476715" y="8625862"/>
            <a:ext cx="6478569" cy="295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2100"/>
              </a:lnSpc>
            </a:pPr>
            <a:r>
              <a:rPr lang="en-US" sz="1500">
                <a:solidFill>
                  <a:srgbClr val="FFFFFF"/>
                </a:solidFill>
                <a:latin typeface="Futura"/>
                <a:ea typeface="Futura"/>
                <a:cs typeface="Futura"/>
                <a:sym typeface="Futura"/>
              </a:rPr>
              <a:t>*Numbers from January 1 through December 31, 2025</a:t>
            </a:r>
          </a:p>
        </p:txBody>
      </p:sp>
      <p:grpSp>
        <p:nvGrpSpPr>
          <p:cNvPr name="Group 9" id="9"/>
          <p:cNvGrpSpPr/>
          <p:nvPr/>
        </p:nvGrpSpPr>
        <p:grpSpPr>
          <a:xfrm rot="0">
            <a:off x="9144000" y="0"/>
            <a:ext cx="54260" cy="10287000"/>
            <a:chOff x="0" y="0"/>
            <a:chExt cx="14291" cy="2709333"/>
          </a:xfrm>
        </p:grpSpPr>
        <p:sp>
          <p:nvSpPr>
            <p:cNvPr name="Freeform 10" id="10"/>
            <p:cNvSpPr/>
            <p:nvPr/>
          </p:nvSpPr>
          <p:spPr>
            <a:xfrm flipH="false" flipV="false" rot="0">
              <a:off x="0" y="0"/>
              <a:ext cx="14291" cy="2709333"/>
            </a:xfrm>
            <a:custGeom>
              <a:avLst/>
              <a:gdLst/>
              <a:ahLst/>
              <a:cxnLst/>
              <a:rect r="r" b="b" t="t" l="l"/>
              <a:pathLst>
                <a:path h="2709333" w="14291">
                  <a:moveTo>
                    <a:pt x="0" y="0"/>
                  </a:moveTo>
                  <a:lnTo>
                    <a:pt x="14291" y="0"/>
                  </a:lnTo>
                  <a:lnTo>
                    <a:pt x="14291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B52555"/>
            </a:solidFill>
          </p:spPr>
        </p:sp>
        <p:sp>
          <p:nvSpPr>
            <p:cNvPr name="TextBox 11" id="11"/>
            <p:cNvSpPr txBox="true"/>
            <p:nvPr/>
          </p:nvSpPr>
          <p:spPr>
            <a:xfrm>
              <a:off x="0" y="-95250"/>
              <a:ext cx="14291" cy="28045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12" id="12"/>
          <p:cNvSpPr txBox="true"/>
          <p:nvPr/>
        </p:nvSpPr>
        <p:spPr>
          <a:xfrm rot="0">
            <a:off x="724584" y="8166122"/>
            <a:ext cx="7427082" cy="128143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200"/>
              </a:lnSpc>
            </a:pPr>
            <a:r>
              <a:rPr lang="en-US" b="true" sz="3200" strike="noStrike" u="none">
                <a:solidFill>
                  <a:srgbClr val="480054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Women in Arise Collective’s </a:t>
            </a:r>
          </a:p>
          <a:p>
            <a:pPr algn="ctr">
              <a:lnSpc>
                <a:spcPts val="3200"/>
              </a:lnSpc>
            </a:pPr>
            <a:r>
              <a:rPr lang="en-US" b="true" sz="3200" strike="noStrike" u="none">
                <a:solidFill>
                  <a:srgbClr val="480054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Reentry Program for 3 months </a:t>
            </a:r>
          </a:p>
          <a:p>
            <a:pPr algn="ctr">
              <a:lnSpc>
                <a:spcPts val="3200"/>
              </a:lnSpc>
            </a:pPr>
            <a:r>
              <a:rPr lang="en-US" b="true" sz="3200" strike="noStrike" u="none">
                <a:solidFill>
                  <a:srgbClr val="480054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have a </a:t>
            </a:r>
            <a:r>
              <a:rPr lang="en-US" b="true" sz="3200" strike="noStrike" u="none">
                <a:solidFill>
                  <a:srgbClr val="B52555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10</a:t>
            </a:r>
            <a:r>
              <a:rPr lang="en-US" b="true" sz="3200" strike="noStrike" u="none">
                <a:solidFill>
                  <a:srgbClr val="B52555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.1% recidivism rate.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273324" y="9526435"/>
            <a:ext cx="3878342" cy="2952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100"/>
              </a:lnSpc>
            </a:pPr>
            <a:r>
              <a:rPr lang="en-US" sz="1500">
                <a:solidFill>
                  <a:srgbClr val="480054"/>
                </a:solidFill>
                <a:latin typeface="Futura"/>
                <a:ea typeface="Futura"/>
                <a:cs typeface="Futura"/>
                <a:sym typeface="Futura"/>
              </a:rPr>
              <a:t>*based on 2020-2025 enrollment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543022" y="1919865"/>
            <a:ext cx="7806844" cy="7530352"/>
          </a:xfrm>
          <a:custGeom>
            <a:avLst/>
            <a:gdLst/>
            <a:ahLst/>
            <a:cxnLst/>
            <a:rect r="r" b="b" t="t" l="l"/>
            <a:pathLst>
              <a:path h="7530352" w="7806844">
                <a:moveTo>
                  <a:pt x="0" y="0"/>
                </a:moveTo>
                <a:lnTo>
                  <a:pt x="7806844" y="0"/>
                </a:lnTo>
                <a:lnTo>
                  <a:pt x="7806844" y="7530352"/>
                </a:lnTo>
                <a:lnTo>
                  <a:pt x="0" y="753035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grpSp>
        <p:nvGrpSpPr>
          <p:cNvPr name="Group 3" id="3"/>
          <p:cNvGrpSpPr/>
          <p:nvPr/>
        </p:nvGrpSpPr>
        <p:grpSpPr>
          <a:xfrm rot="0">
            <a:off x="0" y="0"/>
            <a:ext cx="18288000" cy="1364240"/>
            <a:chOff x="0" y="0"/>
            <a:chExt cx="4816593" cy="35930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16592" cy="359306"/>
            </a:xfrm>
            <a:custGeom>
              <a:avLst/>
              <a:gdLst/>
              <a:ahLst/>
              <a:cxnLst/>
              <a:rect r="r" b="b" t="t" l="l"/>
              <a:pathLst>
                <a:path h="359306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359306"/>
                  </a:lnTo>
                  <a:lnTo>
                    <a:pt x="0" y="359306"/>
                  </a:lnTo>
                  <a:close/>
                </a:path>
              </a:pathLst>
            </a:custGeom>
            <a:solidFill>
              <a:srgbClr val="48005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95250"/>
              <a:ext cx="4816593" cy="4545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6" id="6"/>
          <p:cNvSpPr txBox="true"/>
          <p:nvPr/>
        </p:nvSpPr>
        <p:spPr>
          <a:xfrm rot="0">
            <a:off x="384089" y="188407"/>
            <a:ext cx="17519822" cy="8731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999"/>
              </a:lnSpc>
              <a:spcBef>
                <a:spcPct val="0"/>
              </a:spcBef>
            </a:pPr>
            <a:r>
              <a:rPr lang="en-US" b="true" sz="4999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EXPRESSIVE ARTS AND THE POWER OF STORY</a:t>
            </a:r>
          </a:p>
        </p:txBody>
      </p:sp>
      <p:pic>
        <p:nvPicPr>
          <p:cNvPr name="Picture 7" id="7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7252490" y="1204450"/>
            <a:ext cx="11793114" cy="8961183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77470" y="1124317"/>
            <a:ext cx="6783932" cy="5153495"/>
          </a:xfrm>
          <a:prstGeom prst="rect">
            <a:avLst/>
          </a:prstGeom>
        </p:spPr>
      </p:pic>
      <p:grpSp>
        <p:nvGrpSpPr>
          <p:cNvPr name="Group 3" id="3"/>
          <p:cNvGrpSpPr/>
          <p:nvPr/>
        </p:nvGrpSpPr>
        <p:grpSpPr>
          <a:xfrm rot="0">
            <a:off x="0" y="0"/>
            <a:ext cx="18288000" cy="1364240"/>
            <a:chOff x="0" y="0"/>
            <a:chExt cx="4816593" cy="359306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4816592" cy="359306"/>
            </a:xfrm>
            <a:custGeom>
              <a:avLst/>
              <a:gdLst/>
              <a:ahLst/>
              <a:cxnLst/>
              <a:rect r="r" b="b" t="t" l="l"/>
              <a:pathLst>
                <a:path h="359306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359306"/>
                  </a:lnTo>
                  <a:lnTo>
                    <a:pt x="0" y="359306"/>
                  </a:lnTo>
                  <a:close/>
                </a:path>
              </a:pathLst>
            </a:custGeom>
            <a:solidFill>
              <a:srgbClr val="480054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95250"/>
              <a:ext cx="4816593" cy="4545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4946644" y="266571"/>
            <a:ext cx="14333886" cy="10891829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0">
            <a:off x="-155008" y="5134234"/>
            <a:ext cx="6939008" cy="5271301"/>
          </a:xfrm>
          <a:prstGeom prst="rect">
            <a:avLst/>
          </a:prstGeom>
        </p:spPr>
      </p:pic>
      <p:sp>
        <p:nvSpPr>
          <p:cNvPr name="TextBox 8" id="8"/>
          <p:cNvSpPr txBox="true"/>
          <p:nvPr/>
        </p:nvSpPr>
        <p:spPr>
          <a:xfrm rot="0">
            <a:off x="458502" y="221427"/>
            <a:ext cx="17370996" cy="8070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439"/>
              </a:lnSpc>
              <a:spcBef>
                <a:spcPct val="0"/>
              </a:spcBef>
            </a:pPr>
            <a:r>
              <a:rPr lang="en-US" b="true" sz="4599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CONVICTION: SONGS OF FAITH FROM WOMEN IN PRISON</a:t>
            </a:r>
          </a:p>
        </p:txBody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364240"/>
            <a:chOff x="0" y="0"/>
            <a:chExt cx="4816593" cy="3593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6592" cy="359306"/>
            </a:xfrm>
            <a:custGeom>
              <a:avLst/>
              <a:gdLst/>
              <a:ahLst/>
              <a:cxnLst/>
              <a:rect r="r" b="b" t="t" l="l"/>
              <a:pathLst>
                <a:path h="359306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359306"/>
                  </a:lnTo>
                  <a:lnTo>
                    <a:pt x="0" y="359306"/>
                  </a:lnTo>
                  <a:close/>
                </a:path>
              </a:pathLst>
            </a:custGeom>
            <a:solidFill>
              <a:srgbClr val="48005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0"/>
              <a:ext cx="4816593" cy="4545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pic>
        <p:nvPicPr>
          <p:cNvPr name="Picture 5" id="5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 rot="669665">
            <a:off x="347253" y="1020106"/>
            <a:ext cx="5211662" cy="5747188"/>
          </a:xfrm>
          <a:prstGeom prst="rect">
            <a:avLst/>
          </a:prstGeom>
        </p:spPr>
      </p:pic>
      <p:pic>
        <p:nvPicPr>
          <p:cNvPr name="Picture 6" id="6"/>
          <p:cNvPicPr>
            <a:picLocks noChangeAspect="true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6533562" y="1015025"/>
            <a:ext cx="5220876" cy="5757349"/>
          </a:xfrm>
          <a:prstGeom prst="rect">
            <a:avLst/>
          </a:prstGeom>
        </p:spPr>
      </p:pic>
      <p:pic>
        <p:nvPicPr>
          <p:cNvPr name="Picture 7" id="7"/>
          <p:cNvPicPr>
            <a:picLocks noChangeAspect="true"/>
          </p:cNvPicPr>
          <p:nvPr/>
        </p:nvPicPr>
        <p:blipFill>
          <a:blip r:embed="rId4"/>
          <a:stretch>
            <a:fillRect/>
          </a:stretch>
        </p:blipFill>
        <p:spPr>
          <a:xfrm rot="487883">
            <a:off x="7343612" y="4088398"/>
            <a:ext cx="5209461" cy="5744761"/>
          </a:xfrm>
          <a:prstGeom prst="rect">
            <a:avLst/>
          </a:prstGeom>
        </p:spPr>
      </p:pic>
      <p:pic>
        <p:nvPicPr>
          <p:cNvPr name="Picture 8" id="8"/>
          <p:cNvPicPr>
            <a:picLocks noChangeAspect="true"/>
          </p:cNvPicPr>
          <p:nvPr/>
        </p:nvPicPr>
        <p:blipFill>
          <a:blip r:embed="rId5"/>
          <a:stretch>
            <a:fillRect/>
          </a:stretch>
        </p:blipFill>
        <p:spPr>
          <a:xfrm rot="471616">
            <a:off x="13037634" y="1021526"/>
            <a:ext cx="5230849" cy="5768347"/>
          </a:xfrm>
          <a:prstGeom prst="rect">
            <a:avLst/>
          </a:prstGeom>
        </p:spPr>
      </p:pic>
      <p:pic>
        <p:nvPicPr>
          <p:cNvPr name="Picture 9" id="9"/>
          <p:cNvPicPr>
            <a:picLocks noChangeAspect="true"/>
          </p:cNvPicPr>
          <p:nvPr/>
        </p:nvPicPr>
        <p:blipFill>
          <a:blip r:embed="rId6"/>
          <a:stretch>
            <a:fillRect/>
          </a:stretch>
        </p:blipFill>
        <p:spPr>
          <a:xfrm rot="-588281">
            <a:off x="12135148" y="4459857"/>
            <a:ext cx="5234679" cy="5772571"/>
          </a:xfrm>
          <a:prstGeom prst="rect">
            <a:avLst/>
          </a:prstGeom>
        </p:spPr>
      </p:pic>
      <p:pic>
        <p:nvPicPr>
          <p:cNvPr name="Picture 10" id="10"/>
          <p:cNvPicPr>
            <a:picLocks noChangeAspect="true"/>
          </p:cNvPicPr>
          <p:nvPr/>
        </p:nvPicPr>
        <p:blipFill>
          <a:blip r:embed="rId7"/>
          <a:stretch>
            <a:fillRect/>
          </a:stretch>
        </p:blipFill>
        <p:spPr>
          <a:xfrm rot="-1026141">
            <a:off x="2233672" y="4125599"/>
            <a:ext cx="5141992" cy="5670360"/>
          </a:xfrm>
          <a:prstGeom prst="rect">
            <a:avLst/>
          </a:prstGeom>
        </p:spPr>
      </p:pic>
      <p:sp>
        <p:nvSpPr>
          <p:cNvPr name="TextBox 11" id="11"/>
          <p:cNvSpPr txBox="true"/>
          <p:nvPr/>
        </p:nvSpPr>
        <p:spPr>
          <a:xfrm rot="0">
            <a:off x="3256344" y="221427"/>
            <a:ext cx="13383997" cy="8070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439"/>
              </a:lnSpc>
              <a:spcBef>
                <a:spcPct val="0"/>
              </a:spcBef>
            </a:pPr>
            <a:r>
              <a:rPr lang="en-US" b="true" sz="4599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THROUGH THE LENS OF FREEDOM</a:t>
            </a:r>
          </a:p>
        </p:txBody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364240"/>
            <a:chOff x="0" y="0"/>
            <a:chExt cx="4816593" cy="3593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6592" cy="359306"/>
            </a:xfrm>
            <a:custGeom>
              <a:avLst/>
              <a:gdLst/>
              <a:ahLst/>
              <a:cxnLst/>
              <a:rect r="r" b="b" t="t" l="l"/>
              <a:pathLst>
                <a:path h="359306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359306"/>
                  </a:lnTo>
                  <a:lnTo>
                    <a:pt x="0" y="359306"/>
                  </a:lnTo>
                  <a:close/>
                </a:path>
              </a:pathLst>
            </a:custGeom>
            <a:solidFill>
              <a:srgbClr val="48005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0"/>
              <a:ext cx="4816593" cy="4545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332481" y="1663540"/>
            <a:ext cx="1796161" cy="8070469"/>
            <a:chOff x="0" y="0"/>
            <a:chExt cx="2394881" cy="10760625"/>
          </a:xfrm>
        </p:grpSpPr>
        <p:grpSp>
          <p:nvGrpSpPr>
            <p:cNvPr name="Group 6" id="6"/>
            <p:cNvGrpSpPr>
              <a:grpSpLocks noChangeAspect="true"/>
            </p:cNvGrpSpPr>
            <p:nvPr/>
          </p:nvGrpSpPr>
          <p:grpSpPr>
            <a:xfrm rot="0">
              <a:off x="0" y="0"/>
              <a:ext cx="2394881" cy="2394881"/>
              <a:chOff x="0" y="0"/>
              <a:chExt cx="6350000" cy="6350000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5715000" y="6350000"/>
                    </a:moveTo>
                    <a:lnTo>
                      <a:pt x="635000" y="6350000"/>
                    </a:lnTo>
                    <a:cubicBezTo>
                      <a:pt x="284480" y="6350000"/>
                      <a:pt x="0" y="6065520"/>
                      <a:pt x="0" y="5715000"/>
                    </a:cubicBezTo>
                    <a:lnTo>
                      <a:pt x="0" y="635000"/>
                    </a:lnTo>
                    <a:cubicBezTo>
                      <a:pt x="0" y="284480"/>
                      <a:pt x="284480" y="0"/>
                      <a:pt x="635000" y="0"/>
                    </a:cubicBezTo>
                    <a:lnTo>
                      <a:pt x="5715000" y="0"/>
                    </a:lnTo>
                    <a:cubicBezTo>
                      <a:pt x="6065520" y="0"/>
                      <a:pt x="6350000" y="284480"/>
                      <a:pt x="6350000" y="635000"/>
                    </a:cubicBezTo>
                    <a:lnTo>
                      <a:pt x="6350000" y="5715000"/>
                    </a:lnTo>
                    <a:cubicBezTo>
                      <a:pt x="6350000" y="6065520"/>
                      <a:pt x="6065520" y="6350000"/>
                      <a:pt x="5715000" y="6350000"/>
                    </a:cubicBezTo>
                    <a:close/>
                  </a:path>
                </a:pathLst>
              </a:custGeom>
              <a:blipFill>
                <a:blip r:embed="rId2"/>
                <a:stretch>
                  <a:fillRect l="0" t="-1846" r="0" b="-1846"/>
                </a:stretch>
              </a:blipFill>
            </p:spPr>
          </p:sp>
          <p:sp>
            <p:nvSpPr>
              <p:cNvPr name="Freeform 8" id="8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5715000" y="19050"/>
                    </a:moveTo>
                    <a:cubicBezTo>
                      <a:pt x="6054090" y="19050"/>
                      <a:pt x="6330950" y="295910"/>
                      <a:pt x="6330950" y="635000"/>
                    </a:cubicBezTo>
                    <a:lnTo>
                      <a:pt x="6330950" y="5715000"/>
                    </a:lnTo>
                    <a:cubicBezTo>
                      <a:pt x="6330950" y="6054090"/>
                      <a:pt x="6054090" y="6330950"/>
                      <a:pt x="5715000" y="6330950"/>
                    </a:cubicBezTo>
                    <a:lnTo>
                      <a:pt x="635000" y="6330950"/>
                    </a:lnTo>
                    <a:cubicBezTo>
                      <a:pt x="295910" y="6330950"/>
                      <a:pt x="19050" y="6054090"/>
                      <a:pt x="19050" y="5715000"/>
                    </a:cubicBezTo>
                    <a:lnTo>
                      <a:pt x="19050" y="635000"/>
                    </a:lnTo>
                    <a:cubicBezTo>
                      <a:pt x="19050" y="295910"/>
                      <a:pt x="295910" y="19050"/>
                      <a:pt x="635000" y="19050"/>
                    </a:cubicBezTo>
                    <a:lnTo>
                      <a:pt x="5715000" y="19050"/>
                    </a:lnTo>
                    <a:moveTo>
                      <a:pt x="5715000" y="0"/>
                    </a:moveTo>
                    <a:lnTo>
                      <a:pt x="635000" y="0"/>
                    </a:lnTo>
                    <a:cubicBezTo>
                      <a:pt x="284480" y="0"/>
                      <a:pt x="0" y="284480"/>
                      <a:pt x="0" y="635000"/>
                    </a:cubicBezTo>
                    <a:lnTo>
                      <a:pt x="0" y="5715000"/>
                    </a:lnTo>
                    <a:cubicBezTo>
                      <a:pt x="0" y="6065520"/>
                      <a:pt x="284480" y="6350000"/>
                      <a:pt x="635000" y="6350000"/>
                    </a:cubicBezTo>
                    <a:lnTo>
                      <a:pt x="5715000" y="6350000"/>
                    </a:lnTo>
                    <a:cubicBezTo>
                      <a:pt x="6065520" y="6350000"/>
                      <a:pt x="6350000" y="6065520"/>
                      <a:pt x="6350000" y="5715000"/>
                    </a:cubicBezTo>
                    <a:lnTo>
                      <a:pt x="6350000" y="635000"/>
                    </a:lnTo>
                    <a:cubicBezTo>
                      <a:pt x="6350000" y="284480"/>
                      <a:pt x="6065520" y="0"/>
                      <a:pt x="5715000" y="0"/>
                    </a:cubicBezTo>
                    <a:lnTo>
                      <a:pt x="5715000" y="0"/>
                    </a:lnTo>
                    <a:close/>
                  </a:path>
                </a:pathLst>
              </a:custGeom>
              <a:solidFill>
                <a:srgbClr val="8D6E97"/>
              </a:solidFill>
            </p:spPr>
          </p:sp>
        </p:grpSp>
        <p:grpSp>
          <p:nvGrpSpPr>
            <p:cNvPr name="Group 9" id="9"/>
            <p:cNvGrpSpPr>
              <a:grpSpLocks noChangeAspect="true"/>
            </p:cNvGrpSpPr>
            <p:nvPr/>
          </p:nvGrpSpPr>
          <p:grpSpPr>
            <a:xfrm rot="0">
              <a:off x="0" y="2788581"/>
              <a:ext cx="2394881" cy="2394881"/>
              <a:chOff x="0" y="0"/>
              <a:chExt cx="6350000" cy="6350000"/>
            </a:xfrm>
          </p:grpSpPr>
          <p:sp>
            <p:nvSpPr>
              <p:cNvPr name="Freeform 10" id="10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5715000" y="6350000"/>
                    </a:moveTo>
                    <a:lnTo>
                      <a:pt x="635000" y="6350000"/>
                    </a:lnTo>
                    <a:cubicBezTo>
                      <a:pt x="284480" y="6350000"/>
                      <a:pt x="0" y="6065520"/>
                      <a:pt x="0" y="5715000"/>
                    </a:cubicBezTo>
                    <a:lnTo>
                      <a:pt x="0" y="635000"/>
                    </a:lnTo>
                    <a:cubicBezTo>
                      <a:pt x="0" y="284480"/>
                      <a:pt x="284480" y="0"/>
                      <a:pt x="635000" y="0"/>
                    </a:cubicBezTo>
                    <a:lnTo>
                      <a:pt x="5715000" y="0"/>
                    </a:lnTo>
                    <a:cubicBezTo>
                      <a:pt x="6065520" y="0"/>
                      <a:pt x="6350000" y="284480"/>
                      <a:pt x="6350000" y="635000"/>
                    </a:cubicBezTo>
                    <a:lnTo>
                      <a:pt x="6350000" y="5715000"/>
                    </a:lnTo>
                    <a:cubicBezTo>
                      <a:pt x="6350000" y="6065520"/>
                      <a:pt x="6065520" y="6350000"/>
                      <a:pt x="5715000" y="6350000"/>
                    </a:cubicBezTo>
                    <a:close/>
                  </a:path>
                </a:pathLst>
              </a:custGeom>
              <a:blipFill>
                <a:blip r:embed="rId3"/>
                <a:stretch>
                  <a:fillRect l="0" t="-3328" r="0" b="-3328"/>
                </a:stretch>
              </a:blipFill>
            </p:spPr>
          </p:sp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5715000" y="19050"/>
                    </a:moveTo>
                    <a:cubicBezTo>
                      <a:pt x="6054090" y="19050"/>
                      <a:pt x="6330950" y="295910"/>
                      <a:pt x="6330950" y="635000"/>
                    </a:cubicBezTo>
                    <a:lnTo>
                      <a:pt x="6330950" y="5715000"/>
                    </a:lnTo>
                    <a:cubicBezTo>
                      <a:pt x="6330950" y="6054090"/>
                      <a:pt x="6054090" y="6330950"/>
                      <a:pt x="5715000" y="6330950"/>
                    </a:cubicBezTo>
                    <a:lnTo>
                      <a:pt x="635000" y="6330950"/>
                    </a:lnTo>
                    <a:cubicBezTo>
                      <a:pt x="295910" y="6330950"/>
                      <a:pt x="19050" y="6054090"/>
                      <a:pt x="19050" y="5715000"/>
                    </a:cubicBezTo>
                    <a:lnTo>
                      <a:pt x="19050" y="635000"/>
                    </a:lnTo>
                    <a:cubicBezTo>
                      <a:pt x="19050" y="295910"/>
                      <a:pt x="295910" y="19050"/>
                      <a:pt x="635000" y="19050"/>
                    </a:cubicBezTo>
                    <a:lnTo>
                      <a:pt x="5715000" y="19050"/>
                    </a:lnTo>
                    <a:moveTo>
                      <a:pt x="5715000" y="0"/>
                    </a:moveTo>
                    <a:lnTo>
                      <a:pt x="635000" y="0"/>
                    </a:lnTo>
                    <a:cubicBezTo>
                      <a:pt x="284480" y="0"/>
                      <a:pt x="0" y="284480"/>
                      <a:pt x="0" y="635000"/>
                    </a:cubicBezTo>
                    <a:lnTo>
                      <a:pt x="0" y="5715000"/>
                    </a:lnTo>
                    <a:cubicBezTo>
                      <a:pt x="0" y="6065520"/>
                      <a:pt x="284480" y="6350000"/>
                      <a:pt x="635000" y="6350000"/>
                    </a:cubicBezTo>
                    <a:lnTo>
                      <a:pt x="5715000" y="6350000"/>
                    </a:lnTo>
                    <a:cubicBezTo>
                      <a:pt x="6065520" y="6350000"/>
                      <a:pt x="6350000" y="6065520"/>
                      <a:pt x="6350000" y="5715000"/>
                    </a:cubicBezTo>
                    <a:lnTo>
                      <a:pt x="6350000" y="635000"/>
                    </a:lnTo>
                    <a:cubicBezTo>
                      <a:pt x="6350000" y="284480"/>
                      <a:pt x="6065520" y="0"/>
                      <a:pt x="5715000" y="0"/>
                    </a:cubicBezTo>
                    <a:lnTo>
                      <a:pt x="5715000" y="0"/>
                    </a:lnTo>
                    <a:close/>
                  </a:path>
                </a:pathLst>
              </a:custGeom>
              <a:solidFill>
                <a:srgbClr val="8D6E97"/>
              </a:solidFill>
            </p:spPr>
          </p:sp>
        </p:grpSp>
        <p:grpSp>
          <p:nvGrpSpPr>
            <p:cNvPr name="Group 12" id="12"/>
            <p:cNvGrpSpPr>
              <a:grpSpLocks noChangeAspect="true"/>
            </p:cNvGrpSpPr>
            <p:nvPr/>
          </p:nvGrpSpPr>
          <p:grpSpPr>
            <a:xfrm rot="0">
              <a:off x="0" y="5577162"/>
              <a:ext cx="2394881" cy="2394881"/>
              <a:chOff x="0" y="0"/>
              <a:chExt cx="6350000" cy="6350000"/>
            </a:xfrm>
          </p:grpSpPr>
          <p:sp>
            <p:nvSpPr>
              <p:cNvPr name="Freeform 13" id="13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5715000" y="6350000"/>
                    </a:moveTo>
                    <a:lnTo>
                      <a:pt x="635000" y="6350000"/>
                    </a:lnTo>
                    <a:cubicBezTo>
                      <a:pt x="284480" y="6350000"/>
                      <a:pt x="0" y="6065520"/>
                      <a:pt x="0" y="5715000"/>
                    </a:cubicBezTo>
                    <a:lnTo>
                      <a:pt x="0" y="635000"/>
                    </a:lnTo>
                    <a:cubicBezTo>
                      <a:pt x="0" y="284480"/>
                      <a:pt x="284480" y="0"/>
                      <a:pt x="635000" y="0"/>
                    </a:cubicBezTo>
                    <a:lnTo>
                      <a:pt x="5715000" y="0"/>
                    </a:lnTo>
                    <a:cubicBezTo>
                      <a:pt x="6065520" y="0"/>
                      <a:pt x="6350000" y="284480"/>
                      <a:pt x="6350000" y="635000"/>
                    </a:cubicBezTo>
                    <a:lnTo>
                      <a:pt x="6350000" y="5715000"/>
                    </a:lnTo>
                    <a:cubicBezTo>
                      <a:pt x="6350000" y="6065520"/>
                      <a:pt x="6065520" y="6350000"/>
                      <a:pt x="5715000" y="6350000"/>
                    </a:cubicBezTo>
                    <a:close/>
                  </a:path>
                </a:pathLst>
              </a:custGeom>
              <a:blipFill>
                <a:blip r:embed="rId4"/>
                <a:stretch>
                  <a:fillRect l="0" t="-5838" r="0" b="-5838"/>
                </a:stretch>
              </a:blipFill>
            </p:spPr>
          </p:sp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5715000" y="19050"/>
                    </a:moveTo>
                    <a:cubicBezTo>
                      <a:pt x="6054090" y="19050"/>
                      <a:pt x="6330950" y="295910"/>
                      <a:pt x="6330950" y="635000"/>
                    </a:cubicBezTo>
                    <a:lnTo>
                      <a:pt x="6330950" y="5715000"/>
                    </a:lnTo>
                    <a:cubicBezTo>
                      <a:pt x="6330950" y="6054090"/>
                      <a:pt x="6054090" y="6330950"/>
                      <a:pt x="5715000" y="6330950"/>
                    </a:cubicBezTo>
                    <a:lnTo>
                      <a:pt x="635000" y="6330950"/>
                    </a:lnTo>
                    <a:cubicBezTo>
                      <a:pt x="295910" y="6330950"/>
                      <a:pt x="19050" y="6054090"/>
                      <a:pt x="19050" y="5715000"/>
                    </a:cubicBezTo>
                    <a:lnTo>
                      <a:pt x="19050" y="635000"/>
                    </a:lnTo>
                    <a:cubicBezTo>
                      <a:pt x="19050" y="295910"/>
                      <a:pt x="295910" y="19050"/>
                      <a:pt x="635000" y="19050"/>
                    </a:cubicBezTo>
                    <a:lnTo>
                      <a:pt x="5715000" y="19050"/>
                    </a:lnTo>
                    <a:moveTo>
                      <a:pt x="5715000" y="0"/>
                    </a:moveTo>
                    <a:lnTo>
                      <a:pt x="635000" y="0"/>
                    </a:lnTo>
                    <a:cubicBezTo>
                      <a:pt x="284480" y="0"/>
                      <a:pt x="0" y="284480"/>
                      <a:pt x="0" y="635000"/>
                    </a:cubicBezTo>
                    <a:lnTo>
                      <a:pt x="0" y="5715000"/>
                    </a:lnTo>
                    <a:cubicBezTo>
                      <a:pt x="0" y="6065520"/>
                      <a:pt x="284480" y="6350000"/>
                      <a:pt x="635000" y="6350000"/>
                    </a:cubicBezTo>
                    <a:lnTo>
                      <a:pt x="5715000" y="6350000"/>
                    </a:lnTo>
                    <a:cubicBezTo>
                      <a:pt x="6065520" y="6350000"/>
                      <a:pt x="6350000" y="6065520"/>
                      <a:pt x="6350000" y="5715000"/>
                    </a:cubicBezTo>
                    <a:lnTo>
                      <a:pt x="6350000" y="635000"/>
                    </a:lnTo>
                    <a:cubicBezTo>
                      <a:pt x="6350000" y="284480"/>
                      <a:pt x="6065520" y="0"/>
                      <a:pt x="5715000" y="0"/>
                    </a:cubicBezTo>
                    <a:lnTo>
                      <a:pt x="5715000" y="0"/>
                    </a:lnTo>
                    <a:close/>
                  </a:path>
                </a:pathLst>
              </a:custGeom>
              <a:solidFill>
                <a:srgbClr val="8D6E97"/>
              </a:solidFill>
            </p:spPr>
          </p:sp>
        </p:grpSp>
        <p:grpSp>
          <p:nvGrpSpPr>
            <p:cNvPr name="Group 15" id="15"/>
            <p:cNvGrpSpPr>
              <a:grpSpLocks noChangeAspect="true"/>
            </p:cNvGrpSpPr>
            <p:nvPr/>
          </p:nvGrpSpPr>
          <p:grpSpPr>
            <a:xfrm rot="0">
              <a:off x="0" y="8365744"/>
              <a:ext cx="2394881" cy="2394881"/>
              <a:chOff x="0" y="0"/>
              <a:chExt cx="6350000" cy="635000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5715000" y="6350000"/>
                    </a:moveTo>
                    <a:lnTo>
                      <a:pt x="635000" y="6350000"/>
                    </a:lnTo>
                    <a:cubicBezTo>
                      <a:pt x="284480" y="6350000"/>
                      <a:pt x="0" y="6065520"/>
                      <a:pt x="0" y="5715000"/>
                    </a:cubicBezTo>
                    <a:lnTo>
                      <a:pt x="0" y="635000"/>
                    </a:lnTo>
                    <a:cubicBezTo>
                      <a:pt x="0" y="284480"/>
                      <a:pt x="284480" y="0"/>
                      <a:pt x="635000" y="0"/>
                    </a:cubicBezTo>
                    <a:lnTo>
                      <a:pt x="5715000" y="0"/>
                    </a:lnTo>
                    <a:cubicBezTo>
                      <a:pt x="6065520" y="0"/>
                      <a:pt x="6350000" y="284480"/>
                      <a:pt x="6350000" y="635000"/>
                    </a:cubicBezTo>
                    <a:lnTo>
                      <a:pt x="6350000" y="5715000"/>
                    </a:lnTo>
                    <a:cubicBezTo>
                      <a:pt x="6350000" y="6065520"/>
                      <a:pt x="6065520" y="6350000"/>
                      <a:pt x="5715000" y="6350000"/>
                    </a:cubicBezTo>
                    <a:close/>
                  </a:path>
                </a:pathLst>
              </a:custGeom>
              <a:blipFill>
                <a:blip r:embed="rId5"/>
                <a:stretch>
                  <a:fillRect l="0" t="-222" r="0" b="-222"/>
                </a:stretch>
              </a:blipFill>
            </p:spPr>
          </p:sp>
          <p:sp>
            <p:nvSpPr>
              <p:cNvPr name="Freeform 17" id="17"/>
              <p:cNvSpPr/>
              <p:nvPr/>
            </p:nvSpPr>
            <p:spPr>
              <a:xfrm flipH="false" flipV="false" rot="0">
                <a:off x="0" y="0"/>
                <a:ext cx="6350000" cy="6350000"/>
              </a:xfrm>
              <a:custGeom>
                <a:avLst/>
                <a:gdLst/>
                <a:ahLst/>
                <a:cxnLst/>
                <a:rect r="r" b="b" t="t" l="l"/>
                <a:pathLst>
                  <a:path h="6350000" w="6350000">
                    <a:moveTo>
                      <a:pt x="5715000" y="19050"/>
                    </a:moveTo>
                    <a:cubicBezTo>
                      <a:pt x="6054090" y="19050"/>
                      <a:pt x="6330950" y="295910"/>
                      <a:pt x="6330950" y="635000"/>
                    </a:cubicBezTo>
                    <a:lnTo>
                      <a:pt x="6330950" y="5715000"/>
                    </a:lnTo>
                    <a:cubicBezTo>
                      <a:pt x="6330950" y="6054090"/>
                      <a:pt x="6054090" y="6330950"/>
                      <a:pt x="5715000" y="6330950"/>
                    </a:cubicBezTo>
                    <a:lnTo>
                      <a:pt x="635000" y="6330950"/>
                    </a:lnTo>
                    <a:cubicBezTo>
                      <a:pt x="295910" y="6330950"/>
                      <a:pt x="19050" y="6054090"/>
                      <a:pt x="19050" y="5715000"/>
                    </a:cubicBezTo>
                    <a:lnTo>
                      <a:pt x="19050" y="635000"/>
                    </a:lnTo>
                    <a:cubicBezTo>
                      <a:pt x="19050" y="295910"/>
                      <a:pt x="295910" y="19050"/>
                      <a:pt x="635000" y="19050"/>
                    </a:cubicBezTo>
                    <a:lnTo>
                      <a:pt x="5715000" y="19050"/>
                    </a:lnTo>
                    <a:moveTo>
                      <a:pt x="5715000" y="0"/>
                    </a:moveTo>
                    <a:lnTo>
                      <a:pt x="635000" y="0"/>
                    </a:lnTo>
                    <a:cubicBezTo>
                      <a:pt x="284480" y="0"/>
                      <a:pt x="0" y="284480"/>
                      <a:pt x="0" y="635000"/>
                    </a:cubicBezTo>
                    <a:lnTo>
                      <a:pt x="0" y="5715000"/>
                    </a:lnTo>
                    <a:cubicBezTo>
                      <a:pt x="0" y="6065520"/>
                      <a:pt x="284480" y="6350000"/>
                      <a:pt x="635000" y="6350000"/>
                    </a:cubicBezTo>
                    <a:lnTo>
                      <a:pt x="5715000" y="6350000"/>
                    </a:lnTo>
                    <a:cubicBezTo>
                      <a:pt x="6065520" y="6350000"/>
                      <a:pt x="6350000" y="6065520"/>
                      <a:pt x="6350000" y="5715000"/>
                    </a:cubicBezTo>
                    <a:lnTo>
                      <a:pt x="6350000" y="635000"/>
                    </a:lnTo>
                    <a:cubicBezTo>
                      <a:pt x="6350000" y="284480"/>
                      <a:pt x="6065520" y="0"/>
                      <a:pt x="5715000" y="0"/>
                    </a:cubicBezTo>
                    <a:lnTo>
                      <a:pt x="5715000" y="0"/>
                    </a:lnTo>
                    <a:close/>
                  </a:path>
                </a:pathLst>
              </a:custGeom>
              <a:solidFill>
                <a:srgbClr val="8D6E97"/>
              </a:solidFill>
            </p:spPr>
          </p:sp>
        </p:grpSp>
      </p:grpSp>
      <p:grpSp>
        <p:nvGrpSpPr>
          <p:cNvPr name="Group 18" id="18"/>
          <p:cNvGrpSpPr/>
          <p:nvPr/>
        </p:nvGrpSpPr>
        <p:grpSpPr>
          <a:xfrm rot="0">
            <a:off x="2410655" y="1940968"/>
            <a:ext cx="15039736" cy="7515613"/>
            <a:chOff x="0" y="0"/>
            <a:chExt cx="14677246" cy="7334470"/>
          </a:xfrm>
        </p:grpSpPr>
        <p:sp>
          <p:nvSpPr>
            <p:cNvPr name="Freeform 19" id="19"/>
            <p:cNvSpPr/>
            <p:nvPr/>
          </p:nvSpPr>
          <p:spPr>
            <a:xfrm flipH="false" flipV="false" rot="0">
              <a:off x="0" y="0"/>
              <a:ext cx="14677247" cy="7334470"/>
            </a:xfrm>
            <a:custGeom>
              <a:avLst/>
              <a:gdLst/>
              <a:ahLst/>
              <a:cxnLst/>
              <a:rect r="r" b="b" t="t" l="l"/>
              <a:pathLst>
                <a:path h="7334470" w="14677247">
                  <a:moveTo>
                    <a:pt x="14351411" y="0"/>
                  </a:moveTo>
                  <a:lnTo>
                    <a:pt x="325835" y="0"/>
                  </a:lnTo>
                  <a:cubicBezTo>
                    <a:pt x="146772" y="0"/>
                    <a:pt x="0" y="137015"/>
                    <a:pt x="0" y="304787"/>
                  </a:cubicBezTo>
                  <a:lnTo>
                    <a:pt x="0" y="7029683"/>
                  </a:lnTo>
                  <a:cubicBezTo>
                    <a:pt x="0" y="7197456"/>
                    <a:pt x="146772" y="7334470"/>
                    <a:pt x="325835" y="7334470"/>
                  </a:cubicBezTo>
                  <a:lnTo>
                    <a:pt x="14351411" y="7334470"/>
                  </a:lnTo>
                  <a:cubicBezTo>
                    <a:pt x="14530474" y="7334470"/>
                    <a:pt x="14677247" y="7197456"/>
                    <a:pt x="14677247" y="7029683"/>
                  </a:cubicBezTo>
                  <a:lnTo>
                    <a:pt x="14677247" y="304787"/>
                  </a:lnTo>
                  <a:cubicBezTo>
                    <a:pt x="14677247" y="137014"/>
                    <a:pt x="14530474" y="0"/>
                    <a:pt x="14351411" y="0"/>
                  </a:cubicBezTo>
                  <a:close/>
                </a:path>
              </a:pathLst>
            </a:custGeom>
            <a:blipFill>
              <a:blip r:embed="rId6"/>
              <a:stretch>
                <a:fillRect l="0" t="-15287" r="0" b="-15287"/>
              </a:stretch>
            </a:blipFill>
          </p:spPr>
        </p:sp>
      </p:grpSp>
      <p:grpSp>
        <p:nvGrpSpPr>
          <p:cNvPr name="Group 20" id="20"/>
          <p:cNvGrpSpPr/>
          <p:nvPr/>
        </p:nvGrpSpPr>
        <p:grpSpPr>
          <a:xfrm rot="0">
            <a:off x="11101956" y="6364047"/>
            <a:ext cx="6810238" cy="3572651"/>
            <a:chOff x="0" y="0"/>
            <a:chExt cx="6350000" cy="3331210"/>
          </a:xfrm>
        </p:grpSpPr>
        <p:sp>
          <p:nvSpPr>
            <p:cNvPr name="Freeform 21" id="21"/>
            <p:cNvSpPr/>
            <p:nvPr/>
          </p:nvSpPr>
          <p:spPr>
            <a:xfrm flipH="false" flipV="false" rot="0">
              <a:off x="0" y="0"/>
              <a:ext cx="6350000" cy="3331210"/>
            </a:xfrm>
            <a:custGeom>
              <a:avLst/>
              <a:gdLst/>
              <a:ahLst/>
              <a:cxnLst/>
              <a:rect r="r" b="b" t="t" l="l"/>
              <a:pathLst>
                <a:path h="3331210" w="6350000">
                  <a:moveTo>
                    <a:pt x="6209030" y="0"/>
                  </a:moveTo>
                  <a:lnTo>
                    <a:pt x="140970" y="0"/>
                  </a:lnTo>
                  <a:cubicBezTo>
                    <a:pt x="63500" y="0"/>
                    <a:pt x="0" y="62230"/>
                    <a:pt x="0" y="138430"/>
                  </a:cubicBezTo>
                  <a:lnTo>
                    <a:pt x="0" y="3192780"/>
                  </a:lnTo>
                  <a:cubicBezTo>
                    <a:pt x="0" y="3268980"/>
                    <a:pt x="63500" y="3331210"/>
                    <a:pt x="140970" y="3331210"/>
                  </a:cubicBezTo>
                  <a:lnTo>
                    <a:pt x="6209030" y="3331210"/>
                  </a:lnTo>
                  <a:cubicBezTo>
                    <a:pt x="6286500" y="3331210"/>
                    <a:pt x="6350000" y="3268980"/>
                    <a:pt x="6350000" y="3192780"/>
                  </a:cubicBezTo>
                  <a:lnTo>
                    <a:pt x="6350000" y="138430"/>
                  </a:lnTo>
                  <a:cubicBezTo>
                    <a:pt x="6350000" y="62230"/>
                    <a:pt x="6286500" y="0"/>
                    <a:pt x="6209030" y="0"/>
                  </a:cubicBezTo>
                  <a:close/>
                </a:path>
              </a:pathLst>
            </a:custGeom>
            <a:blipFill>
              <a:blip r:embed="rId7"/>
              <a:stretch>
                <a:fillRect l="-30858" t="-131199" r="-30858" b="0"/>
              </a:stretch>
            </a:blipFill>
          </p:spPr>
        </p:sp>
      </p:grpSp>
      <p:sp>
        <p:nvSpPr>
          <p:cNvPr name="TextBox 22" id="22"/>
          <p:cNvSpPr txBox="true"/>
          <p:nvPr/>
        </p:nvSpPr>
        <p:spPr>
          <a:xfrm rot="0">
            <a:off x="1106095" y="221614"/>
            <a:ext cx="16075811" cy="8070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439"/>
              </a:lnSpc>
              <a:spcBef>
                <a:spcPct val="0"/>
              </a:spcBef>
            </a:pPr>
            <a:r>
              <a:rPr lang="en-US" b="true" sz="4599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STITCHING STORIES: A PRISON AWARENESS QUILT</a:t>
            </a:r>
          </a:p>
        </p:txBody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364240"/>
            <a:chOff x="0" y="0"/>
            <a:chExt cx="4816593" cy="3593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6592" cy="359306"/>
            </a:xfrm>
            <a:custGeom>
              <a:avLst/>
              <a:gdLst/>
              <a:ahLst/>
              <a:cxnLst/>
              <a:rect r="r" b="b" t="t" l="l"/>
              <a:pathLst>
                <a:path h="359306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359306"/>
                  </a:lnTo>
                  <a:lnTo>
                    <a:pt x="0" y="359306"/>
                  </a:lnTo>
                  <a:close/>
                </a:path>
              </a:pathLst>
            </a:custGeom>
            <a:solidFill>
              <a:srgbClr val="48005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0"/>
              <a:ext cx="4816593" cy="4545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74338" y="1859806"/>
            <a:ext cx="17937169" cy="3050793"/>
            <a:chOff x="0" y="0"/>
            <a:chExt cx="23916225" cy="4067723"/>
          </a:xfrm>
        </p:grpSpPr>
        <p:grpSp>
          <p:nvGrpSpPr>
            <p:cNvPr name="Group 6" id="6"/>
            <p:cNvGrpSpPr/>
            <p:nvPr/>
          </p:nvGrpSpPr>
          <p:grpSpPr>
            <a:xfrm rot="0">
              <a:off x="0" y="0"/>
              <a:ext cx="7753952" cy="4067723"/>
              <a:chOff x="0" y="0"/>
              <a:chExt cx="6350000" cy="3331210"/>
            </a:xfrm>
          </p:grpSpPr>
          <p:sp>
            <p:nvSpPr>
              <p:cNvPr name="Freeform 7" id="7"/>
              <p:cNvSpPr/>
              <p:nvPr/>
            </p:nvSpPr>
            <p:spPr>
              <a:xfrm flipH="false" flipV="false" rot="0">
                <a:off x="0" y="0"/>
                <a:ext cx="6350000" cy="3331210"/>
              </a:xfrm>
              <a:custGeom>
                <a:avLst/>
                <a:gdLst/>
                <a:ahLst/>
                <a:cxnLst/>
                <a:rect r="r" b="b" t="t" l="l"/>
                <a:pathLst>
                  <a:path h="3331210" w="6350000">
                    <a:moveTo>
                      <a:pt x="6209030" y="0"/>
                    </a:moveTo>
                    <a:lnTo>
                      <a:pt x="140970" y="0"/>
                    </a:lnTo>
                    <a:cubicBezTo>
                      <a:pt x="63500" y="0"/>
                      <a:pt x="0" y="62230"/>
                      <a:pt x="0" y="138430"/>
                    </a:cubicBezTo>
                    <a:lnTo>
                      <a:pt x="0" y="3192780"/>
                    </a:lnTo>
                    <a:cubicBezTo>
                      <a:pt x="0" y="3268980"/>
                      <a:pt x="63500" y="3331210"/>
                      <a:pt x="140970" y="3331210"/>
                    </a:cubicBezTo>
                    <a:lnTo>
                      <a:pt x="6209030" y="3331210"/>
                    </a:lnTo>
                    <a:cubicBezTo>
                      <a:pt x="6286500" y="3331210"/>
                      <a:pt x="6350000" y="3268980"/>
                      <a:pt x="6350000" y="3192780"/>
                    </a:cubicBezTo>
                    <a:lnTo>
                      <a:pt x="6350000" y="138430"/>
                    </a:lnTo>
                    <a:cubicBezTo>
                      <a:pt x="6350000" y="62230"/>
                      <a:pt x="6286500" y="0"/>
                      <a:pt x="6209030" y="0"/>
                    </a:cubicBezTo>
                    <a:close/>
                  </a:path>
                </a:pathLst>
              </a:custGeom>
              <a:blipFill>
                <a:blip r:embed="rId2"/>
                <a:stretch>
                  <a:fillRect l="-1131" t="0" r="-1131" b="0"/>
                </a:stretch>
              </a:blipFill>
            </p:spPr>
          </p:sp>
        </p:grpSp>
        <p:grpSp>
          <p:nvGrpSpPr>
            <p:cNvPr name="Group 8" id="8"/>
            <p:cNvGrpSpPr/>
            <p:nvPr/>
          </p:nvGrpSpPr>
          <p:grpSpPr>
            <a:xfrm rot="0">
              <a:off x="8078121" y="0"/>
              <a:ext cx="7753952" cy="4067723"/>
              <a:chOff x="0" y="0"/>
              <a:chExt cx="6350000" cy="3331210"/>
            </a:xfrm>
          </p:grpSpPr>
          <p:sp>
            <p:nvSpPr>
              <p:cNvPr name="Freeform 9" id="9"/>
              <p:cNvSpPr/>
              <p:nvPr/>
            </p:nvSpPr>
            <p:spPr>
              <a:xfrm flipH="false" flipV="false" rot="0">
                <a:off x="0" y="0"/>
                <a:ext cx="6350000" cy="3331210"/>
              </a:xfrm>
              <a:custGeom>
                <a:avLst/>
                <a:gdLst/>
                <a:ahLst/>
                <a:cxnLst/>
                <a:rect r="r" b="b" t="t" l="l"/>
                <a:pathLst>
                  <a:path h="3331210" w="6350000">
                    <a:moveTo>
                      <a:pt x="6209030" y="0"/>
                    </a:moveTo>
                    <a:lnTo>
                      <a:pt x="140970" y="0"/>
                    </a:lnTo>
                    <a:cubicBezTo>
                      <a:pt x="63500" y="0"/>
                      <a:pt x="0" y="62230"/>
                      <a:pt x="0" y="138430"/>
                    </a:cubicBezTo>
                    <a:lnTo>
                      <a:pt x="0" y="3192780"/>
                    </a:lnTo>
                    <a:cubicBezTo>
                      <a:pt x="0" y="3268980"/>
                      <a:pt x="63500" y="3331210"/>
                      <a:pt x="140970" y="3331210"/>
                    </a:cubicBezTo>
                    <a:lnTo>
                      <a:pt x="6209030" y="3331210"/>
                    </a:lnTo>
                    <a:cubicBezTo>
                      <a:pt x="6286500" y="3331210"/>
                      <a:pt x="6350000" y="3268980"/>
                      <a:pt x="6350000" y="3192780"/>
                    </a:cubicBezTo>
                    <a:lnTo>
                      <a:pt x="6350000" y="138430"/>
                    </a:lnTo>
                    <a:cubicBezTo>
                      <a:pt x="6350000" y="62230"/>
                      <a:pt x="6286500" y="0"/>
                      <a:pt x="6209030" y="0"/>
                    </a:cubicBezTo>
                    <a:close/>
                  </a:path>
                </a:pathLst>
              </a:custGeom>
              <a:blipFill>
                <a:blip r:embed="rId3"/>
                <a:stretch>
                  <a:fillRect l="-6000" t="-17364" r="-43707" b="0"/>
                </a:stretch>
              </a:blipFill>
            </p:spPr>
          </p:sp>
        </p:grpSp>
        <p:grpSp>
          <p:nvGrpSpPr>
            <p:cNvPr name="Group 10" id="10"/>
            <p:cNvGrpSpPr/>
            <p:nvPr/>
          </p:nvGrpSpPr>
          <p:grpSpPr>
            <a:xfrm rot="0">
              <a:off x="16162273" y="0"/>
              <a:ext cx="7753952" cy="4067723"/>
              <a:chOff x="0" y="0"/>
              <a:chExt cx="6350000" cy="3331210"/>
            </a:xfrm>
          </p:grpSpPr>
          <p:sp>
            <p:nvSpPr>
              <p:cNvPr name="Freeform 11" id="11"/>
              <p:cNvSpPr/>
              <p:nvPr/>
            </p:nvSpPr>
            <p:spPr>
              <a:xfrm flipH="false" flipV="false" rot="0">
                <a:off x="0" y="0"/>
                <a:ext cx="6350000" cy="3331210"/>
              </a:xfrm>
              <a:custGeom>
                <a:avLst/>
                <a:gdLst/>
                <a:ahLst/>
                <a:cxnLst/>
                <a:rect r="r" b="b" t="t" l="l"/>
                <a:pathLst>
                  <a:path h="3331210" w="6350000">
                    <a:moveTo>
                      <a:pt x="6209030" y="0"/>
                    </a:moveTo>
                    <a:lnTo>
                      <a:pt x="140970" y="0"/>
                    </a:lnTo>
                    <a:cubicBezTo>
                      <a:pt x="63500" y="0"/>
                      <a:pt x="0" y="62230"/>
                      <a:pt x="0" y="138430"/>
                    </a:cubicBezTo>
                    <a:lnTo>
                      <a:pt x="0" y="3192780"/>
                    </a:lnTo>
                    <a:cubicBezTo>
                      <a:pt x="0" y="3268980"/>
                      <a:pt x="63500" y="3331210"/>
                      <a:pt x="140970" y="3331210"/>
                    </a:cubicBezTo>
                    <a:lnTo>
                      <a:pt x="6209030" y="3331210"/>
                    </a:lnTo>
                    <a:cubicBezTo>
                      <a:pt x="6286500" y="3331210"/>
                      <a:pt x="6350000" y="3268980"/>
                      <a:pt x="6350000" y="3192780"/>
                    </a:cubicBezTo>
                    <a:lnTo>
                      <a:pt x="6350000" y="138430"/>
                    </a:lnTo>
                    <a:cubicBezTo>
                      <a:pt x="6350000" y="62230"/>
                      <a:pt x="6286500" y="0"/>
                      <a:pt x="6209030" y="0"/>
                    </a:cubicBezTo>
                    <a:close/>
                  </a:path>
                </a:pathLst>
              </a:custGeom>
              <a:blipFill>
                <a:blip r:embed="rId4"/>
                <a:stretch>
                  <a:fillRect l="-2372" t="0" r="-2372" b="0"/>
                </a:stretch>
              </a:blipFill>
            </p:spPr>
          </p:sp>
        </p:grpSp>
      </p:grpSp>
      <p:grpSp>
        <p:nvGrpSpPr>
          <p:cNvPr name="Group 12" id="12"/>
          <p:cNvGrpSpPr/>
          <p:nvPr/>
        </p:nvGrpSpPr>
        <p:grpSpPr>
          <a:xfrm rot="0">
            <a:off x="174338" y="6749592"/>
            <a:ext cx="17937169" cy="3050793"/>
            <a:chOff x="0" y="0"/>
            <a:chExt cx="23916225" cy="4067723"/>
          </a:xfrm>
        </p:grpSpPr>
        <p:grpSp>
          <p:nvGrpSpPr>
            <p:cNvPr name="Group 13" id="13"/>
            <p:cNvGrpSpPr/>
            <p:nvPr/>
          </p:nvGrpSpPr>
          <p:grpSpPr>
            <a:xfrm rot="0">
              <a:off x="0" y="0"/>
              <a:ext cx="7753952" cy="4067723"/>
              <a:chOff x="0" y="0"/>
              <a:chExt cx="6350000" cy="3331210"/>
            </a:xfrm>
          </p:grpSpPr>
          <p:sp>
            <p:nvSpPr>
              <p:cNvPr name="Freeform 14" id="14"/>
              <p:cNvSpPr/>
              <p:nvPr/>
            </p:nvSpPr>
            <p:spPr>
              <a:xfrm flipH="false" flipV="false" rot="0">
                <a:off x="0" y="0"/>
                <a:ext cx="6350000" cy="3331210"/>
              </a:xfrm>
              <a:custGeom>
                <a:avLst/>
                <a:gdLst/>
                <a:ahLst/>
                <a:cxnLst/>
                <a:rect r="r" b="b" t="t" l="l"/>
                <a:pathLst>
                  <a:path h="3331210" w="6350000">
                    <a:moveTo>
                      <a:pt x="6209030" y="0"/>
                    </a:moveTo>
                    <a:lnTo>
                      <a:pt x="140970" y="0"/>
                    </a:lnTo>
                    <a:cubicBezTo>
                      <a:pt x="63500" y="0"/>
                      <a:pt x="0" y="62230"/>
                      <a:pt x="0" y="138430"/>
                    </a:cubicBezTo>
                    <a:lnTo>
                      <a:pt x="0" y="3192780"/>
                    </a:lnTo>
                    <a:cubicBezTo>
                      <a:pt x="0" y="3268980"/>
                      <a:pt x="63500" y="3331210"/>
                      <a:pt x="140970" y="3331210"/>
                    </a:cubicBezTo>
                    <a:lnTo>
                      <a:pt x="6209030" y="3331210"/>
                    </a:lnTo>
                    <a:cubicBezTo>
                      <a:pt x="6286500" y="3331210"/>
                      <a:pt x="6350000" y="3268980"/>
                      <a:pt x="6350000" y="3192780"/>
                    </a:cubicBezTo>
                    <a:lnTo>
                      <a:pt x="6350000" y="138430"/>
                    </a:lnTo>
                    <a:cubicBezTo>
                      <a:pt x="6350000" y="62230"/>
                      <a:pt x="6286500" y="0"/>
                      <a:pt x="6209030" y="0"/>
                    </a:cubicBezTo>
                    <a:close/>
                  </a:path>
                </a:pathLst>
              </a:custGeom>
              <a:blipFill>
                <a:blip r:embed="rId5"/>
                <a:stretch>
                  <a:fillRect l="-1751" t="0" r="-1751" b="0"/>
                </a:stretch>
              </a:blipFill>
            </p:spPr>
          </p:sp>
        </p:grpSp>
        <p:grpSp>
          <p:nvGrpSpPr>
            <p:cNvPr name="Group 15" id="15"/>
            <p:cNvGrpSpPr/>
            <p:nvPr/>
          </p:nvGrpSpPr>
          <p:grpSpPr>
            <a:xfrm rot="0">
              <a:off x="8079699" y="0"/>
              <a:ext cx="7753952" cy="4067723"/>
              <a:chOff x="0" y="0"/>
              <a:chExt cx="6350000" cy="3331210"/>
            </a:xfrm>
          </p:grpSpPr>
          <p:sp>
            <p:nvSpPr>
              <p:cNvPr name="Freeform 16" id="16"/>
              <p:cNvSpPr/>
              <p:nvPr/>
            </p:nvSpPr>
            <p:spPr>
              <a:xfrm flipH="false" flipV="false" rot="0">
                <a:off x="0" y="0"/>
                <a:ext cx="6350000" cy="3331210"/>
              </a:xfrm>
              <a:custGeom>
                <a:avLst/>
                <a:gdLst/>
                <a:ahLst/>
                <a:cxnLst/>
                <a:rect r="r" b="b" t="t" l="l"/>
                <a:pathLst>
                  <a:path h="3331210" w="6350000">
                    <a:moveTo>
                      <a:pt x="6209030" y="0"/>
                    </a:moveTo>
                    <a:lnTo>
                      <a:pt x="140970" y="0"/>
                    </a:lnTo>
                    <a:cubicBezTo>
                      <a:pt x="63500" y="0"/>
                      <a:pt x="0" y="62230"/>
                      <a:pt x="0" y="138430"/>
                    </a:cubicBezTo>
                    <a:lnTo>
                      <a:pt x="0" y="3192780"/>
                    </a:lnTo>
                    <a:cubicBezTo>
                      <a:pt x="0" y="3268980"/>
                      <a:pt x="63500" y="3331210"/>
                      <a:pt x="140970" y="3331210"/>
                    </a:cubicBezTo>
                    <a:lnTo>
                      <a:pt x="6209030" y="3331210"/>
                    </a:lnTo>
                    <a:cubicBezTo>
                      <a:pt x="6286500" y="3331210"/>
                      <a:pt x="6350000" y="3268980"/>
                      <a:pt x="6350000" y="3192780"/>
                    </a:cubicBezTo>
                    <a:lnTo>
                      <a:pt x="6350000" y="138430"/>
                    </a:lnTo>
                    <a:cubicBezTo>
                      <a:pt x="6350000" y="62230"/>
                      <a:pt x="6286500" y="0"/>
                      <a:pt x="6209030" y="0"/>
                    </a:cubicBezTo>
                    <a:close/>
                  </a:path>
                </a:pathLst>
              </a:custGeom>
              <a:blipFill>
                <a:blip r:embed="rId6"/>
                <a:stretch>
                  <a:fillRect l="0" t="-13500" r="0" b="-13500"/>
                </a:stretch>
              </a:blipFill>
            </p:spPr>
          </p:sp>
        </p:grpSp>
        <p:grpSp>
          <p:nvGrpSpPr>
            <p:cNvPr name="Group 17" id="17"/>
            <p:cNvGrpSpPr/>
            <p:nvPr/>
          </p:nvGrpSpPr>
          <p:grpSpPr>
            <a:xfrm rot="0">
              <a:off x="16162273" y="0"/>
              <a:ext cx="7753952" cy="4067723"/>
              <a:chOff x="0" y="0"/>
              <a:chExt cx="6350000" cy="3331210"/>
            </a:xfrm>
          </p:grpSpPr>
          <p:sp>
            <p:nvSpPr>
              <p:cNvPr name="Freeform 18" id="18"/>
              <p:cNvSpPr/>
              <p:nvPr/>
            </p:nvSpPr>
            <p:spPr>
              <a:xfrm flipH="false" flipV="false" rot="0">
                <a:off x="0" y="0"/>
                <a:ext cx="6350000" cy="3331210"/>
              </a:xfrm>
              <a:custGeom>
                <a:avLst/>
                <a:gdLst/>
                <a:ahLst/>
                <a:cxnLst/>
                <a:rect r="r" b="b" t="t" l="l"/>
                <a:pathLst>
                  <a:path h="3331210" w="6350000">
                    <a:moveTo>
                      <a:pt x="6209030" y="0"/>
                    </a:moveTo>
                    <a:lnTo>
                      <a:pt x="140970" y="0"/>
                    </a:lnTo>
                    <a:cubicBezTo>
                      <a:pt x="63500" y="0"/>
                      <a:pt x="0" y="62230"/>
                      <a:pt x="0" y="138430"/>
                    </a:cubicBezTo>
                    <a:lnTo>
                      <a:pt x="0" y="3192780"/>
                    </a:lnTo>
                    <a:cubicBezTo>
                      <a:pt x="0" y="3268980"/>
                      <a:pt x="63500" y="3331210"/>
                      <a:pt x="140970" y="3331210"/>
                    </a:cubicBezTo>
                    <a:lnTo>
                      <a:pt x="6209030" y="3331210"/>
                    </a:lnTo>
                    <a:cubicBezTo>
                      <a:pt x="6286500" y="3331210"/>
                      <a:pt x="6350000" y="3268980"/>
                      <a:pt x="6350000" y="3192780"/>
                    </a:cubicBezTo>
                    <a:lnTo>
                      <a:pt x="6350000" y="138430"/>
                    </a:lnTo>
                    <a:cubicBezTo>
                      <a:pt x="6350000" y="62230"/>
                      <a:pt x="6286500" y="0"/>
                      <a:pt x="6209030" y="0"/>
                    </a:cubicBezTo>
                    <a:close/>
                  </a:path>
                </a:pathLst>
              </a:custGeom>
              <a:blipFill>
                <a:blip r:embed="rId7"/>
                <a:stretch>
                  <a:fillRect l="-6958" t="-6516" r="-391" b="0"/>
                </a:stretch>
              </a:blipFill>
            </p:spPr>
          </p:sp>
        </p:grpSp>
      </p:grpSp>
      <p:sp>
        <p:nvSpPr>
          <p:cNvPr name="Freeform 19" id="19"/>
          <p:cNvSpPr/>
          <p:nvPr/>
        </p:nvSpPr>
        <p:spPr>
          <a:xfrm flipH="false" flipV="false" rot="0">
            <a:off x="2431860" y="5143500"/>
            <a:ext cx="13422125" cy="1378924"/>
          </a:xfrm>
          <a:custGeom>
            <a:avLst/>
            <a:gdLst/>
            <a:ahLst/>
            <a:cxnLst/>
            <a:rect r="r" b="b" t="t" l="l"/>
            <a:pathLst>
              <a:path h="1378924" w="13422125">
                <a:moveTo>
                  <a:pt x="0" y="0"/>
                </a:moveTo>
                <a:lnTo>
                  <a:pt x="13422125" y="0"/>
                </a:lnTo>
                <a:lnTo>
                  <a:pt x="13422125" y="1378924"/>
                </a:lnTo>
                <a:lnTo>
                  <a:pt x="0" y="1378924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20" id="20"/>
          <p:cNvSpPr txBox="true"/>
          <p:nvPr/>
        </p:nvSpPr>
        <p:spPr>
          <a:xfrm rot="0">
            <a:off x="2544140" y="221427"/>
            <a:ext cx="13199721" cy="8070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439"/>
              </a:lnSpc>
              <a:spcBef>
                <a:spcPct val="0"/>
              </a:spcBef>
            </a:pPr>
            <a:r>
              <a:rPr lang="en-US" b="true" sz="4599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STITCHING STORIES REIMAGINED</a:t>
            </a: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364240"/>
            <a:chOff x="0" y="0"/>
            <a:chExt cx="4816593" cy="359306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6592" cy="359306"/>
            </a:xfrm>
            <a:custGeom>
              <a:avLst/>
              <a:gdLst/>
              <a:ahLst/>
              <a:cxnLst/>
              <a:rect r="r" b="b" t="t" l="l"/>
              <a:pathLst>
                <a:path h="359306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359306"/>
                  </a:lnTo>
                  <a:lnTo>
                    <a:pt x="0" y="359306"/>
                  </a:lnTo>
                  <a:close/>
                </a:path>
              </a:pathLst>
            </a:custGeom>
            <a:solidFill>
              <a:srgbClr val="48005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0"/>
              <a:ext cx="4816593" cy="454556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2398477" y="1612903"/>
            <a:ext cx="5663057" cy="7892769"/>
            <a:chOff x="0" y="0"/>
            <a:chExt cx="1491505" cy="207875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491505" cy="2078754"/>
            </a:xfrm>
            <a:custGeom>
              <a:avLst/>
              <a:gdLst/>
              <a:ahLst/>
              <a:cxnLst/>
              <a:rect r="r" b="b" t="t" l="l"/>
              <a:pathLst>
                <a:path h="2078754" w="1491505">
                  <a:moveTo>
                    <a:pt x="0" y="0"/>
                  </a:moveTo>
                  <a:lnTo>
                    <a:pt x="1491505" y="0"/>
                  </a:lnTo>
                  <a:lnTo>
                    <a:pt x="1491505" y="2078754"/>
                  </a:lnTo>
                  <a:lnTo>
                    <a:pt x="0" y="2078754"/>
                  </a:lnTo>
                  <a:close/>
                </a:path>
              </a:pathLst>
            </a:custGeom>
            <a:solidFill>
              <a:srgbClr val="007680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95250"/>
              <a:ext cx="1491505" cy="217400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8" id="8"/>
          <p:cNvGrpSpPr/>
          <p:nvPr/>
        </p:nvGrpSpPr>
        <p:grpSpPr>
          <a:xfrm rot="0">
            <a:off x="442153" y="1796271"/>
            <a:ext cx="7156621" cy="3754363"/>
            <a:chOff x="0" y="0"/>
            <a:chExt cx="6350000" cy="3331210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6350000" cy="3331210"/>
            </a:xfrm>
            <a:custGeom>
              <a:avLst/>
              <a:gdLst/>
              <a:ahLst/>
              <a:cxnLst/>
              <a:rect r="r" b="b" t="t" l="l"/>
              <a:pathLst>
                <a:path h="3331210" w="6350000">
                  <a:moveTo>
                    <a:pt x="6209030" y="0"/>
                  </a:moveTo>
                  <a:lnTo>
                    <a:pt x="140970" y="0"/>
                  </a:lnTo>
                  <a:cubicBezTo>
                    <a:pt x="63500" y="0"/>
                    <a:pt x="0" y="62230"/>
                    <a:pt x="0" y="138430"/>
                  </a:cubicBezTo>
                  <a:lnTo>
                    <a:pt x="0" y="3192780"/>
                  </a:lnTo>
                  <a:cubicBezTo>
                    <a:pt x="0" y="3268980"/>
                    <a:pt x="63500" y="3331210"/>
                    <a:pt x="140970" y="3331210"/>
                  </a:cubicBezTo>
                  <a:lnTo>
                    <a:pt x="6209030" y="3331210"/>
                  </a:lnTo>
                  <a:cubicBezTo>
                    <a:pt x="6286500" y="3331210"/>
                    <a:pt x="6350000" y="3268980"/>
                    <a:pt x="6350000" y="3192780"/>
                  </a:cubicBezTo>
                  <a:lnTo>
                    <a:pt x="6350000" y="138430"/>
                  </a:lnTo>
                  <a:cubicBezTo>
                    <a:pt x="6350000" y="62230"/>
                    <a:pt x="6286500" y="0"/>
                    <a:pt x="6209030" y="0"/>
                  </a:cubicBezTo>
                  <a:close/>
                </a:path>
              </a:pathLst>
            </a:custGeom>
            <a:blipFill>
              <a:blip r:embed="rId2"/>
              <a:stretch>
                <a:fillRect l="-4167" t="-41799" r="-6319" b="-16160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0">
            <a:off x="442153" y="5982665"/>
            <a:ext cx="7156621" cy="3523008"/>
            <a:chOff x="0" y="0"/>
            <a:chExt cx="15163800" cy="7464722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5163800" cy="7464723"/>
            </a:xfrm>
            <a:custGeom>
              <a:avLst/>
              <a:gdLst/>
              <a:ahLst/>
              <a:cxnLst/>
              <a:rect r="r" b="b" t="t" l="l"/>
              <a:pathLst>
                <a:path h="7464723" w="15163800">
                  <a:moveTo>
                    <a:pt x="15163800" y="179010"/>
                  </a:moveTo>
                  <a:lnTo>
                    <a:pt x="15163800" y="7285713"/>
                  </a:lnTo>
                  <a:cubicBezTo>
                    <a:pt x="15163800" y="7384615"/>
                    <a:pt x="15050136" y="7464723"/>
                    <a:pt x="14909800" y="7464723"/>
                  </a:cubicBezTo>
                  <a:lnTo>
                    <a:pt x="254000" y="7464723"/>
                  </a:lnTo>
                  <a:cubicBezTo>
                    <a:pt x="113665" y="7464723"/>
                    <a:pt x="0" y="7384615"/>
                    <a:pt x="0" y="7285713"/>
                  </a:cubicBezTo>
                  <a:lnTo>
                    <a:pt x="0" y="179010"/>
                  </a:lnTo>
                  <a:cubicBezTo>
                    <a:pt x="0" y="80107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80107"/>
                    <a:pt x="15163800" y="179010"/>
                  </a:cubicBezTo>
                  <a:close/>
                </a:path>
              </a:pathLst>
            </a:custGeom>
            <a:blipFill>
              <a:blip r:embed="rId3"/>
              <a:stretch>
                <a:fillRect l="-1530" t="0" r="-1530" b="0"/>
              </a:stretch>
            </a:blipFill>
          </p:spPr>
        </p:sp>
      </p:grpSp>
      <p:grpSp>
        <p:nvGrpSpPr>
          <p:cNvPr name="Group 12" id="12"/>
          <p:cNvGrpSpPr/>
          <p:nvPr/>
        </p:nvGrpSpPr>
        <p:grpSpPr>
          <a:xfrm rot="0">
            <a:off x="7896548" y="2176267"/>
            <a:ext cx="4204154" cy="2205499"/>
            <a:chOff x="0" y="0"/>
            <a:chExt cx="6350000" cy="3331210"/>
          </a:xfrm>
        </p:grpSpPr>
        <p:sp>
          <p:nvSpPr>
            <p:cNvPr name="Freeform 13" id="13"/>
            <p:cNvSpPr/>
            <p:nvPr/>
          </p:nvSpPr>
          <p:spPr>
            <a:xfrm flipH="false" flipV="false" rot="0">
              <a:off x="0" y="0"/>
              <a:ext cx="6350000" cy="3331210"/>
            </a:xfrm>
            <a:custGeom>
              <a:avLst/>
              <a:gdLst/>
              <a:ahLst/>
              <a:cxnLst/>
              <a:rect r="r" b="b" t="t" l="l"/>
              <a:pathLst>
                <a:path h="3331210" w="6350000">
                  <a:moveTo>
                    <a:pt x="6209030" y="0"/>
                  </a:moveTo>
                  <a:lnTo>
                    <a:pt x="140970" y="0"/>
                  </a:lnTo>
                  <a:cubicBezTo>
                    <a:pt x="63500" y="0"/>
                    <a:pt x="0" y="62230"/>
                    <a:pt x="0" y="138430"/>
                  </a:cubicBezTo>
                  <a:lnTo>
                    <a:pt x="0" y="3192780"/>
                  </a:lnTo>
                  <a:cubicBezTo>
                    <a:pt x="0" y="3268980"/>
                    <a:pt x="63500" y="3331210"/>
                    <a:pt x="140970" y="3331210"/>
                  </a:cubicBezTo>
                  <a:lnTo>
                    <a:pt x="6209030" y="3331210"/>
                  </a:lnTo>
                  <a:cubicBezTo>
                    <a:pt x="6286500" y="3331210"/>
                    <a:pt x="6350000" y="3268980"/>
                    <a:pt x="6350000" y="3192780"/>
                  </a:cubicBezTo>
                  <a:lnTo>
                    <a:pt x="6350000" y="138430"/>
                  </a:lnTo>
                  <a:cubicBezTo>
                    <a:pt x="6350000" y="62230"/>
                    <a:pt x="6286500" y="0"/>
                    <a:pt x="6209030" y="0"/>
                  </a:cubicBezTo>
                  <a:close/>
                </a:path>
              </a:pathLst>
            </a:custGeom>
            <a:blipFill>
              <a:blip r:embed="rId4"/>
              <a:stretch>
                <a:fillRect l="-1503" t="0" r="-1503" b="0"/>
              </a:stretch>
            </a:blipFill>
          </p:spPr>
        </p:sp>
      </p:grpSp>
      <p:grpSp>
        <p:nvGrpSpPr>
          <p:cNvPr name="Group 14" id="14"/>
          <p:cNvGrpSpPr/>
          <p:nvPr/>
        </p:nvGrpSpPr>
        <p:grpSpPr>
          <a:xfrm rot="0">
            <a:off x="8312356" y="4677362"/>
            <a:ext cx="3372539" cy="4828311"/>
            <a:chOff x="0" y="0"/>
            <a:chExt cx="10591800" cy="15163800"/>
          </a:xfrm>
        </p:grpSpPr>
        <p:sp>
          <p:nvSpPr>
            <p:cNvPr name="Freeform 15" id="15"/>
            <p:cNvSpPr/>
            <p:nvPr/>
          </p:nvSpPr>
          <p:spPr>
            <a:xfrm flipH="false" flipV="false" rot="0">
              <a:off x="0" y="0"/>
              <a:ext cx="10591800" cy="15163800"/>
            </a:xfrm>
            <a:custGeom>
              <a:avLst/>
              <a:gdLst/>
              <a:ahLst/>
              <a:cxnLst/>
              <a:rect r="r" b="b" t="t" l="l"/>
              <a:pathLst>
                <a:path h="15163800" w="10591800">
                  <a:moveTo>
                    <a:pt x="10591800" y="254000"/>
                  </a:moveTo>
                  <a:lnTo>
                    <a:pt x="10591800" y="14909800"/>
                  </a:lnTo>
                  <a:cubicBezTo>
                    <a:pt x="10591800" y="15050136"/>
                    <a:pt x="10478135" y="15163800"/>
                    <a:pt x="10337800" y="15163800"/>
                  </a:cubicBezTo>
                  <a:lnTo>
                    <a:pt x="254000" y="15163800"/>
                  </a:lnTo>
                  <a:cubicBezTo>
                    <a:pt x="113665" y="15163800"/>
                    <a:pt x="0" y="15050136"/>
                    <a:pt x="0" y="14909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0337800" y="0"/>
                  </a:lnTo>
                  <a:cubicBezTo>
                    <a:pt x="10478135" y="0"/>
                    <a:pt x="10591800" y="113665"/>
                    <a:pt x="10591800" y="254000"/>
                  </a:cubicBezTo>
                  <a:close/>
                </a:path>
              </a:pathLst>
            </a:custGeom>
            <a:blipFill>
              <a:blip r:embed="rId5"/>
              <a:stretch>
                <a:fillRect l="0" t="-11388" r="0" b="-14626"/>
              </a:stretch>
            </a:blipFill>
          </p:spPr>
        </p:sp>
      </p:grpSp>
      <p:sp>
        <p:nvSpPr>
          <p:cNvPr name="Freeform 16" id="16">
            <a:hlinkClick r:id="rId8" tooltip="https://youtube.com/shorts/-zx_lawFqbI?si=b0iJyFeJo_T-oxX2"/>
          </p:cNvPr>
          <p:cNvSpPr/>
          <p:nvPr/>
        </p:nvSpPr>
        <p:spPr>
          <a:xfrm flipH="false" flipV="false" rot="0">
            <a:off x="9166803" y="6259695"/>
            <a:ext cx="1663645" cy="1663645"/>
          </a:xfrm>
          <a:custGeom>
            <a:avLst/>
            <a:gdLst/>
            <a:ahLst/>
            <a:cxnLst/>
            <a:rect r="r" b="b" t="t" l="l"/>
            <a:pathLst>
              <a:path h="1663645" w="1663645">
                <a:moveTo>
                  <a:pt x="0" y="0"/>
                </a:moveTo>
                <a:lnTo>
                  <a:pt x="1663645" y="0"/>
                </a:lnTo>
                <a:lnTo>
                  <a:pt x="1663645" y="1663645"/>
                </a:lnTo>
                <a:lnTo>
                  <a:pt x="0" y="166364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4264670" y="204432"/>
            <a:ext cx="9758660" cy="80708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439"/>
              </a:lnSpc>
              <a:spcBef>
                <a:spcPct val="0"/>
              </a:spcBef>
            </a:pPr>
            <a:r>
              <a:rPr lang="en-US" b="true" sz="4599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rPr>
              <a:t>STITCHING STORIES REIMAGINED</a:t>
            </a:r>
          </a:p>
        </p:txBody>
      </p:sp>
      <p:sp>
        <p:nvSpPr>
          <p:cNvPr name="TextBox 18" id="18"/>
          <p:cNvSpPr txBox="true"/>
          <p:nvPr/>
        </p:nvSpPr>
        <p:spPr>
          <a:xfrm rot="0">
            <a:off x="12660473" y="3485532"/>
            <a:ext cx="5139064" cy="28822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2099"/>
              </a:lnSpc>
            </a:pPr>
            <a:r>
              <a:rPr lang="en-US" sz="2099">
                <a:solidFill>
                  <a:srgbClr val="FFFFFF"/>
                </a:solidFill>
                <a:latin typeface="Futura"/>
                <a:ea typeface="Futura"/>
                <a:cs typeface="Futura"/>
                <a:sym typeface="Futura"/>
              </a:rPr>
              <a:t>This summer, one of the original artists of the quilt, </a:t>
            </a:r>
            <a:r>
              <a:rPr lang="en-US" sz="2099">
                <a:solidFill>
                  <a:srgbClr val="FFFFFF"/>
                </a:solidFill>
                <a:latin typeface="Futura"/>
                <a:ea typeface="Futura"/>
                <a:cs typeface="Futura"/>
                <a:sym typeface="Futura"/>
              </a:rPr>
              <a:t>Shirlye Grandy, will lead guided tours.</a:t>
            </a:r>
          </a:p>
          <a:p>
            <a:pPr algn="just">
              <a:lnSpc>
                <a:spcPts val="2099"/>
              </a:lnSpc>
            </a:pPr>
          </a:p>
          <a:p>
            <a:pPr algn="just">
              <a:lnSpc>
                <a:spcPts val="2099"/>
              </a:lnSpc>
            </a:pPr>
            <a:r>
              <a:rPr lang="en-US" sz="2099">
                <a:solidFill>
                  <a:srgbClr val="FFFFFF"/>
                </a:solidFill>
                <a:latin typeface="Futura"/>
                <a:ea typeface="Futura"/>
                <a:cs typeface="Futura"/>
                <a:sym typeface="Futura"/>
              </a:rPr>
              <a:t>Tours will be held on Wednesdays, Fridays, and Saturdays at designated times, beginning on Wednesday, July 1st, and running until Saturday, August 22nd.*</a:t>
            </a:r>
          </a:p>
          <a:p>
            <a:pPr algn="just">
              <a:lnSpc>
                <a:spcPts val="2099"/>
              </a:lnSpc>
            </a:pPr>
          </a:p>
          <a:p>
            <a:pPr algn="just">
              <a:lnSpc>
                <a:spcPts val="2099"/>
              </a:lnSpc>
            </a:pPr>
            <a:r>
              <a:rPr lang="en-US" sz="2099">
                <a:solidFill>
                  <a:srgbClr val="FFFFFF"/>
                </a:solidFill>
                <a:latin typeface="Futura"/>
                <a:ea typeface="Futura"/>
                <a:cs typeface="Futura"/>
                <a:sym typeface="Futura"/>
              </a:rPr>
              <a:t>For more information about how you, your group, or your organization can register for a guided tour, visit </a:t>
            </a:r>
            <a:r>
              <a:rPr lang="en-US" b="true" sz="2099">
                <a:solidFill>
                  <a:srgbClr val="480054"/>
                </a:solidFill>
                <a:latin typeface="Futura Bold"/>
                <a:ea typeface="Futura Bold"/>
                <a:cs typeface="Futura Bold"/>
                <a:sym typeface="Futura Bold"/>
              </a:rPr>
              <a:t>arise-collective.org/tours</a:t>
            </a:r>
          </a:p>
        </p:txBody>
      </p:sp>
      <p:sp>
        <p:nvSpPr>
          <p:cNvPr name="TextBox 19" id="19"/>
          <p:cNvSpPr txBox="true"/>
          <p:nvPr/>
        </p:nvSpPr>
        <p:spPr>
          <a:xfrm rot="0">
            <a:off x="12572370" y="1711579"/>
            <a:ext cx="5130897" cy="13493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4749"/>
              </a:lnSpc>
            </a:pPr>
            <a:r>
              <a:rPr lang="en-US" b="true" sz="4999">
                <a:solidFill>
                  <a:srgbClr val="480054"/>
                </a:solidFill>
                <a:latin typeface="Calibri (MS) Bold"/>
                <a:ea typeface="Calibri (MS) Bold"/>
                <a:cs typeface="Calibri (MS) Bold"/>
                <a:sym typeface="Calibri (MS) Bold"/>
              </a:rPr>
              <a:t>SUMMER SERIES GUIDED TOURS</a:t>
            </a:r>
          </a:p>
        </p:txBody>
      </p:sp>
      <p:sp>
        <p:nvSpPr>
          <p:cNvPr name="Freeform 20" id="20"/>
          <p:cNvSpPr/>
          <p:nvPr/>
        </p:nvSpPr>
        <p:spPr>
          <a:xfrm flipH="false" flipV="false" rot="9339158">
            <a:off x="16463192" y="6927838"/>
            <a:ext cx="1249073" cy="692833"/>
          </a:xfrm>
          <a:custGeom>
            <a:avLst/>
            <a:gdLst/>
            <a:ahLst/>
            <a:cxnLst/>
            <a:rect r="r" b="b" t="t" l="l"/>
            <a:pathLst>
              <a:path h="692833" w="1249073">
                <a:moveTo>
                  <a:pt x="0" y="0"/>
                </a:moveTo>
                <a:lnTo>
                  <a:pt x="1249073" y="0"/>
                </a:lnTo>
                <a:lnTo>
                  <a:pt x="1249073" y="692833"/>
                </a:lnTo>
                <a:lnTo>
                  <a:pt x="0" y="692833"/>
                </a:lnTo>
                <a:lnTo>
                  <a:pt x="0" y="0"/>
                </a:lnTo>
                <a:close/>
              </a:path>
            </a:pathLst>
          </a:custGeom>
          <a:blipFill>
            <a:blip r:embed="rId9"/>
            <a:stretch>
              <a:fillRect l="0" t="-4423" r="0" b="-4423"/>
            </a:stretch>
          </a:blipFill>
        </p:spPr>
      </p:sp>
      <p:sp>
        <p:nvSpPr>
          <p:cNvPr name="TextBox 21" id="21"/>
          <p:cNvSpPr txBox="true"/>
          <p:nvPr/>
        </p:nvSpPr>
        <p:spPr>
          <a:xfrm rot="0">
            <a:off x="12656390" y="9014729"/>
            <a:ext cx="4962857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59"/>
              </a:lnSpc>
              <a:spcBef>
                <a:spcPct val="0"/>
              </a:spcBef>
            </a:pPr>
            <a:r>
              <a:rPr lang="en-US" b="true" sz="2399">
                <a:solidFill>
                  <a:srgbClr val="480054"/>
                </a:solidFill>
                <a:latin typeface="TT Chocolates Bold"/>
                <a:ea typeface="TT Chocolates Bold"/>
                <a:cs typeface="TT Chocolates Bold"/>
                <a:sym typeface="TT Chocolates Bold"/>
              </a:rPr>
              <a:t>ARISE-COLLECTIVE.ORG/TOURS</a:t>
            </a:r>
          </a:p>
        </p:txBody>
      </p:sp>
      <p:pic>
        <p:nvPicPr>
          <p:cNvPr name="Picture 22" id="22"/>
          <p:cNvPicPr>
            <a:picLocks noChangeAspect="true"/>
          </p:cNvPicPr>
          <p:nvPr/>
        </p:nvPicPr>
        <p:blipFill>
          <a:blip r:embed="rId10"/>
          <a:stretch>
            <a:fillRect/>
          </a:stretch>
        </p:blipFill>
        <p:spPr>
          <a:xfrm rot="0">
            <a:off x="14265573" y="6666346"/>
            <a:ext cx="2155646" cy="2155646"/>
          </a:xfrm>
          <a:prstGeom prst="rect">
            <a:avLst/>
          </a:prstGeom>
        </p:spPr>
      </p:pic>
      <p:sp>
        <p:nvSpPr>
          <p:cNvPr name="TextBox 23" id="23"/>
          <p:cNvSpPr txBox="true"/>
          <p:nvPr/>
        </p:nvSpPr>
        <p:spPr>
          <a:xfrm rot="0">
            <a:off x="14341142" y="2873252"/>
            <a:ext cx="1593354" cy="40576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3359"/>
              </a:lnSpc>
              <a:spcBef>
                <a:spcPct val="0"/>
              </a:spcBef>
            </a:pPr>
            <a:r>
              <a:rPr lang="en-US" b="true" sz="2399" strike="noStrike" u="none">
                <a:solidFill>
                  <a:srgbClr val="480054"/>
                </a:solidFill>
                <a:latin typeface="TT Chocolates Bold"/>
                <a:ea typeface="TT Chocolates Bold"/>
                <a:cs typeface="TT Chocolates Bold"/>
                <a:sym typeface="TT Chocolates Bold"/>
              </a:rPr>
              <a:t>@DIX PARK</a:t>
            </a:r>
          </a:p>
        </p:txBody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8288000" cy="1141300"/>
            <a:chOff x="0" y="0"/>
            <a:chExt cx="4816593" cy="300589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4816592" cy="300589"/>
            </a:xfrm>
            <a:custGeom>
              <a:avLst/>
              <a:gdLst/>
              <a:ahLst/>
              <a:cxnLst/>
              <a:rect r="r" b="b" t="t" l="l"/>
              <a:pathLst>
                <a:path h="300589" w="4816592">
                  <a:moveTo>
                    <a:pt x="0" y="0"/>
                  </a:moveTo>
                  <a:lnTo>
                    <a:pt x="4816592" y="0"/>
                  </a:lnTo>
                  <a:lnTo>
                    <a:pt x="4816592" y="300589"/>
                  </a:lnTo>
                  <a:lnTo>
                    <a:pt x="0" y="300589"/>
                  </a:lnTo>
                  <a:close/>
                </a:path>
              </a:pathLst>
            </a:custGeom>
            <a:solidFill>
              <a:srgbClr val="48005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95250"/>
              <a:ext cx="4816593" cy="3958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0">
            <a:off x="3023025" y="2040854"/>
            <a:ext cx="12241951" cy="7016282"/>
          </a:xfrm>
          <a:custGeom>
            <a:avLst/>
            <a:gdLst/>
            <a:ahLst/>
            <a:cxnLst/>
            <a:rect r="r" b="b" t="t" l="l"/>
            <a:pathLst>
              <a:path h="7016282" w="12241951">
                <a:moveTo>
                  <a:pt x="0" y="0"/>
                </a:moveTo>
                <a:lnTo>
                  <a:pt x="12241950" y="0"/>
                </a:lnTo>
                <a:lnTo>
                  <a:pt x="12241950" y="7016282"/>
                </a:lnTo>
                <a:lnTo>
                  <a:pt x="0" y="7016282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DAHOucyqABw</dc:identifier>
  <dcterms:modified xsi:type="dcterms:W3CDTF">2011-08-01T06:04:30Z</dcterms:modified>
  <cp:revision>1</cp:revision>
  <dc:title>July 2026 NC JRC Presentation</dc:title>
</cp:coreProperties>
</file>