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74" r:id="rId14"/>
  </p:sldIdLst>
  <p:sldSz cx="18288000" cy="10287000"/>
  <p:notesSz cx="7099300" cy="9385300"/>
  <p:embeddedFontLst>
    <p:embeddedFont>
      <p:font typeface="Canva Sans" panose="020B0604020202020204" charset="0"/>
      <p:regular r:id="rId16"/>
    </p:embeddedFont>
    <p:embeddedFont>
      <p:font typeface="Montserrat" panose="00000500000000000000" pitchFamily="2" charset="0"/>
      <p:regular r:id="rId17"/>
      <p:bold r:id="rId18"/>
      <p:italic r:id="rId19"/>
      <p:boldItalic r:id="rId20"/>
    </p:embeddedFont>
    <p:embeddedFont>
      <p:font typeface="Montserrat Bold" panose="020B0604020202020204" charset="0"/>
      <p:regular r:id="rId21"/>
      <p:bold r:id="rId22"/>
    </p:embeddedFont>
    <p:embeddedFont>
      <p:font typeface="Montserrat Bold Italics" panose="020B0604020202020204" charset="0"/>
      <p:regular r:id="rId23"/>
    </p:embeddedFont>
    <p:embeddedFont>
      <p:font typeface="Montserrat Italics" panose="020B0604020202020204" charset="0"/>
      <p:regular r:id="rId24"/>
    </p:embeddedFont>
    <p:embeddedFont>
      <p:font typeface="Montserrat Medium" panose="020F0502020204030204" pitchFamily="2" charset="0"/>
      <p:regular r:id="rId25"/>
      <p:italic r:id="rId26"/>
    </p:embeddedFont>
    <p:embeddedFont>
      <p:font typeface="Montserrat Semi-Bold Italics" panose="020B0604020202020204" charset="0"/>
      <p:regular r:id="rId27"/>
    </p:embeddedFont>
    <p:embeddedFont>
      <p:font typeface="Poppins Bold" panose="020B0604020202020204" charset="0"/>
      <p:regular r:id="rId28"/>
      <p:bold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4F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BD985C-B27D-772C-772D-F0AF24410AA7}" v="1" dt="2026-07-14T07:21:19.9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62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470895"/>
          </a:xfrm>
          <a:prstGeom prst="rect">
            <a:avLst/>
          </a:prstGeom>
        </p:spPr>
        <p:txBody>
          <a:bodyPr vert="horz" lIns="94192" tIns="47096" rIns="94192" bIns="4709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470895"/>
          </a:xfrm>
          <a:prstGeom prst="rect">
            <a:avLst/>
          </a:prstGeom>
        </p:spPr>
        <p:txBody>
          <a:bodyPr vert="horz" lIns="94192" tIns="47096" rIns="94192" bIns="47096" rtlCol="0"/>
          <a:lstStyle>
            <a:lvl1pPr algn="r">
              <a:defRPr sz="1200"/>
            </a:lvl1pPr>
          </a:lstStyle>
          <a:p>
            <a:fld id="{7623D200-54FE-4903-86CC-F6FEE1402D96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29275" cy="31670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192" tIns="47096" rIns="94192" bIns="4709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516676"/>
            <a:ext cx="5679440" cy="3695462"/>
          </a:xfrm>
          <a:prstGeom prst="rect">
            <a:avLst/>
          </a:prstGeom>
        </p:spPr>
        <p:txBody>
          <a:bodyPr vert="horz" lIns="94192" tIns="47096" rIns="94192" bIns="4709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4407"/>
            <a:ext cx="3076363" cy="470894"/>
          </a:xfrm>
          <a:prstGeom prst="rect">
            <a:avLst/>
          </a:prstGeom>
        </p:spPr>
        <p:txBody>
          <a:bodyPr vert="horz" lIns="94192" tIns="47096" rIns="94192" bIns="4709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8914407"/>
            <a:ext cx="3076363" cy="470894"/>
          </a:xfrm>
          <a:prstGeom prst="rect">
            <a:avLst/>
          </a:prstGeom>
        </p:spPr>
        <p:txBody>
          <a:bodyPr vert="horz" lIns="94192" tIns="47096" rIns="94192" bIns="47096" rtlCol="0" anchor="b"/>
          <a:lstStyle>
            <a:lvl1pPr algn="r">
              <a:defRPr sz="1200"/>
            </a:lvl1pPr>
          </a:lstStyle>
          <a:p>
            <a:fld id="{AE42C49D-96FA-4CBC-BD58-7F9F45E0B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61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2C49D-96FA-4CBC-BD58-7F9F45E0BF4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2364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2C49D-96FA-4CBC-BD58-7F9F45E0BF4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8647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2C49D-96FA-4CBC-BD58-7F9F45E0BF4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5502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2C49D-96FA-4CBC-BD58-7F9F45E0BF4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486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2C49D-96FA-4CBC-BD58-7F9F45E0BF4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785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2C49D-96FA-4CBC-BD58-7F9F45E0BF4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319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2C49D-96FA-4CBC-BD58-7F9F45E0BF4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176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2C49D-96FA-4CBC-BD58-7F9F45E0BF4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063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2C49D-96FA-4CBC-BD58-7F9F45E0BF4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512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2C49D-96FA-4CBC-BD58-7F9F45E0BF4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1341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2C49D-96FA-4CBC-BD58-7F9F45E0BF4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836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2C49D-96FA-4CBC-BD58-7F9F45E0BF4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2748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42C49D-96FA-4CBC-BD58-7F9F45E0BF4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037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sv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jpeg"/><Relationship Id="rId4" Type="http://schemas.openxmlformats.org/officeDocument/2006/relationships/image" Target="../media/image2.svg"/><Relationship Id="rId9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11" Type="http://schemas.openxmlformats.org/officeDocument/2006/relationships/image" Target="../media/image32.png"/><Relationship Id="rId5" Type="http://schemas.openxmlformats.org/officeDocument/2006/relationships/image" Target="../media/image7.svg"/><Relationship Id="rId10" Type="http://schemas.openxmlformats.org/officeDocument/2006/relationships/image" Target="../media/image31.sv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7.sv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hyperlink" Target="mailto:Natalie.mabon@wake.gov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6.png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5.sv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20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22.jpeg"/><Relationship Id="rId4" Type="http://schemas.openxmlformats.org/officeDocument/2006/relationships/image" Target="../media/image21.png"/><Relationship Id="rId9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6.jpeg"/><Relationship Id="rId4" Type="http://schemas.openxmlformats.org/officeDocument/2006/relationships/image" Target="../media/image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892312">
            <a:off x="8808662" y="2299439"/>
            <a:ext cx="11032752" cy="11032752"/>
          </a:xfrm>
          <a:custGeom>
            <a:avLst/>
            <a:gdLst/>
            <a:ahLst/>
            <a:cxnLst/>
            <a:rect l="l" t="t" r="r" b="b"/>
            <a:pathLst>
              <a:path w="11032752" h="11032752">
                <a:moveTo>
                  <a:pt x="0" y="0"/>
                </a:moveTo>
                <a:lnTo>
                  <a:pt x="11032753" y="0"/>
                </a:lnTo>
                <a:lnTo>
                  <a:pt x="11032753" y="11032753"/>
                </a:lnTo>
                <a:lnTo>
                  <a:pt x="0" y="1103275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365545" y="1638118"/>
            <a:ext cx="8386035" cy="8386035"/>
          </a:xfrm>
          <a:custGeom>
            <a:avLst/>
            <a:gdLst/>
            <a:ahLst/>
            <a:cxnLst/>
            <a:rect l="l" t="t" r="r" b="b"/>
            <a:pathLst>
              <a:path w="8386035" h="8386035">
                <a:moveTo>
                  <a:pt x="0" y="0"/>
                </a:moveTo>
                <a:lnTo>
                  <a:pt x="8386035" y="0"/>
                </a:lnTo>
                <a:lnTo>
                  <a:pt x="8386035" y="8386035"/>
                </a:lnTo>
                <a:lnTo>
                  <a:pt x="0" y="838603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7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0044779" y="2206784"/>
            <a:ext cx="6984470" cy="6984470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57"/>
                </a:lnSpc>
              </a:pPr>
              <a:endParaRPr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0291562" y="2453580"/>
            <a:ext cx="6490904" cy="6490878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16666" r="-1666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5379411" y="9191254"/>
            <a:ext cx="512945" cy="512945"/>
          </a:xfrm>
          <a:custGeom>
            <a:avLst/>
            <a:gdLst/>
            <a:ahLst/>
            <a:cxnLst/>
            <a:rect l="l" t="t" r="r" b="b"/>
            <a:pathLst>
              <a:path w="512945" h="512945">
                <a:moveTo>
                  <a:pt x="0" y="0"/>
                </a:moveTo>
                <a:lnTo>
                  <a:pt x="512946" y="0"/>
                </a:lnTo>
                <a:lnTo>
                  <a:pt x="512946" y="512946"/>
                </a:lnTo>
                <a:lnTo>
                  <a:pt x="0" y="51294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645203" y="3541542"/>
            <a:ext cx="826178" cy="826178"/>
          </a:xfrm>
          <a:custGeom>
            <a:avLst/>
            <a:gdLst/>
            <a:ahLst/>
            <a:cxnLst/>
            <a:rect l="l" t="t" r="r" b="b"/>
            <a:pathLst>
              <a:path w="826178" h="826178">
                <a:moveTo>
                  <a:pt x="0" y="0"/>
                </a:moveTo>
                <a:lnTo>
                  <a:pt x="826178" y="0"/>
                </a:lnTo>
                <a:lnTo>
                  <a:pt x="826178" y="826177"/>
                </a:lnTo>
                <a:lnTo>
                  <a:pt x="0" y="82617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80010" y="817815"/>
            <a:ext cx="6225422" cy="2723727"/>
          </a:xfrm>
          <a:custGeom>
            <a:avLst/>
            <a:gdLst/>
            <a:ahLst/>
            <a:cxnLst/>
            <a:rect l="l" t="t" r="r" b="b"/>
            <a:pathLst>
              <a:path w="7460958" h="3335909">
                <a:moveTo>
                  <a:pt x="0" y="0"/>
                </a:moveTo>
                <a:lnTo>
                  <a:pt x="7460958" y="0"/>
                </a:lnTo>
                <a:lnTo>
                  <a:pt x="7460958" y="3335908"/>
                </a:lnTo>
                <a:lnTo>
                  <a:pt x="0" y="333590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AutoShape 12"/>
          <p:cNvSpPr/>
          <p:nvPr/>
        </p:nvSpPr>
        <p:spPr>
          <a:xfrm>
            <a:off x="1038669" y="3771900"/>
            <a:ext cx="6131261" cy="0"/>
          </a:xfrm>
          <a:prstGeom prst="line">
            <a:avLst/>
          </a:prstGeom>
          <a:ln w="38100" cap="flat">
            <a:solidFill>
              <a:srgbClr val="57839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4875203" y="556646"/>
            <a:ext cx="1230404" cy="1230404"/>
          </a:xfrm>
          <a:custGeom>
            <a:avLst/>
            <a:gdLst/>
            <a:ahLst/>
            <a:cxnLst/>
            <a:rect l="l" t="t" r="r" b="b"/>
            <a:pathLst>
              <a:path w="1230404" h="1230404">
                <a:moveTo>
                  <a:pt x="0" y="0"/>
                </a:moveTo>
                <a:lnTo>
                  <a:pt x="1230404" y="0"/>
                </a:lnTo>
                <a:lnTo>
                  <a:pt x="1230404" y="1230404"/>
                </a:lnTo>
                <a:lnTo>
                  <a:pt x="0" y="123040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1038669" y="6943618"/>
            <a:ext cx="1936079" cy="719892"/>
            <a:chOff x="0" y="0"/>
            <a:chExt cx="1291881" cy="480360"/>
          </a:xfrm>
        </p:grpSpPr>
        <p:sp>
          <p:nvSpPr>
            <p:cNvPr id="15" name="Freeform 15"/>
            <p:cNvSpPr/>
            <p:nvPr/>
          </p:nvSpPr>
          <p:spPr>
            <a:xfrm>
              <a:off x="0" y="73960"/>
              <a:ext cx="1291881" cy="406400"/>
            </a:xfrm>
            <a:custGeom>
              <a:avLst/>
              <a:gdLst/>
              <a:ahLst/>
              <a:cxnLst/>
              <a:rect l="l" t="t" r="r" b="b"/>
              <a:pathLst>
                <a:path w="1291881" h="406400">
                  <a:moveTo>
                    <a:pt x="1088681" y="0"/>
                  </a:moveTo>
                  <a:cubicBezTo>
                    <a:pt x="1200905" y="0"/>
                    <a:pt x="1291881" y="90976"/>
                    <a:pt x="1291881" y="203200"/>
                  </a:cubicBezTo>
                  <a:cubicBezTo>
                    <a:pt x="1291881" y="315424"/>
                    <a:pt x="1200905" y="406400"/>
                    <a:pt x="1088681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30303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0"/>
              <a:ext cx="1291881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57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51393" y="5165297"/>
            <a:ext cx="9279998" cy="6520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00"/>
              </a:lnSpc>
            </a:pPr>
            <a:r>
              <a:rPr lang="en-US" sz="4800">
                <a:solidFill>
                  <a:srgbClr val="244F6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NC PROWD: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55977" y="7893721"/>
            <a:ext cx="6544564" cy="1072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25"/>
              </a:lnSpc>
            </a:pPr>
            <a:r>
              <a:rPr lang="en-US" sz="1899" b="1" spc="275">
                <a:solidFill>
                  <a:srgbClr val="55555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NATALIE MABON</a:t>
            </a:r>
          </a:p>
          <a:p>
            <a:pPr algn="l">
              <a:lnSpc>
                <a:spcPts val="2925"/>
              </a:lnSpc>
            </a:pPr>
            <a:r>
              <a:rPr lang="en-US" sz="1899" b="1" spc="275">
                <a:solidFill>
                  <a:srgbClr val="55555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REGIONAL REENTRY PROJECT MANAGER</a:t>
            </a:r>
          </a:p>
          <a:p>
            <a:pPr algn="l">
              <a:lnSpc>
                <a:spcPts val="2772"/>
              </a:lnSpc>
            </a:pPr>
            <a:endParaRPr lang="en-US" sz="1899" b="1" spc="275">
              <a:solidFill>
                <a:srgbClr val="555555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084391" y="7087904"/>
            <a:ext cx="1844633" cy="402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4"/>
              </a:lnSpc>
            </a:pPr>
            <a:r>
              <a:rPr lang="en-US" sz="18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Presenter</a:t>
            </a:r>
          </a:p>
        </p:txBody>
      </p:sp>
      <p:sp>
        <p:nvSpPr>
          <p:cNvPr id="20" name="Freeform 20"/>
          <p:cNvSpPr/>
          <p:nvPr/>
        </p:nvSpPr>
        <p:spPr>
          <a:xfrm>
            <a:off x="10984269" y="817815"/>
            <a:ext cx="354034" cy="354034"/>
          </a:xfrm>
          <a:custGeom>
            <a:avLst/>
            <a:gdLst/>
            <a:ahLst/>
            <a:cxnLst/>
            <a:rect l="l" t="t" r="r" b="b"/>
            <a:pathLst>
              <a:path w="354034" h="354034">
                <a:moveTo>
                  <a:pt x="0" y="0"/>
                </a:moveTo>
                <a:lnTo>
                  <a:pt x="354033" y="0"/>
                </a:lnTo>
                <a:lnTo>
                  <a:pt x="354033" y="354033"/>
                </a:lnTo>
                <a:lnTo>
                  <a:pt x="0" y="35403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17">
            <a:extLst>
              <a:ext uri="{FF2B5EF4-FFF2-40B4-BE49-F238E27FC236}">
                <a16:creationId xmlns:a16="http://schemas.microsoft.com/office/drawing/2014/main" id="{3755E2E0-B918-D336-9F3C-1DDF273040C9}"/>
              </a:ext>
            </a:extLst>
          </p:cNvPr>
          <p:cNvSpPr txBox="1"/>
          <p:nvPr/>
        </p:nvSpPr>
        <p:spPr>
          <a:xfrm>
            <a:off x="820065" y="5792068"/>
            <a:ext cx="9592809" cy="6520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00"/>
              </a:lnSpc>
            </a:pPr>
            <a:r>
              <a:rPr lang="en-US" sz="4400" dirty="0">
                <a:solidFill>
                  <a:srgbClr val="244F67"/>
                </a:solidFill>
                <a:latin typeface="Montserrat Bold" panose="020B0604020202020204" charset="0"/>
                <a:ea typeface="Montserrat Bold"/>
                <a:cs typeface="Montserrat Bold"/>
                <a:sym typeface="Montserrat Bold"/>
              </a:rPr>
              <a:t>REENTRY 2030 IN ACTION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97" y="24190"/>
            <a:ext cx="18279803" cy="5206500"/>
            <a:chOff x="0" y="0"/>
            <a:chExt cx="24373070" cy="694200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t="20039" b="20039"/>
            <a:stretch>
              <a:fillRect/>
            </a:stretch>
          </p:blipFill>
          <p:spPr>
            <a:xfrm>
              <a:off x="0" y="0"/>
              <a:ext cx="24373070" cy="6942001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10273443" y="3171669"/>
            <a:ext cx="7426219" cy="3943662"/>
          </a:xfrm>
          <a:custGeom>
            <a:avLst/>
            <a:gdLst/>
            <a:ahLst/>
            <a:cxnLst/>
            <a:rect l="l" t="t" r="r" b="b"/>
            <a:pathLst>
              <a:path w="7426219" h="3943662">
                <a:moveTo>
                  <a:pt x="0" y="0"/>
                </a:moveTo>
                <a:lnTo>
                  <a:pt x="7426219" y="0"/>
                </a:lnTo>
                <a:lnTo>
                  <a:pt x="7426219" y="3943662"/>
                </a:lnTo>
                <a:lnTo>
                  <a:pt x="0" y="39436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161925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1843291" y="6219671"/>
            <a:ext cx="6195111" cy="3455301"/>
          </a:xfrm>
          <a:custGeom>
            <a:avLst/>
            <a:gdLst/>
            <a:ahLst/>
            <a:cxnLst/>
            <a:rect l="l" t="t" r="r" b="b"/>
            <a:pathLst>
              <a:path w="6195111" h="3455301">
                <a:moveTo>
                  <a:pt x="0" y="0"/>
                </a:moveTo>
                <a:lnTo>
                  <a:pt x="6195111" y="0"/>
                </a:lnTo>
                <a:lnTo>
                  <a:pt x="6195111" y="3455301"/>
                </a:lnTo>
                <a:lnTo>
                  <a:pt x="0" y="34553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152400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990875" y="6149490"/>
            <a:ext cx="8153125" cy="620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98"/>
              </a:lnSpc>
            </a:pPr>
            <a:r>
              <a:rPr lang="en-US" sz="4322" b="1">
                <a:solidFill>
                  <a:srgbClr val="3030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NC PROWD CDL TRAINING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57054" y="7820272"/>
            <a:ext cx="5358299" cy="1732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33"/>
              </a:lnSpc>
            </a:pPr>
            <a:r>
              <a:rPr lang="en-US" sz="2274" b="1">
                <a:solidFill>
                  <a:srgbClr val="73737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Federal Bureau of Prisons</a:t>
            </a:r>
          </a:p>
          <a:p>
            <a:pPr algn="l">
              <a:lnSpc>
                <a:spcPts val="1933"/>
              </a:lnSpc>
            </a:pPr>
            <a:endParaRPr lang="en-US" sz="2274" b="1">
              <a:solidFill>
                <a:srgbClr val="737373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1933"/>
              </a:lnSpc>
            </a:pPr>
            <a:r>
              <a:rPr lang="en-US" sz="2274" b="1">
                <a:solidFill>
                  <a:srgbClr val="73737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FCI Butner Education Department </a:t>
            </a:r>
          </a:p>
          <a:p>
            <a:pPr algn="l">
              <a:lnSpc>
                <a:spcPts val="1933"/>
              </a:lnSpc>
            </a:pPr>
            <a:endParaRPr lang="en-US" sz="2274" b="1">
              <a:solidFill>
                <a:srgbClr val="737373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1933"/>
              </a:lnSpc>
            </a:pPr>
            <a:r>
              <a:rPr lang="en-US" sz="2274" b="1">
                <a:solidFill>
                  <a:srgbClr val="73737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TransTech CDL Training School</a:t>
            </a:r>
          </a:p>
          <a:p>
            <a:pPr algn="l">
              <a:lnSpc>
                <a:spcPts val="1933"/>
              </a:lnSpc>
            </a:pPr>
            <a:endParaRPr lang="en-US" sz="2274" b="1">
              <a:solidFill>
                <a:srgbClr val="737373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ctr">
              <a:lnSpc>
                <a:spcPts val="2924"/>
              </a:lnSpc>
            </a:pPr>
            <a:endParaRPr lang="en-US" sz="2274" b="1">
              <a:solidFill>
                <a:srgbClr val="737373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28700" y="5558214"/>
            <a:ext cx="3700695" cy="402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4"/>
              </a:lnSpc>
            </a:pPr>
            <a:r>
              <a:rPr lang="en-US" sz="1800" b="1">
                <a:solidFill>
                  <a:srgbClr val="55555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Partnership in Action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355075" y="7820272"/>
            <a:ext cx="5586048" cy="1020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33"/>
              </a:lnSpc>
            </a:pPr>
            <a:r>
              <a:rPr lang="en-US" sz="2274" b="1">
                <a:solidFill>
                  <a:srgbClr val="73737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NC Department of Transportation</a:t>
            </a:r>
          </a:p>
          <a:p>
            <a:pPr algn="l">
              <a:lnSpc>
                <a:spcPts val="1933"/>
              </a:lnSpc>
            </a:pPr>
            <a:endParaRPr lang="en-US" sz="2274" b="1">
              <a:solidFill>
                <a:srgbClr val="737373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1933"/>
              </a:lnSpc>
            </a:pPr>
            <a:r>
              <a:rPr lang="en-US" sz="2274" b="1">
                <a:solidFill>
                  <a:srgbClr val="73737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Roxboro Driver’s License Office</a:t>
            </a:r>
          </a:p>
          <a:p>
            <a:pPr algn="ctr">
              <a:lnSpc>
                <a:spcPts val="2924"/>
              </a:lnSpc>
            </a:pPr>
            <a:endParaRPr lang="en-US" sz="2274" b="1">
              <a:solidFill>
                <a:srgbClr val="737373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28700" y="6908159"/>
            <a:ext cx="9724717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9"/>
              </a:lnSpc>
            </a:pPr>
            <a:r>
              <a:rPr lang="en-US" sz="2495" b="1" i="1">
                <a:solidFill>
                  <a:srgbClr val="EC6737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The State’s First FCI Butner CDL Program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60180" y="3787004"/>
            <a:ext cx="12164805" cy="12164805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8BEE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57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2286000" y="6591300"/>
            <a:ext cx="5947660" cy="0"/>
          </a:xfrm>
          <a:prstGeom prst="line">
            <a:avLst/>
          </a:prstGeom>
          <a:ln w="571500" cap="rnd">
            <a:solidFill>
              <a:srgbClr val="FB5D1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111852">
            <a:off x="-514232" y="9015790"/>
            <a:ext cx="3025411" cy="3025411"/>
          </a:xfrm>
          <a:custGeom>
            <a:avLst/>
            <a:gdLst/>
            <a:ahLst/>
            <a:cxnLst/>
            <a:rect l="l" t="t" r="r" b="b"/>
            <a:pathLst>
              <a:path w="3025411" h="3025411">
                <a:moveTo>
                  <a:pt x="0" y="0"/>
                </a:moveTo>
                <a:lnTo>
                  <a:pt x="3025411" y="0"/>
                </a:lnTo>
                <a:lnTo>
                  <a:pt x="3025411" y="3025410"/>
                </a:lnTo>
                <a:lnTo>
                  <a:pt x="0" y="302541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047910" y="2425082"/>
            <a:ext cx="7659788" cy="1245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800" b="1">
                <a:solidFill>
                  <a:srgbClr val="3030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CLIENT SUCCESS: </a:t>
            </a:r>
          </a:p>
          <a:p>
            <a:pPr algn="l">
              <a:lnSpc>
                <a:spcPts val="4800"/>
              </a:lnSpc>
            </a:pPr>
            <a:r>
              <a:rPr lang="en-US" sz="4800" b="1">
                <a:solidFill>
                  <a:srgbClr val="3030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G. BRANTLEY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047910" y="4606895"/>
            <a:ext cx="6620679" cy="1266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94"/>
              </a:lnSpc>
            </a:pPr>
            <a:r>
              <a:rPr lang="en-US" sz="2262">
                <a:solidFill>
                  <a:srgbClr val="555555"/>
                </a:solidFill>
                <a:latin typeface="Montserrat"/>
                <a:ea typeface="Montserrat"/>
                <a:cs typeface="Montserrat"/>
                <a:sym typeface="Montserrat"/>
              </a:rPr>
              <a:t>Mr. Brantley took advantage of PROWD’s resources and CDL training in order to change everything about his future!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47910" y="4241681"/>
            <a:ext cx="5756390" cy="342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72"/>
              </a:lnSpc>
            </a:pPr>
            <a:r>
              <a:rPr lang="en-US" sz="2236" b="1">
                <a:solidFill>
                  <a:srgbClr val="3030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After five years of incarceration,</a:t>
            </a:r>
          </a:p>
        </p:txBody>
      </p:sp>
      <p:sp>
        <p:nvSpPr>
          <p:cNvPr id="11" name="Freeform 11"/>
          <p:cNvSpPr/>
          <p:nvPr/>
        </p:nvSpPr>
        <p:spPr>
          <a:xfrm>
            <a:off x="2047910" y="1028700"/>
            <a:ext cx="697501" cy="669032"/>
          </a:xfrm>
          <a:custGeom>
            <a:avLst/>
            <a:gdLst/>
            <a:ahLst/>
            <a:cxnLst/>
            <a:rect l="l" t="t" r="r" b="b"/>
            <a:pathLst>
              <a:path w="697501" h="669032">
                <a:moveTo>
                  <a:pt x="0" y="0"/>
                </a:moveTo>
                <a:lnTo>
                  <a:pt x="697501" y="0"/>
                </a:lnTo>
                <a:lnTo>
                  <a:pt x="697501" y="669032"/>
                </a:lnTo>
                <a:lnTo>
                  <a:pt x="0" y="6690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2111852">
            <a:off x="9144411" y="2891383"/>
            <a:ext cx="1208987" cy="1208987"/>
          </a:xfrm>
          <a:custGeom>
            <a:avLst/>
            <a:gdLst/>
            <a:ahLst/>
            <a:cxnLst/>
            <a:rect l="l" t="t" r="r" b="b"/>
            <a:pathLst>
              <a:path w="1208987" h="1208987">
                <a:moveTo>
                  <a:pt x="0" y="0"/>
                </a:moveTo>
                <a:lnTo>
                  <a:pt x="1208987" y="0"/>
                </a:lnTo>
                <a:lnTo>
                  <a:pt x="1208987" y="1208988"/>
                </a:lnTo>
                <a:lnTo>
                  <a:pt x="0" y="120898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2111852">
            <a:off x="17146813" y="1942474"/>
            <a:ext cx="302922" cy="302922"/>
          </a:xfrm>
          <a:custGeom>
            <a:avLst/>
            <a:gdLst/>
            <a:ahLst/>
            <a:cxnLst/>
            <a:rect l="l" t="t" r="r" b="b"/>
            <a:pathLst>
              <a:path w="302922" h="302922">
                <a:moveTo>
                  <a:pt x="0" y="0"/>
                </a:moveTo>
                <a:lnTo>
                  <a:pt x="302922" y="0"/>
                </a:lnTo>
                <a:lnTo>
                  <a:pt x="302922" y="302922"/>
                </a:lnTo>
                <a:lnTo>
                  <a:pt x="0" y="30292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2111852">
            <a:off x="6229435" y="9317910"/>
            <a:ext cx="302922" cy="302922"/>
          </a:xfrm>
          <a:custGeom>
            <a:avLst/>
            <a:gdLst/>
            <a:ahLst/>
            <a:cxnLst/>
            <a:rect l="l" t="t" r="r" b="b"/>
            <a:pathLst>
              <a:path w="302922" h="302922">
                <a:moveTo>
                  <a:pt x="0" y="0"/>
                </a:moveTo>
                <a:lnTo>
                  <a:pt x="302922" y="0"/>
                </a:lnTo>
                <a:lnTo>
                  <a:pt x="302922" y="302922"/>
                </a:lnTo>
                <a:lnTo>
                  <a:pt x="0" y="30292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2111852">
            <a:off x="6018364" y="877239"/>
            <a:ext cx="302922" cy="302922"/>
          </a:xfrm>
          <a:custGeom>
            <a:avLst/>
            <a:gdLst/>
            <a:ahLst/>
            <a:cxnLst/>
            <a:rect l="l" t="t" r="r" b="b"/>
            <a:pathLst>
              <a:path w="302922" h="302922">
                <a:moveTo>
                  <a:pt x="0" y="0"/>
                </a:moveTo>
                <a:lnTo>
                  <a:pt x="302922" y="0"/>
                </a:lnTo>
                <a:lnTo>
                  <a:pt x="302922" y="302922"/>
                </a:lnTo>
                <a:lnTo>
                  <a:pt x="0" y="30292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17BB586-9989-28DA-60A8-5E117DBF2C9C}"/>
              </a:ext>
            </a:extLst>
          </p:cNvPr>
          <p:cNvGrpSpPr/>
          <p:nvPr/>
        </p:nvGrpSpPr>
        <p:grpSpPr>
          <a:xfrm>
            <a:off x="11148858" y="817629"/>
            <a:ext cx="5417432" cy="8554464"/>
            <a:chOff x="11148858" y="914909"/>
            <a:chExt cx="4418878" cy="8457183"/>
          </a:xfrm>
        </p:grpSpPr>
        <p:sp>
          <p:nvSpPr>
            <p:cNvPr id="7" name="Freeform 7"/>
            <p:cNvSpPr/>
            <p:nvPr/>
          </p:nvSpPr>
          <p:spPr>
            <a:xfrm>
              <a:off x="11148858" y="914909"/>
              <a:ext cx="4418878" cy="8457183"/>
            </a:xfrm>
            <a:custGeom>
              <a:avLst/>
              <a:gdLst/>
              <a:ahLst/>
              <a:cxnLst/>
              <a:rect l="l" t="t" r="r" b="b"/>
              <a:pathLst>
                <a:path w="4418878" h="8457183">
                  <a:moveTo>
                    <a:pt x="0" y="0"/>
                  </a:moveTo>
                  <a:lnTo>
                    <a:pt x="4418878" y="0"/>
                  </a:lnTo>
                  <a:lnTo>
                    <a:pt x="4418878" y="8457182"/>
                  </a:lnTo>
                  <a:lnTo>
                    <a:pt x="0" y="84571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76801C1-AD6C-EB5F-6F31-F33798D0AD2D}"/>
                </a:ext>
              </a:extLst>
            </p:cNvPr>
            <p:cNvSpPr/>
            <p:nvPr/>
          </p:nvSpPr>
          <p:spPr>
            <a:xfrm>
              <a:off x="11290889" y="1697732"/>
              <a:ext cx="4068379" cy="6722707"/>
            </a:xfrm>
            <a:prstGeom prst="rect">
              <a:avLst/>
            </a:prstGeom>
            <a:ln/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ROWD Trans Tech Gregory Brantley ">
            <a:hlinkClick r:id="" action="ppaction://media"/>
            <a:extLst>
              <a:ext uri="{FF2B5EF4-FFF2-40B4-BE49-F238E27FC236}">
                <a16:creationId xmlns:a16="http://schemas.microsoft.com/office/drawing/2014/main" id="{FF67C19A-57BD-4781-C683-0C312CC49E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834307" y="1724491"/>
            <a:ext cx="4046533" cy="65699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1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111852">
            <a:off x="16775295" y="6976875"/>
            <a:ext cx="3025411" cy="3025411"/>
          </a:xfrm>
          <a:custGeom>
            <a:avLst/>
            <a:gdLst/>
            <a:ahLst/>
            <a:cxnLst/>
            <a:rect l="l" t="t" r="r" b="b"/>
            <a:pathLst>
              <a:path w="3025411" h="3025411">
                <a:moveTo>
                  <a:pt x="0" y="0"/>
                </a:moveTo>
                <a:lnTo>
                  <a:pt x="3025410" y="0"/>
                </a:lnTo>
                <a:lnTo>
                  <a:pt x="3025410" y="3025411"/>
                </a:lnTo>
                <a:lnTo>
                  <a:pt x="0" y="302541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93087">
            <a:off x="-1047381" y="3879651"/>
            <a:ext cx="1734717" cy="1734717"/>
          </a:xfrm>
          <a:custGeom>
            <a:avLst/>
            <a:gdLst/>
            <a:ahLst/>
            <a:cxnLst/>
            <a:rect l="l" t="t" r="r" b="b"/>
            <a:pathLst>
              <a:path w="1734717" h="1734717">
                <a:moveTo>
                  <a:pt x="0" y="0"/>
                </a:moveTo>
                <a:lnTo>
                  <a:pt x="1734717" y="0"/>
                </a:lnTo>
                <a:lnTo>
                  <a:pt x="1734717" y="1734717"/>
                </a:lnTo>
                <a:lnTo>
                  <a:pt x="0" y="17347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012375" y="459609"/>
            <a:ext cx="6263251" cy="1611629"/>
          </a:xfrm>
          <a:custGeom>
            <a:avLst/>
            <a:gdLst/>
            <a:ahLst/>
            <a:cxnLst/>
            <a:rect l="l" t="t" r="r" b="b"/>
            <a:pathLst>
              <a:path w="6263251" h="1611629">
                <a:moveTo>
                  <a:pt x="0" y="0"/>
                </a:moveTo>
                <a:lnTo>
                  <a:pt x="6263250" y="0"/>
                </a:lnTo>
                <a:lnTo>
                  <a:pt x="6263250" y="1611629"/>
                </a:lnTo>
                <a:lnTo>
                  <a:pt x="0" y="16116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7376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507493" y="4120170"/>
            <a:ext cx="2909613" cy="1597434"/>
          </a:xfrm>
          <a:custGeom>
            <a:avLst/>
            <a:gdLst/>
            <a:ahLst/>
            <a:cxnLst/>
            <a:rect l="l" t="t" r="r" b="b"/>
            <a:pathLst>
              <a:path w="2909613" h="1597434">
                <a:moveTo>
                  <a:pt x="0" y="0"/>
                </a:moveTo>
                <a:lnTo>
                  <a:pt x="2909613" y="0"/>
                </a:lnTo>
                <a:lnTo>
                  <a:pt x="2909613" y="1597435"/>
                </a:lnTo>
                <a:lnTo>
                  <a:pt x="0" y="15974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719724" y="4120170"/>
            <a:ext cx="2802257" cy="1415499"/>
          </a:xfrm>
          <a:custGeom>
            <a:avLst/>
            <a:gdLst/>
            <a:ahLst/>
            <a:cxnLst/>
            <a:rect l="l" t="t" r="r" b="b"/>
            <a:pathLst>
              <a:path w="2802257" h="1415499">
                <a:moveTo>
                  <a:pt x="0" y="0"/>
                </a:moveTo>
                <a:lnTo>
                  <a:pt x="2802257" y="0"/>
                </a:lnTo>
                <a:lnTo>
                  <a:pt x="2802257" y="1415499"/>
                </a:lnTo>
                <a:lnTo>
                  <a:pt x="0" y="14154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5699285" y="3169969"/>
            <a:ext cx="6889430" cy="0"/>
          </a:xfrm>
          <a:prstGeom prst="line">
            <a:avLst/>
          </a:prstGeom>
          <a:ln w="38100" cap="flat">
            <a:solidFill>
              <a:srgbClr val="AAC5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136302" y="4311569"/>
            <a:ext cx="4015396" cy="1382223"/>
          </a:xfrm>
          <a:custGeom>
            <a:avLst/>
            <a:gdLst/>
            <a:ahLst/>
            <a:cxnLst/>
            <a:rect l="l" t="t" r="r" b="b"/>
            <a:pathLst>
              <a:path w="4015396" h="1382223">
                <a:moveTo>
                  <a:pt x="0" y="0"/>
                </a:moveTo>
                <a:lnTo>
                  <a:pt x="4015396" y="0"/>
                </a:lnTo>
                <a:lnTo>
                  <a:pt x="4015396" y="1382223"/>
                </a:lnTo>
                <a:lnTo>
                  <a:pt x="0" y="13822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3072503" y="2211777"/>
            <a:ext cx="12142995" cy="548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5"/>
              </a:lnSpc>
            </a:pPr>
            <a:r>
              <a:rPr lang="en-US" sz="3860" b="1">
                <a:solidFill>
                  <a:srgbClr val="3030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IMPLEMENTATION TEAM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2507493" y="6381524"/>
            <a:ext cx="4078707" cy="2853664"/>
            <a:chOff x="0" y="0"/>
            <a:chExt cx="5438276" cy="3804886"/>
          </a:xfrm>
        </p:grpSpPr>
        <p:sp>
          <p:nvSpPr>
            <p:cNvPr id="11" name="TextBox 11"/>
            <p:cNvSpPr txBox="1"/>
            <p:nvPr/>
          </p:nvSpPr>
          <p:spPr>
            <a:xfrm>
              <a:off x="0" y="442204"/>
              <a:ext cx="3538536" cy="4838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50"/>
                </a:lnSpc>
              </a:pPr>
              <a:r>
                <a:rPr lang="en-US" sz="2100">
                  <a:solidFill>
                    <a:srgbClr val="73737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Executive Director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25400" y="0"/>
              <a:ext cx="5412876" cy="4790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75"/>
                </a:lnSpc>
              </a:pPr>
              <a:r>
                <a:rPr lang="en-US" sz="2399" b="1" spc="-47">
                  <a:solidFill>
                    <a:srgbClr val="30303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Pat E. Sturdivant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25400" y="1447257"/>
              <a:ext cx="5412876" cy="4790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75"/>
                </a:lnSpc>
              </a:pPr>
              <a:r>
                <a:rPr lang="en-US" sz="2399" b="1" spc="-47">
                  <a:solidFill>
                    <a:srgbClr val="30303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Natalie Mabon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50800" y="1894552"/>
              <a:ext cx="5387476" cy="4838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50"/>
                </a:lnSpc>
              </a:pPr>
              <a:r>
                <a:rPr lang="en-US" sz="2100">
                  <a:solidFill>
                    <a:srgbClr val="73737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Regional Program Manager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25400" y="2899122"/>
              <a:ext cx="5412876" cy="4790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75"/>
                </a:lnSpc>
              </a:pPr>
              <a:r>
                <a:rPr lang="en-US" sz="2399" b="1" spc="-47">
                  <a:solidFill>
                    <a:srgbClr val="30303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Katie El Tannir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25400" y="3321016"/>
              <a:ext cx="5387476" cy="4838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50"/>
                </a:lnSpc>
              </a:pPr>
              <a:r>
                <a:rPr lang="en-US" sz="2100">
                  <a:solidFill>
                    <a:srgbClr val="73737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Local Program Manager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805043" y="6381524"/>
            <a:ext cx="4059657" cy="1783816"/>
            <a:chOff x="25400" y="0"/>
            <a:chExt cx="5412876" cy="2378422"/>
          </a:xfrm>
        </p:grpSpPr>
        <p:sp>
          <p:nvSpPr>
            <p:cNvPr id="18" name="TextBox 18"/>
            <p:cNvSpPr txBox="1"/>
            <p:nvPr/>
          </p:nvSpPr>
          <p:spPr>
            <a:xfrm>
              <a:off x="34834" y="442204"/>
              <a:ext cx="3538536" cy="4991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50"/>
                </a:lnSpc>
              </a:pPr>
              <a:r>
                <a:rPr lang="en-US" sz="2100">
                  <a:solidFill>
                    <a:srgbClr val="73737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Board Director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25400" y="0"/>
              <a:ext cx="5412876" cy="4790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75"/>
                </a:lnSpc>
              </a:pPr>
              <a:r>
                <a:rPr lang="en-US" sz="2399" b="1" spc="-47">
                  <a:solidFill>
                    <a:srgbClr val="30303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Russell Ingram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25400" y="1447257"/>
              <a:ext cx="5412876" cy="4790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75"/>
                </a:lnSpc>
              </a:pPr>
              <a:r>
                <a:rPr lang="en-US" sz="2399" b="1" spc="-47">
                  <a:solidFill>
                    <a:srgbClr val="30303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Michael London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50800" y="1894552"/>
              <a:ext cx="5387476" cy="4838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50"/>
                </a:lnSpc>
              </a:pPr>
              <a:r>
                <a:rPr lang="en-US" sz="2100">
                  <a:solidFill>
                    <a:srgbClr val="73737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Local Program Manager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3064850" y="6275832"/>
            <a:ext cx="4059657" cy="1821916"/>
            <a:chOff x="0" y="0"/>
            <a:chExt cx="5412876" cy="2429222"/>
          </a:xfrm>
        </p:grpSpPr>
        <p:sp>
          <p:nvSpPr>
            <p:cNvPr id="23" name="TextBox 23"/>
            <p:cNvSpPr txBox="1"/>
            <p:nvPr/>
          </p:nvSpPr>
          <p:spPr>
            <a:xfrm>
              <a:off x="0" y="0"/>
              <a:ext cx="5412876" cy="4790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75"/>
                </a:lnSpc>
              </a:pPr>
              <a:r>
                <a:rPr lang="en-US" sz="2399" b="1" spc="-47">
                  <a:solidFill>
                    <a:srgbClr val="30303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Lou Grillo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468366"/>
              <a:ext cx="3538536" cy="4838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50"/>
                </a:lnSpc>
              </a:pPr>
              <a:r>
                <a:rPr lang="en-US" sz="2100">
                  <a:solidFill>
                    <a:srgbClr val="73737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Executive Director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1447257"/>
              <a:ext cx="5412876" cy="4790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75"/>
                </a:lnSpc>
              </a:pPr>
              <a:r>
                <a:rPr lang="en-US" sz="2399" b="1" spc="-47">
                  <a:solidFill>
                    <a:srgbClr val="30303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Sharon Thomas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25400" y="1945352"/>
              <a:ext cx="5387476" cy="4838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50"/>
                </a:lnSpc>
              </a:pPr>
              <a:r>
                <a:rPr lang="en-US" sz="2100">
                  <a:solidFill>
                    <a:srgbClr val="73737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Local Program Manager</a:t>
              </a:r>
            </a:p>
          </p:txBody>
        </p:sp>
      </p:grpSp>
      <p:sp>
        <p:nvSpPr>
          <p:cNvPr id="27" name="Freeform 27"/>
          <p:cNvSpPr/>
          <p:nvPr/>
        </p:nvSpPr>
        <p:spPr>
          <a:xfrm rot="2111852">
            <a:off x="16775295" y="-1891415"/>
            <a:ext cx="3025411" cy="3025411"/>
          </a:xfrm>
          <a:custGeom>
            <a:avLst/>
            <a:gdLst/>
            <a:ahLst/>
            <a:cxnLst/>
            <a:rect l="l" t="t" r="r" b="b"/>
            <a:pathLst>
              <a:path w="3025411" h="3025411">
                <a:moveTo>
                  <a:pt x="0" y="0"/>
                </a:moveTo>
                <a:lnTo>
                  <a:pt x="3025410" y="0"/>
                </a:lnTo>
                <a:lnTo>
                  <a:pt x="3025410" y="3025411"/>
                </a:lnTo>
                <a:lnTo>
                  <a:pt x="0" y="302541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98332" y="2904173"/>
            <a:ext cx="1830438" cy="1830438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B5D1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57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2111852">
            <a:off x="4205993" y="7707285"/>
            <a:ext cx="4783851" cy="4783851"/>
          </a:xfrm>
          <a:custGeom>
            <a:avLst/>
            <a:gdLst/>
            <a:ahLst/>
            <a:cxnLst/>
            <a:rect l="l" t="t" r="r" b="b"/>
            <a:pathLst>
              <a:path w="4783851" h="4783851">
                <a:moveTo>
                  <a:pt x="0" y="0"/>
                </a:moveTo>
                <a:lnTo>
                  <a:pt x="4783851" y="0"/>
                </a:lnTo>
                <a:lnTo>
                  <a:pt x="4783851" y="4783850"/>
                </a:lnTo>
                <a:lnTo>
                  <a:pt x="0" y="47838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5670002" y="-876300"/>
            <a:ext cx="14814002" cy="14814002"/>
          </a:xfrm>
          <a:custGeom>
            <a:avLst/>
            <a:gdLst/>
            <a:ahLst/>
            <a:cxnLst/>
            <a:rect l="l" t="t" r="r" b="b"/>
            <a:pathLst>
              <a:path w="14814002" h="14814002">
                <a:moveTo>
                  <a:pt x="0" y="0"/>
                </a:moveTo>
                <a:lnTo>
                  <a:pt x="14814001" y="0"/>
                </a:lnTo>
                <a:lnTo>
                  <a:pt x="14814001" y="14814002"/>
                </a:lnTo>
                <a:lnTo>
                  <a:pt x="0" y="1481400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7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-4576220" y="-557831"/>
            <a:ext cx="12338125" cy="12338125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57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8889454" y="2680836"/>
            <a:ext cx="8665123" cy="1333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400"/>
              </a:lnSpc>
            </a:pPr>
            <a:r>
              <a:rPr lang="en-US" sz="10400" b="1">
                <a:solidFill>
                  <a:srgbClr val="3030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THANK YOU</a:t>
            </a:r>
          </a:p>
        </p:txBody>
      </p:sp>
      <p:sp>
        <p:nvSpPr>
          <p:cNvPr id="16" name="Freeform 16"/>
          <p:cNvSpPr/>
          <p:nvPr/>
        </p:nvSpPr>
        <p:spPr>
          <a:xfrm rot="2111852">
            <a:off x="15202267" y="-2243185"/>
            <a:ext cx="5489871" cy="5489871"/>
          </a:xfrm>
          <a:custGeom>
            <a:avLst/>
            <a:gdLst/>
            <a:ahLst/>
            <a:cxnLst/>
            <a:rect l="l" t="t" r="r" b="b"/>
            <a:pathLst>
              <a:path w="5489871" h="5489871">
                <a:moveTo>
                  <a:pt x="0" y="0"/>
                </a:moveTo>
                <a:lnTo>
                  <a:pt x="5489871" y="0"/>
                </a:lnTo>
                <a:lnTo>
                  <a:pt x="5489871" y="5489870"/>
                </a:lnTo>
                <a:lnTo>
                  <a:pt x="0" y="548987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111852">
            <a:off x="16977960" y="8681684"/>
            <a:ext cx="481805" cy="481805"/>
          </a:xfrm>
          <a:custGeom>
            <a:avLst/>
            <a:gdLst/>
            <a:ahLst/>
            <a:cxnLst/>
            <a:rect l="l" t="t" r="r" b="b"/>
            <a:pathLst>
              <a:path w="481805" h="481805">
                <a:moveTo>
                  <a:pt x="0" y="0"/>
                </a:moveTo>
                <a:lnTo>
                  <a:pt x="481805" y="0"/>
                </a:lnTo>
                <a:lnTo>
                  <a:pt x="481805" y="481805"/>
                </a:lnTo>
                <a:lnTo>
                  <a:pt x="0" y="48180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1">
            <a:extLst>
              <a:ext uri="{FF2B5EF4-FFF2-40B4-BE49-F238E27FC236}">
                <a16:creationId xmlns:a16="http://schemas.microsoft.com/office/drawing/2014/main" id="{BFF8815E-D617-C55D-1245-4011C901FF81}"/>
              </a:ext>
            </a:extLst>
          </p:cNvPr>
          <p:cNvSpPr/>
          <p:nvPr/>
        </p:nvSpPr>
        <p:spPr>
          <a:xfrm>
            <a:off x="10558552" y="4403817"/>
            <a:ext cx="5269579" cy="2147220"/>
          </a:xfrm>
          <a:custGeom>
            <a:avLst/>
            <a:gdLst/>
            <a:ahLst/>
            <a:cxnLst/>
            <a:rect l="l" t="t" r="r" b="b"/>
            <a:pathLst>
              <a:path w="7460958" h="3335909">
                <a:moveTo>
                  <a:pt x="0" y="0"/>
                </a:moveTo>
                <a:lnTo>
                  <a:pt x="7460958" y="0"/>
                </a:lnTo>
                <a:lnTo>
                  <a:pt x="7460958" y="3335908"/>
                </a:lnTo>
                <a:lnTo>
                  <a:pt x="0" y="33359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A0598F3-B06A-E3E6-F587-98A20DD9EF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12050" y="158818"/>
            <a:ext cx="11348711" cy="10852082"/>
          </a:xfrm>
          <a:prstGeom prst="flowChartConnector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65A5DF-1285-ECCB-A929-349F6787326F}"/>
              </a:ext>
            </a:extLst>
          </p:cNvPr>
          <p:cNvSpPr txBox="1"/>
          <p:nvPr/>
        </p:nvSpPr>
        <p:spPr>
          <a:xfrm>
            <a:off x="9746479" y="7722817"/>
            <a:ext cx="708571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For more information contact:  Natalie Mabon</a:t>
            </a:r>
          </a:p>
          <a:p>
            <a:pPr algn="ctr"/>
            <a:r>
              <a:rPr lang="en-US" sz="4000">
                <a:hlinkClick r:id="rId7"/>
              </a:rPr>
              <a:t>Natalie.mabon@wake.gov</a:t>
            </a:r>
            <a:r>
              <a:rPr lang="en-US" sz="4000"/>
              <a:t>       (919) 526-0210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491557" y="7583324"/>
            <a:ext cx="2419002" cy="241900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B5D1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17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4922203" y="7826000"/>
            <a:ext cx="2176335" cy="2176327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0"/>
            <a:ext cx="7525685" cy="10287000"/>
            <a:chOff x="0" y="0"/>
            <a:chExt cx="10034246" cy="13716000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/>
            <a:srcRect t="11602" b="11602"/>
            <a:stretch>
              <a:fillRect/>
            </a:stretch>
          </p:blipFill>
          <p:spPr>
            <a:xfrm>
              <a:off x="0" y="0"/>
              <a:ext cx="10034246" cy="13716000"/>
            </a:xfrm>
            <a:prstGeom prst="rect">
              <a:avLst/>
            </a:prstGeom>
          </p:spPr>
        </p:pic>
      </p:grpSp>
      <p:sp>
        <p:nvSpPr>
          <p:cNvPr id="9" name="Freeform 9"/>
          <p:cNvSpPr/>
          <p:nvPr/>
        </p:nvSpPr>
        <p:spPr>
          <a:xfrm>
            <a:off x="7061585" y="1286863"/>
            <a:ext cx="1058277" cy="1058277"/>
          </a:xfrm>
          <a:custGeom>
            <a:avLst/>
            <a:gdLst/>
            <a:ahLst/>
            <a:cxnLst/>
            <a:rect l="l" t="t" r="r" b="b"/>
            <a:pathLst>
              <a:path w="1058277" h="1058277">
                <a:moveTo>
                  <a:pt x="0" y="0"/>
                </a:moveTo>
                <a:lnTo>
                  <a:pt x="1058278" y="0"/>
                </a:lnTo>
                <a:lnTo>
                  <a:pt x="1058278" y="1058277"/>
                </a:lnTo>
                <a:lnTo>
                  <a:pt x="0" y="105827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111852">
            <a:off x="6335869" y="9097185"/>
            <a:ext cx="2379631" cy="2379631"/>
          </a:xfrm>
          <a:custGeom>
            <a:avLst/>
            <a:gdLst/>
            <a:ahLst/>
            <a:cxnLst/>
            <a:rect l="l" t="t" r="r" b="b"/>
            <a:pathLst>
              <a:path w="2379631" h="2379631">
                <a:moveTo>
                  <a:pt x="0" y="0"/>
                </a:moveTo>
                <a:lnTo>
                  <a:pt x="2379631" y="0"/>
                </a:lnTo>
                <a:lnTo>
                  <a:pt x="2379631" y="2379630"/>
                </a:lnTo>
                <a:lnTo>
                  <a:pt x="0" y="237963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7259300" y="5143500"/>
            <a:ext cx="619610" cy="619610"/>
          </a:xfrm>
          <a:custGeom>
            <a:avLst/>
            <a:gdLst/>
            <a:ahLst/>
            <a:cxnLst/>
            <a:rect l="l" t="t" r="r" b="b"/>
            <a:pathLst>
              <a:path w="619610" h="619610">
                <a:moveTo>
                  <a:pt x="0" y="0"/>
                </a:moveTo>
                <a:lnTo>
                  <a:pt x="619610" y="0"/>
                </a:lnTo>
                <a:lnTo>
                  <a:pt x="619610" y="619610"/>
                </a:lnTo>
                <a:lnTo>
                  <a:pt x="0" y="61961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8529495" y="1545492"/>
            <a:ext cx="8381065" cy="636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800" b="1">
                <a:solidFill>
                  <a:srgbClr val="3030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ABOUT US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514426" y="2780772"/>
            <a:ext cx="8584112" cy="1106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5"/>
              </a:lnSpc>
            </a:pPr>
            <a:r>
              <a:rPr lang="en-US" sz="1963">
                <a:solidFill>
                  <a:srgbClr val="737373"/>
                </a:solidFill>
                <a:latin typeface="Montserrat"/>
                <a:ea typeface="Montserrat"/>
                <a:cs typeface="Montserrat"/>
                <a:sym typeface="Montserrat"/>
              </a:rPr>
              <a:t>In 2022, the US Department of Justice (DOJ) and the US Department of Labor (DOL) partnered and launched the PROWD grant.</a:t>
            </a:r>
          </a:p>
          <a:p>
            <a:pPr algn="l">
              <a:lnSpc>
                <a:spcPts val="2945"/>
              </a:lnSpc>
            </a:pPr>
            <a:endParaRPr lang="en-US" sz="1963">
              <a:solidFill>
                <a:srgbClr val="73737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8514426" y="4229959"/>
            <a:ext cx="8593481" cy="1862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5"/>
              </a:lnSpc>
            </a:pPr>
            <a:r>
              <a:rPr lang="en-US" sz="1963">
                <a:solidFill>
                  <a:srgbClr val="737373"/>
                </a:solidFill>
                <a:latin typeface="Montserrat"/>
                <a:ea typeface="Montserrat"/>
                <a:cs typeface="Montserrat"/>
                <a:sym typeface="Montserrat"/>
              </a:rPr>
              <a:t>North Carolina Department of Commerce was awarded nearly $10 million to partner with the Capital Area, Kerr-Tar, and Durham Workforce Development Boards to provide seamless coordinated reentry services.</a:t>
            </a:r>
          </a:p>
          <a:p>
            <a:pPr algn="l">
              <a:lnSpc>
                <a:spcPts val="2945"/>
              </a:lnSpc>
            </a:pPr>
            <a:endParaRPr lang="en-US" sz="1963">
              <a:solidFill>
                <a:srgbClr val="73737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8529495" y="6339019"/>
            <a:ext cx="8744874" cy="1694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46"/>
              </a:lnSpc>
            </a:pPr>
            <a:r>
              <a:rPr lang="en-US" sz="2096" b="1">
                <a:solidFill>
                  <a:srgbClr val="73737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 Goal: </a:t>
            </a:r>
          </a:p>
          <a:p>
            <a:pPr algn="l">
              <a:lnSpc>
                <a:spcPts val="2746"/>
              </a:lnSpc>
            </a:pPr>
            <a:r>
              <a:rPr lang="en-US" sz="2096" b="1">
                <a:solidFill>
                  <a:srgbClr val="55555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Align job training and skills development services provided to federally incarcerated individuals to the labor market needs of the communities where they will live. </a:t>
            </a:r>
          </a:p>
          <a:p>
            <a:pPr algn="l">
              <a:lnSpc>
                <a:spcPts val="2746"/>
              </a:lnSpc>
            </a:pPr>
            <a:endParaRPr lang="en-US" sz="2096" b="1">
              <a:solidFill>
                <a:srgbClr val="555555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5D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53465" y="2111913"/>
            <a:ext cx="9724885" cy="6580490"/>
            <a:chOff x="0" y="0"/>
            <a:chExt cx="5542220" cy="3750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42220" cy="3750227"/>
            </a:xfrm>
            <a:custGeom>
              <a:avLst/>
              <a:gdLst/>
              <a:ahLst/>
              <a:cxnLst/>
              <a:rect l="l" t="t" r="r" b="b"/>
              <a:pathLst>
                <a:path w="5542220" h="3750227">
                  <a:moveTo>
                    <a:pt x="0" y="0"/>
                  </a:moveTo>
                  <a:lnTo>
                    <a:pt x="5542220" y="0"/>
                  </a:lnTo>
                  <a:lnTo>
                    <a:pt x="5542220" y="3750227"/>
                  </a:lnTo>
                  <a:lnTo>
                    <a:pt x="0" y="375022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5542220" cy="37502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17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10256419" cy="10287000"/>
            <a:chOff x="0" y="0"/>
            <a:chExt cx="2701279" cy="27093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01279" cy="2709333"/>
            </a:xfrm>
            <a:custGeom>
              <a:avLst/>
              <a:gdLst/>
              <a:ahLst/>
              <a:cxnLst/>
              <a:rect l="l" t="t" r="r" b="b"/>
              <a:pathLst>
                <a:path w="2701279" h="2709333">
                  <a:moveTo>
                    <a:pt x="0" y="0"/>
                  </a:moveTo>
                  <a:lnTo>
                    <a:pt x="2701279" y="0"/>
                  </a:lnTo>
                  <a:lnTo>
                    <a:pt x="270127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2701279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57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270029" y="7231248"/>
            <a:ext cx="350452" cy="267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7"/>
              </a:lnSpc>
            </a:pPr>
            <a:r>
              <a:rPr lang="en-US" sz="1699" b="1" spc="-33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067619" y="7231248"/>
            <a:ext cx="377021" cy="267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7"/>
              </a:lnSpc>
            </a:pPr>
            <a:r>
              <a:rPr lang="en-US" sz="1699" b="1" spc="-33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04</a:t>
            </a:r>
          </a:p>
        </p:txBody>
      </p:sp>
      <p:sp>
        <p:nvSpPr>
          <p:cNvPr id="10" name="Freeform 10"/>
          <p:cNvSpPr/>
          <p:nvPr/>
        </p:nvSpPr>
        <p:spPr>
          <a:xfrm>
            <a:off x="8106466" y="2455921"/>
            <a:ext cx="8855122" cy="5892472"/>
          </a:xfrm>
          <a:custGeom>
            <a:avLst/>
            <a:gdLst/>
            <a:ahLst/>
            <a:cxnLst/>
            <a:rect l="l" t="t" r="r" b="b"/>
            <a:pathLst>
              <a:path w="8855122" h="5892472">
                <a:moveTo>
                  <a:pt x="0" y="0"/>
                </a:moveTo>
                <a:lnTo>
                  <a:pt x="8855122" y="0"/>
                </a:lnTo>
                <a:lnTo>
                  <a:pt x="8855122" y="5892473"/>
                </a:lnTo>
                <a:lnTo>
                  <a:pt x="0" y="58924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88682" y="1484787"/>
            <a:ext cx="7356573" cy="1320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4"/>
              </a:lnSpc>
            </a:pPr>
            <a:r>
              <a:rPr lang="en-US" sz="4800" b="1" spc="268">
                <a:solidFill>
                  <a:srgbClr val="3030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PROWD GRANT RECIPIENTS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801953" y="3426594"/>
            <a:ext cx="6009812" cy="3348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28"/>
              </a:lnSpc>
            </a:pPr>
            <a:r>
              <a:rPr lang="en-US" sz="2952">
                <a:solidFill>
                  <a:srgbClr val="737373"/>
                </a:solidFill>
                <a:latin typeface="Montserrat"/>
                <a:ea typeface="Montserrat"/>
                <a:cs typeface="Montserrat"/>
                <a:sym typeface="Montserrat"/>
              </a:rPr>
              <a:t>North Carolina is one of seven pioneering states awarded funding in 2022</a:t>
            </a:r>
          </a:p>
          <a:p>
            <a:pPr algn="l">
              <a:lnSpc>
                <a:spcPts val="4428"/>
              </a:lnSpc>
            </a:pPr>
            <a:endParaRPr lang="en-US" sz="2952">
              <a:solidFill>
                <a:srgbClr val="73737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4428"/>
              </a:lnSpc>
            </a:pPr>
            <a:r>
              <a:rPr lang="en-US" sz="2952">
                <a:solidFill>
                  <a:srgbClr val="737373"/>
                </a:solidFill>
                <a:latin typeface="Montserrat"/>
                <a:ea typeface="Montserrat"/>
                <a:cs typeface="Montserrat"/>
                <a:sym typeface="Montserrat"/>
              </a:rPr>
              <a:t>In 2023 the initiative had grown to include programs in 17 states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88682" y="7560715"/>
            <a:ext cx="6777588" cy="2084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60"/>
              </a:lnSpc>
            </a:pPr>
            <a:r>
              <a:rPr lang="en-US" sz="2825" b="1" i="1" u="sng">
                <a:solidFill>
                  <a:srgbClr val="30303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NORTH CAROLINA REMAINS </a:t>
            </a:r>
            <a:r>
              <a:rPr lang="en-US" sz="2825" b="1" i="1" u="sng">
                <a:solidFill>
                  <a:srgbClr val="FF751F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THE</a:t>
            </a:r>
            <a:r>
              <a:rPr lang="en-US" sz="2825" b="1" i="1" u="sng">
                <a:solidFill>
                  <a:srgbClr val="303030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 NATIONAL SUCCESS MODEL!</a:t>
            </a:r>
          </a:p>
          <a:p>
            <a:pPr algn="l">
              <a:lnSpc>
                <a:spcPts val="3182"/>
              </a:lnSpc>
            </a:pPr>
            <a:endParaRPr lang="en-US" sz="2825" b="1" i="1" u="sng">
              <a:solidFill>
                <a:srgbClr val="303030"/>
              </a:solidFill>
              <a:latin typeface="Montserrat Bold Italics"/>
              <a:ea typeface="Montserrat Bold Italics"/>
              <a:cs typeface="Montserrat Bold Italics"/>
              <a:sym typeface="Montserrat Bold Italics"/>
            </a:endParaRPr>
          </a:p>
          <a:p>
            <a:pPr algn="l">
              <a:lnSpc>
                <a:spcPts val="3182"/>
              </a:lnSpc>
            </a:pPr>
            <a:endParaRPr lang="en-US" sz="2825" b="1" i="1" u="sng">
              <a:solidFill>
                <a:srgbClr val="303030"/>
              </a:solidFill>
              <a:latin typeface="Montserrat Bold Italics"/>
              <a:ea typeface="Montserrat Bold Italics"/>
              <a:cs typeface="Montserrat Bold Italics"/>
              <a:sym typeface="Montserrat Bold Italics"/>
            </a:endParaRPr>
          </a:p>
          <a:p>
            <a:pPr algn="l">
              <a:lnSpc>
                <a:spcPts val="3182"/>
              </a:lnSpc>
            </a:pPr>
            <a:endParaRPr lang="en-US" sz="2825" b="1" i="1" u="sng">
              <a:solidFill>
                <a:srgbClr val="303030"/>
              </a:solidFill>
              <a:latin typeface="Montserrat Bold Italics"/>
              <a:ea typeface="Montserrat Bold Italics"/>
              <a:cs typeface="Montserrat Bold Italics"/>
              <a:sym typeface="Montserrat Bold Itali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151861" y="3512319"/>
            <a:ext cx="354034" cy="354034"/>
          </a:xfrm>
          <a:custGeom>
            <a:avLst/>
            <a:gdLst/>
            <a:ahLst/>
            <a:cxnLst/>
            <a:rect l="l" t="t" r="r" b="b"/>
            <a:pathLst>
              <a:path w="354034" h="354034">
                <a:moveTo>
                  <a:pt x="0" y="0"/>
                </a:moveTo>
                <a:lnTo>
                  <a:pt x="354033" y="0"/>
                </a:lnTo>
                <a:lnTo>
                  <a:pt x="354033" y="354033"/>
                </a:lnTo>
                <a:lnTo>
                  <a:pt x="0" y="35403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151861" y="5808492"/>
            <a:ext cx="354034" cy="354034"/>
          </a:xfrm>
          <a:custGeom>
            <a:avLst/>
            <a:gdLst/>
            <a:ahLst/>
            <a:cxnLst/>
            <a:rect l="l" t="t" r="r" b="b"/>
            <a:pathLst>
              <a:path w="354034" h="354034">
                <a:moveTo>
                  <a:pt x="0" y="0"/>
                </a:moveTo>
                <a:lnTo>
                  <a:pt x="354033" y="0"/>
                </a:lnTo>
                <a:lnTo>
                  <a:pt x="354033" y="354033"/>
                </a:lnTo>
                <a:lnTo>
                  <a:pt x="0" y="35403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6897055" y="1510556"/>
            <a:ext cx="498712" cy="498712"/>
          </a:xfrm>
          <a:custGeom>
            <a:avLst/>
            <a:gdLst/>
            <a:ahLst/>
            <a:cxnLst/>
            <a:rect l="l" t="t" r="r" b="b"/>
            <a:pathLst>
              <a:path w="498712" h="498712">
                <a:moveTo>
                  <a:pt x="0" y="0"/>
                </a:moveTo>
                <a:lnTo>
                  <a:pt x="498712" y="0"/>
                </a:lnTo>
                <a:lnTo>
                  <a:pt x="498712" y="498712"/>
                </a:lnTo>
                <a:lnTo>
                  <a:pt x="0" y="49871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31" y="9229725"/>
            <a:ext cx="16112765" cy="28575"/>
          </a:xfrm>
          <a:prstGeom prst="line">
            <a:avLst/>
          </a:prstGeom>
          <a:ln w="19050" cap="flat">
            <a:solidFill>
              <a:srgbClr val="EE3F1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15" y="3502027"/>
            <a:ext cx="5288765" cy="2019158"/>
            <a:chOff x="0" y="0"/>
            <a:chExt cx="812800" cy="3103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310313"/>
            </a:xfrm>
            <a:custGeom>
              <a:avLst/>
              <a:gdLst/>
              <a:ahLst/>
              <a:cxnLst/>
              <a:rect l="l" t="t" r="r" b="b"/>
              <a:pathLst>
                <a:path w="812800" h="310313">
                  <a:moveTo>
                    <a:pt x="0" y="0"/>
                  </a:moveTo>
                  <a:lnTo>
                    <a:pt x="812800" y="0"/>
                  </a:lnTo>
                  <a:lnTo>
                    <a:pt x="812800" y="310313"/>
                  </a:lnTo>
                  <a:lnTo>
                    <a:pt x="0" y="310313"/>
                  </a:lnTo>
                  <a:close/>
                </a:path>
              </a:pathLst>
            </a:custGeom>
            <a:blipFill>
              <a:blip r:embed="rId3"/>
              <a:stretch>
                <a:fillRect t="-37255" b="-3725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499318" y="3502027"/>
            <a:ext cx="5288765" cy="2019158"/>
            <a:chOff x="0" y="0"/>
            <a:chExt cx="812800" cy="31031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310313"/>
            </a:xfrm>
            <a:custGeom>
              <a:avLst/>
              <a:gdLst/>
              <a:ahLst/>
              <a:cxnLst/>
              <a:rect l="l" t="t" r="r" b="b"/>
              <a:pathLst>
                <a:path w="812800" h="310313">
                  <a:moveTo>
                    <a:pt x="0" y="0"/>
                  </a:moveTo>
                  <a:lnTo>
                    <a:pt x="812800" y="0"/>
                  </a:lnTo>
                  <a:lnTo>
                    <a:pt x="812800" y="310313"/>
                  </a:lnTo>
                  <a:lnTo>
                    <a:pt x="0" y="310313"/>
                  </a:lnTo>
                  <a:close/>
                </a:path>
              </a:pathLst>
            </a:custGeom>
            <a:blipFill>
              <a:blip r:embed="rId4"/>
              <a:stretch>
                <a:fillRect t="-190764" b="-333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970520" y="3502027"/>
            <a:ext cx="5288765" cy="2019158"/>
            <a:chOff x="0" y="0"/>
            <a:chExt cx="812800" cy="31031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310313"/>
            </a:xfrm>
            <a:custGeom>
              <a:avLst/>
              <a:gdLst/>
              <a:ahLst/>
              <a:cxnLst/>
              <a:rect l="l" t="t" r="r" b="b"/>
              <a:pathLst>
                <a:path w="812800" h="310313">
                  <a:moveTo>
                    <a:pt x="0" y="0"/>
                  </a:moveTo>
                  <a:lnTo>
                    <a:pt x="812800" y="0"/>
                  </a:lnTo>
                  <a:lnTo>
                    <a:pt x="812800" y="310313"/>
                  </a:lnTo>
                  <a:lnTo>
                    <a:pt x="0" y="310313"/>
                  </a:lnTo>
                  <a:close/>
                </a:path>
              </a:pathLst>
            </a:custGeom>
            <a:blipFill>
              <a:blip r:embed="rId5"/>
              <a:stretch>
                <a:fillRect t="-19018" b="-1901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28731" y="6341605"/>
            <a:ext cx="5288749" cy="2320352"/>
            <a:chOff x="0" y="0"/>
            <a:chExt cx="1392922" cy="61112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92922" cy="611121"/>
            </a:xfrm>
            <a:custGeom>
              <a:avLst/>
              <a:gdLst/>
              <a:ahLst/>
              <a:cxnLst/>
              <a:rect l="l" t="t" r="r" b="b"/>
              <a:pathLst>
                <a:path w="1392922" h="611121">
                  <a:moveTo>
                    <a:pt x="0" y="0"/>
                  </a:moveTo>
                  <a:lnTo>
                    <a:pt x="1392922" y="0"/>
                  </a:lnTo>
                  <a:lnTo>
                    <a:pt x="1392922" y="611121"/>
                  </a:lnTo>
                  <a:lnTo>
                    <a:pt x="0" y="6111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392922" cy="6492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499625" y="6341605"/>
            <a:ext cx="5288749" cy="2320352"/>
            <a:chOff x="0" y="0"/>
            <a:chExt cx="1392922" cy="61112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392922" cy="611121"/>
            </a:xfrm>
            <a:custGeom>
              <a:avLst/>
              <a:gdLst/>
              <a:ahLst/>
              <a:cxnLst/>
              <a:rect l="l" t="t" r="r" b="b"/>
              <a:pathLst>
                <a:path w="1392922" h="611121">
                  <a:moveTo>
                    <a:pt x="0" y="0"/>
                  </a:moveTo>
                  <a:lnTo>
                    <a:pt x="1392922" y="0"/>
                  </a:lnTo>
                  <a:lnTo>
                    <a:pt x="1392922" y="611121"/>
                  </a:lnTo>
                  <a:lnTo>
                    <a:pt x="0" y="6111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392922" cy="6492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969350" y="6341605"/>
            <a:ext cx="5288749" cy="2320352"/>
            <a:chOff x="0" y="0"/>
            <a:chExt cx="1392922" cy="61112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392922" cy="611121"/>
            </a:xfrm>
            <a:custGeom>
              <a:avLst/>
              <a:gdLst/>
              <a:ahLst/>
              <a:cxnLst/>
              <a:rect l="l" t="t" r="r" b="b"/>
              <a:pathLst>
                <a:path w="1392922" h="611121">
                  <a:moveTo>
                    <a:pt x="0" y="0"/>
                  </a:moveTo>
                  <a:lnTo>
                    <a:pt x="1392922" y="0"/>
                  </a:lnTo>
                  <a:lnTo>
                    <a:pt x="1392922" y="611121"/>
                  </a:lnTo>
                  <a:lnTo>
                    <a:pt x="0" y="6111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392922" cy="6492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2314646" y="5617070"/>
            <a:ext cx="2716918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Incarceration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465560" y="1746252"/>
            <a:ext cx="4030881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 STAGE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496441" y="1746252"/>
            <a:ext cx="9965738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 b="1">
                <a:solidFill>
                  <a:srgbClr val="EC673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REENTRY MODEL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099897" y="5617070"/>
            <a:ext cx="2283323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Transition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668359" y="5617070"/>
            <a:ext cx="1893088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Released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90328" y="6960444"/>
            <a:ext cx="4597911" cy="104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Individuals can volunteer to participate in NC PROWD activities while still incarcerated.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845045" y="6784231"/>
            <a:ext cx="4597911" cy="1397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They may be temporarily residing in a Residential Reentry Centers (RRC) or reporting to the RRC from home confinement.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088310" y="7005568"/>
            <a:ext cx="5053186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The participant is living independently back in their community.</a:t>
            </a:r>
          </a:p>
        </p:txBody>
      </p:sp>
      <p:sp>
        <p:nvSpPr>
          <p:cNvPr id="27" name="Freeform 8">
            <a:extLst>
              <a:ext uri="{FF2B5EF4-FFF2-40B4-BE49-F238E27FC236}">
                <a16:creationId xmlns:a16="http://schemas.microsoft.com/office/drawing/2014/main" id="{0F6D1EFA-8014-2DCA-DA31-A3B695136CD1}"/>
              </a:ext>
            </a:extLst>
          </p:cNvPr>
          <p:cNvSpPr/>
          <p:nvPr/>
        </p:nvSpPr>
        <p:spPr>
          <a:xfrm>
            <a:off x="1385339" y="672794"/>
            <a:ext cx="724650" cy="695072"/>
          </a:xfrm>
          <a:prstGeom prst="flowChartConnector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892312">
            <a:off x="11428396" y="-3552242"/>
            <a:ext cx="10159623" cy="10159623"/>
          </a:xfrm>
          <a:custGeom>
            <a:avLst/>
            <a:gdLst/>
            <a:ahLst/>
            <a:cxnLst/>
            <a:rect l="l" t="t" r="r" b="b"/>
            <a:pathLst>
              <a:path w="10159623" h="10159623">
                <a:moveTo>
                  <a:pt x="0" y="0"/>
                </a:moveTo>
                <a:lnTo>
                  <a:pt x="10159624" y="0"/>
                </a:lnTo>
                <a:lnTo>
                  <a:pt x="10159624" y="10159623"/>
                </a:lnTo>
                <a:lnTo>
                  <a:pt x="0" y="1015962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31472" y="2043734"/>
            <a:ext cx="6603218" cy="6199531"/>
            <a:chOff x="0" y="0"/>
            <a:chExt cx="8804291" cy="8266042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l="14518" r="14518"/>
            <a:stretch>
              <a:fillRect/>
            </a:stretch>
          </p:blipFill>
          <p:spPr>
            <a:xfrm>
              <a:off x="0" y="0"/>
              <a:ext cx="8804291" cy="8266042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 rot="2111852">
            <a:off x="-988350" y="9101550"/>
            <a:ext cx="2677694" cy="2677694"/>
          </a:xfrm>
          <a:custGeom>
            <a:avLst/>
            <a:gdLst/>
            <a:ahLst/>
            <a:cxnLst/>
            <a:rect l="l" t="t" r="r" b="b"/>
            <a:pathLst>
              <a:path w="2677694" h="2677694">
                <a:moveTo>
                  <a:pt x="0" y="0"/>
                </a:moveTo>
                <a:lnTo>
                  <a:pt x="2677694" y="0"/>
                </a:lnTo>
                <a:lnTo>
                  <a:pt x="2677694" y="2677694"/>
                </a:lnTo>
                <a:lnTo>
                  <a:pt x="0" y="267769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111852">
            <a:off x="11502002" y="9203745"/>
            <a:ext cx="843106" cy="843106"/>
          </a:xfrm>
          <a:custGeom>
            <a:avLst/>
            <a:gdLst/>
            <a:ahLst/>
            <a:cxnLst/>
            <a:rect l="l" t="t" r="r" b="b"/>
            <a:pathLst>
              <a:path w="843106" h="843106">
                <a:moveTo>
                  <a:pt x="0" y="0"/>
                </a:moveTo>
                <a:lnTo>
                  <a:pt x="843105" y="0"/>
                </a:lnTo>
                <a:lnTo>
                  <a:pt x="843105" y="843106"/>
                </a:lnTo>
                <a:lnTo>
                  <a:pt x="0" y="84310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85339" y="3147266"/>
            <a:ext cx="8136297" cy="4802292"/>
          </a:xfrm>
          <a:custGeom>
            <a:avLst/>
            <a:gdLst/>
            <a:ahLst/>
            <a:cxnLst/>
            <a:rect l="l" t="t" r="r" b="b"/>
            <a:pathLst>
              <a:path w="8136297" h="4802292">
                <a:moveTo>
                  <a:pt x="0" y="0"/>
                </a:moveTo>
                <a:lnTo>
                  <a:pt x="8136297" y="0"/>
                </a:lnTo>
                <a:lnTo>
                  <a:pt x="8136297" y="4802292"/>
                </a:lnTo>
                <a:lnTo>
                  <a:pt x="0" y="48022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85339" y="672794"/>
            <a:ext cx="724650" cy="695072"/>
          </a:xfrm>
          <a:custGeom>
            <a:avLst/>
            <a:gdLst/>
            <a:ahLst/>
            <a:cxnLst/>
            <a:rect l="l" t="t" r="r" b="b"/>
            <a:pathLst>
              <a:path w="724650" h="695072">
                <a:moveTo>
                  <a:pt x="0" y="0"/>
                </a:moveTo>
                <a:lnTo>
                  <a:pt x="724649" y="0"/>
                </a:lnTo>
                <a:lnTo>
                  <a:pt x="724649" y="695072"/>
                </a:lnTo>
                <a:lnTo>
                  <a:pt x="0" y="6950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2111852">
            <a:off x="6290071" y="8583900"/>
            <a:ext cx="354491" cy="354491"/>
          </a:xfrm>
          <a:custGeom>
            <a:avLst/>
            <a:gdLst/>
            <a:ahLst/>
            <a:cxnLst/>
            <a:rect l="l" t="t" r="r" b="b"/>
            <a:pathLst>
              <a:path w="354491" h="354491">
                <a:moveTo>
                  <a:pt x="0" y="0"/>
                </a:moveTo>
                <a:lnTo>
                  <a:pt x="354491" y="0"/>
                </a:lnTo>
                <a:lnTo>
                  <a:pt x="354491" y="354491"/>
                </a:lnTo>
                <a:lnTo>
                  <a:pt x="0" y="35449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385339" y="2065901"/>
            <a:ext cx="9197169" cy="636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800" b="1">
                <a:solidFill>
                  <a:srgbClr val="3030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PERFORMANCE GOALS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679266"/>
            <a:ext cx="4261548" cy="6928468"/>
            <a:chOff x="0" y="0"/>
            <a:chExt cx="5682064" cy="92379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l="8976" r="8976"/>
            <a:stretch>
              <a:fillRect/>
            </a:stretch>
          </p:blipFill>
          <p:spPr>
            <a:xfrm>
              <a:off x="0" y="0"/>
              <a:ext cx="5682064" cy="9237957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5501343" y="1679266"/>
            <a:ext cx="3014629" cy="4258435"/>
            <a:chOff x="0" y="0"/>
            <a:chExt cx="4019506" cy="5677914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4406" r="35809" b="4406"/>
            <a:stretch>
              <a:fillRect/>
            </a:stretch>
          </p:blipFill>
          <p:spPr>
            <a:xfrm>
              <a:off x="0" y="0"/>
              <a:ext cx="4019506" cy="5677914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5501343" y="6145093"/>
            <a:ext cx="3014629" cy="2462641"/>
            <a:chOff x="0" y="0"/>
            <a:chExt cx="4019506" cy="3283521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rcRect l="9205" r="9205"/>
            <a:stretch>
              <a:fillRect/>
            </a:stretch>
          </p:blipFill>
          <p:spPr>
            <a:xfrm>
              <a:off x="0" y="0"/>
              <a:ext cx="4019506" cy="3283521"/>
            </a:xfrm>
            <a:prstGeom prst="rect">
              <a:avLst/>
            </a:prstGeom>
          </p:spPr>
        </p:pic>
      </p:grpSp>
      <p:sp>
        <p:nvSpPr>
          <p:cNvPr id="8" name="Freeform 8"/>
          <p:cNvSpPr/>
          <p:nvPr/>
        </p:nvSpPr>
        <p:spPr>
          <a:xfrm rot="2111852">
            <a:off x="16522939" y="-1127638"/>
            <a:ext cx="3025411" cy="3025411"/>
          </a:xfrm>
          <a:custGeom>
            <a:avLst/>
            <a:gdLst/>
            <a:ahLst/>
            <a:cxnLst/>
            <a:rect l="l" t="t" r="r" b="b"/>
            <a:pathLst>
              <a:path w="3025411" h="3025411">
                <a:moveTo>
                  <a:pt x="0" y="0"/>
                </a:moveTo>
                <a:lnTo>
                  <a:pt x="3025411" y="0"/>
                </a:lnTo>
                <a:lnTo>
                  <a:pt x="3025411" y="3025411"/>
                </a:lnTo>
                <a:lnTo>
                  <a:pt x="0" y="302541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93087">
            <a:off x="-1134100" y="4454164"/>
            <a:ext cx="1734717" cy="1734717"/>
          </a:xfrm>
          <a:custGeom>
            <a:avLst/>
            <a:gdLst/>
            <a:ahLst/>
            <a:cxnLst/>
            <a:rect l="l" t="t" r="r" b="b"/>
            <a:pathLst>
              <a:path w="1734717" h="1734717">
                <a:moveTo>
                  <a:pt x="0" y="0"/>
                </a:moveTo>
                <a:lnTo>
                  <a:pt x="1734717" y="0"/>
                </a:lnTo>
                <a:lnTo>
                  <a:pt x="1734717" y="1734718"/>
                </a:lnTo>
                <a:lnTo>
                  <a:pt x="0" y="173471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9023684" y="2859453"/>
            <a:ext cx="240633" cy="240633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8BEE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44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8951376" y="1666117"/>
            <a:ext cx="7353841" cy="636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800" b="1">
                <a:solidFill>
                  <a:srgbClr val="3030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NC PROWD SERVICES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528876" y="3313736"/>
            <a:ext cx="6398713" cy="1254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40"/>
              </a:lnSpc>
            </a:pPr>
            <a:r>
              <a:rPr lang="en-US" sz="2226">
                <a:solidFill>
                  <a:srgbClr val="737373"/>
                </a:solidFill>
                <a:latin typeface="Montserrat"/>
                <a:ea typeface="Montserrat"/>
                <a:cs typeface="Montserrat"/>
                <a:sym typeface="Montserrat"/>
              </a:rPr>
              <a:t>Age 18+ </a:t>
            </a:r>
          </a:p>
          <a:p>
            <a:pPr algn="l">
              <a:lnSpc>
                <a:spcPts val="3340"/>
              </a:lnSpc>
            </a:pPr>
            <a:r>
              <a:rPr lang="en-US" sz="2226">
                <a:solidFill>
                  <a:srgbClr val="737373"/>
                </a:solidFill>
                <a:latin typeface="Montserrat"/>
                <a:ea typeface="Montserrat"/>
                <a:cs typeface="Montserrat"/>
                <a:sym typeface="Montserrat"/>
              </a:rPr>
              <a:t>Incarcerated in a Federal Institution</a:t>
            </a:r>
          </a:p>
          <a:p>
            <a:pPr algn="l">
              <a:lnSpc>
                <a:spcPts val="3340"/>
              </a:lnSpc>
            </a:pPr>
            <a:r>
              <a:rPr lang="en-US" sz="2226">
                <a:solidFill>
                  <a:srgbClr val="737373"/>
                </a:solidFill>
                <a:latin typeface="Montserrat"/>
                <a:ea typeface="Montserrat"/>
                <a:cs typeface="Montserrat"/>
                <a:sym typeface="Montserrat"/>
              </a:rPr>
              <a:t>Verified Selective Service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452601" y="2786018"/>
            <a:ext cx="4773016" cy="377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62"/>
              </a:lnSpc>
            </a:pPr>
            <a:r>
              <a:rPr lang="en-US" sz="2469" b="1">
                <a:solidFill>
                  <a:srgbClr val="3030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WHO WE SERVE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547569" y="5718301"/>
            <a:ext cx="2863930" cy="1658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44"/>
              </a:lnSpc>
            </a:pPr>
            <a:r>
              <a:rPr lang="en-US" sz="2229">
                <a:solidFill>
                  <a:srgbClr val="737373"/>
                </a:solidFill>
                <a:latin typeface="Montserrat"/>
                <a:ea typeface="Montserrat"/>
                <a:cs typeface="Montserrat"/>
                <a:sym typeface="Montserrat"/>
              </a:rPr>
              <a:t>Case Management</a:t>
            </a:r>
          </a:p>
          <a:p>
            <a:pPr algn="l">
              <a:lnSpc>
                <a:spcPts val="3344"/>
              </a:lnSpc>
            </a:pPr>
            <a:r>
              <a:rPr lang="en-US" sz="2229">
                <a:solidFill>
                  <a:srgbClr val="737373"/>
                </a:solidFill>
                <a:latin typeface="Montserrat"/>
                <a:ea typeface="Montserrat"/>
                <a:cs typeface="Montserrat"/>
                <a:sym typeface="Montserrat"/>
              </a:rPr>
              <a:t>Skills Building</a:t>
            </a:r>
          </a:p>
          <a:p>
            <a:pPr algn="l">
              <a:lnSpc>
                <a:spcPts val="3344"/>
              </a:lnSpc>
            </a:pPr>
            <a:r>
              <a:rPr lang="en-US" sz="2229">
                <a:solidFill>
                  <a:srgbClr val="737373"/>
                </a:solidFill>
                <a:latin typeface="Montserrat"/>
                <a:ea typeface="Montserrat"/>
                <a:cs typeface="Montserrat"/>
                <a:sym typeface="Montserrat"/>
              </a:rPr>
              <a:t>Job Training</a:t>
            </a:r>
          </a:p>
          <a:p>
            <a:pPr algn="l">
              <a:lnSpc>
                <a:spcPts val="3344"/>
              </a:lnSpc>
            </a:pPr>
            <a:r>
              <a:rPr lang="en-US" sz="2229">
                <a:solidFill>
                  <a:srgbClr val="737373"/>
                </a:solidFill>
                <a:latin typeface="Montserrat"/>
                <a:ea typeface="Montserrat"/>
                <a:cs typeface="Montserrat"/>
                <a:sym typeface="Montserrat"/>
              </a:rPr>
              <a:t>Education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752673" y="7919338"/>
            <a:ext cx="8973624" cy="10187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709"/>
              </a:lnSpc>
            </a:pPr>
            <a:r>
              <a:rPr lang="en-US" sz="2100" b="1" i="1">
                <a:solidFill>
                  <a:srgbClr val="303030"/>
                </a:solidFill>
                <a:latin typeface="Montserrat Semi-Bold Italics"/>
                <a:ea typeface="Montserrat Semi-Bold Italics"/>
                <a:cs typeface="Montserrat Semi-Bold Italics"/>
                <a:sym typeface="Montserrat Semi-Bold Italics"/>
              </a:rPr>
              <a:t>PROWD ensures that program participants have the skills required to obtain employment and successful independence </a:t>
            </a:r>
          </a:p>
          <a:p>
            <a:pPr algn="l">
              <a:lnSpc>
                <a:spcPts val="2709"/>
              </a:lnSpc>
            </a:pPr>
            <a:r>
              <a:rPr lang="en-US" sz="2100" b="1" i="1">
                <a:solidFill>
                  <a:srgbClr val="303030"/>
                </a:solidFill>
                <a:latin typeface="Montserrat Semi-Bold Italics"/>
                <a:ea typeface="Montserrat Semi-Bold Italics"/>
                <a:cs typeface="Montserrat Semi-Bold Italics"/>
                <a:sym typeface="Montserrat Semi-Bold Italics"/>
              </a:rPr>
              <a:t>as well have access to supportive services to help them retain it.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445345" y="5133975"/>
            <a:ext cx="5014562" cy="377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59"/>
              </a:lnSpc>
            </a:pPr>
            <a:r>
              <a:rPr lang="en-US" sz="2467" b="1">
                <a:solidFill>
                  <a:srgbClr val="3030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HOW WE SERVE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628297" y="5718301"/>
            <a:ext cx="2494403" cy="1658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44"/>
              </a:lnSpc>
            </a:pPr>
            <a:r>
              <a:rPr lang="en-US" sz="2229">
                <a:solidFill>
                  <a:srgbClr val="737373"/>
                </a:solidFill>
                <a:latin typeface="Montserrat"/>
                <a:ea typeface="Montserrat"/>
                <a:cs typeface="Montserrat"/>
                <a:sym typeface="Montserrat"/>
              </a:rPr>
              <a:t>Career Advising</a:t>
            </a:r>
          </a:p>
          <a:p>
            <a:pPr algn="l">
              <a:lnSpc>
                <a:spcPts val="3344"/>
              </a:lnSpc>
            </a:pPr>
            <a:r>
              <a:rPr lang="en-US" sz="2229">
                <a:solidFill>
                  <a:srgbClr val="737373"/>
                </a:solidFill>
                <a:latin typeface="Montserrat"/>
                <a:ea typeface="Montserrat"/>
                <a:cs typeface="Montserrat"/>
                <a:sym typeface="Montserrat"/>
              </a:rPr>
              <a:t>Supportive Services</a:t>
            </a:r>
          </a:p>
          <a:p>
            <a:pPr algn="l">
              <a:lnSpc>
                <a:spcPts val="3344"/>
              </a:lnSpc>
            </a:pPr>
            <a:r>
              <a:rPr lang="en-US" sz="2229">
                <a:solidFill>
                  <a:srgbClr val="737373"/>
                </a:solidFill>
                <a:latin typeface="Montserrat"/>
                <a:ea typeface="Montserrat"/>
                <a:cs typeface="Montserrat"/>
                <a:sym typeface="Montserrat"/>
              </a:rPr>
              <a:t>NCWorks Access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9023684" y="5207181"/>
            <a:ext cx="240633" cy="240633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8BEE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44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 rot="2111852">
            <a:off x="4418211" y="9165292"/>
            <a:ext cx="561004" cy="561004"/>
          </a:xfrm>
          <a:custGeom>
            <a:avLst/>
            <a:gdLst/>
            <a:ahLst/>
            <a:cxnLst/>
            <a:rect l="l" t="t" r="r" b="b"/>
            <a:pathLst>
              <a:path w="561004" h="561004">
                <a:moveTo>
                  <a:pt x="0" y="0"/>
                </a:moveTo>
                <a:lnTo>
                  <a:pt x="561004" y="0"/>
                </a:lnTo>
                <a:lnTo>
                  <a:pt x="561004" y="561004"/>
                </a:lnTo>
                <a:lnTo>
                  <a:pt x="0" y="56100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93087">
            <a:off x="3542769" y="1031904"/>
            <a:ext cx="239938" cy="239938"/>
          </a:xfrm>
          <a:custGeom>
            <a:avLst/>
            <a:gdLst/>
            <a:ahLst/>
            <a:cxnLst/>
            <a:rect l="l" t="t" r="r" b="b"/>
            <a:pathLst>
              <a:path w="239938" h="239938">
                <a:moveTo>
                  <a:pt x="0" y="0"/>
                </a:moveTo>
                <a:lnTo>
                  <a:pt x="239939" y="0"/>
                </a:lnTo>
                <a:lnTo>
                  <a:pt x="239939" y="239939"/>
                </a:lnTo>
                <a:lnTo>
                  <a:pt x="0" y="23993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93087">
            <a:off x="13632356" y="9508265"/>
            <a:ext cx="239938" cy="239938"/>
          </a:xfrm>
          <a:custGeom>
            <a:avLst/>
            <a:gdLst/>
            <a:ahLst/>
            <a:cxnLst/>
            <a:rect l="l" t="t" r="r" b="b"/>
            <a:pathLst>
              <a:path w="239938" h="239938">
                <a:moveTo>
                  <a:pt x="0" y="0"/>
                </a:moveTo>
                <a:lnTo>
                  <a:pt x="239938" y="0"/>
                </a:lnTo>
                <a:lnTo>
                  <a:pt x="239938" y="239938"/>
                </a:lnTo>
                <a:lnTo>
                  <a:pt x="0" y="23993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-93087">
            <a:off x="16695826" y="5146704"/>
            <a:ext cx="239938" cy="239938"/>
          </a:xfrm>
          <a:custGeom>
            <a:avLst/>
            <a:gdLst/>
            <a:ahLst/>
            <a:cxnLst/>
            <a:rect l="l" t="t" r="r" b="b"/>
            <a:pathLst>
              <a:path w="239938" h="239938">
                <a:moveTo>
                  <a:pt x="0" y="0"/>
                </a:moveTo>
                <a:lnTo>
                  <a:pt x="239938" y="0"/>
                </a:lnTo>
                <a:lnTo>
                  <a:pt x="239938" y="239939"/>
                </a:lnTo>
                <a:lnTo>
                  <a:pt x="0" y="23993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 flipV="1">
            <a:off x="8884168" y="1739341"/>
            <a:ext cx="0" cy="7487880"/>
          </a:xfrm>
          <a:prstGeom prst="line">
            <a:avLst/>
          </a:prstGeom>
          <a:ln w="19050" cap="flat">
            <a:solidFill>
              <a:srgbClr val="EE3F1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947519" y="2979363"/>
            <a:ext cx="5288765" cy="2550312"/>
            <a:chOff x="0" y="0"/>
            <a:chExt cx="812800" cy="39194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391943"/>
            </a:xfrm>
            <a:custGeom>
              <a:avLst/>
              <a:gdLst/>
              <a:ahLst/>
              <a:cxnLst/>
              <a:rect l="l" t="t" r="r" b="b"/>
              <a:pathLst>
                <a:path w="812800" h="391943">
                  <a:moveTo>
                    <a:pt x="0" y="0"/>
                  </a:moveTo>
                  <a:lnTo>
                    <a:pt x="812800" y="0"/>
                  </a:lnTo>
                  <a:lnTo>
                    <a:pt x="812800" y="391943"/>
                  </a:lnTo>
                  <a:lnTo>
                    <a:pt x="0" y="391943"/>
                  </a:lnTo>
                  <a:close/>
                </a:path>
              </a:pathLst>
            </a:custGeom>
            <a:blipFill>
              <a:blip r:embed="rId3"/>
              <a:stretch>
                <a:fillRect t="-8254" b="-825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532051" y="2863640"/>
            <a:ext cx="5288765" cy="2530581"/>
            <a:chOff x="0" y="0"/>
            <a:chExt cx="812800" cy="38891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388911"/>
            </a:xfrm>
            <a:custGeom>
              <a:avLst/>
              <a:gdLst/>
              <a:ahLst/>
              <a:cxnLst/>
              <a:rect l="l" t="t" r="r" b="b"/>
              <a:pathLst>
                <a:path w="812800" h="388911">
                  <a:moveTo>
                    <a:pt x="0" y="0"/>
                  </a:moveTo>
                  <a:lnTo>
                    <a:pt x="812800" y="0"/>
                  </a:lnTo>
                  <a:lnTo>
                    <a:pt x="812800" y="388911"/>
                  </a:lnTo>
                  <a:lnTo>
                    <a:pt x="0" y="388911"/>
                  </a:lnTo>
                  <a:close/>
                </a:path>
              </a:pathLst>
            </a:custGeom>
            <a:blipFill>
              <a:blip r:embed="rId4"/>
              <a:stretch>
                <a:fillRect t="-16344" b="-1634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947593" y="6252922"/>
            <a:ext cx="5288749" cy="2685025"/>
            <a:chOff x="0" y="0"/>
            <a:chExt cx="1392922" cy="70716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92922" cy="707167"/>
            </a:xfrm>
            <a:custGeom>
              <a:avLst/>
              <a:gdLst/>
              <a:ahLst/>
              <a:cxnLst/>
              <a:rect l="l" t="t" r="r" b="b"/>
              <a:pathLst>
                <a:path w="1392922" h="707167">
                  <a:moveTo>
                    <a:pt x="0" y="0"/>
                  </a:moveTo>
                  <a:lnTo>
                    <a:pt x="1392922" y="0"/>
                  </a:lnTo>
                  <a:lnTo>
                    <a:pt x="1392922" y="707167"/>
                  </a:lnTo>
                  <a:lnTo>
                    <a:pt x="0" y="7071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392922" cy="7452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893043" y="622669"/>
            <a:ext cx="697501" cy="669032"/>
          </a:xfrm>
          <a:custGeom>
            <a:avLst/>
            <a:gdLst/>
            <a:ahLst/>
            <a:cxnLst/>
            <a:rect l="l" t="t" r="r" b="b"/>
            <a:pathLst>
              <a:path w="697501" h="669032">
                <a:moveTo>
                  <a:pt x="0" y="0"/>
                </a:moveTo>
                <a:lnTo>
                  <a:pt x="697501" y="0"/>
                </a:lnTo>
                <a:lnTo>
                  <a:pt x="697501" y="669032"/>
                </a:lnTo>
                <a:lnTo>
                  <a:pt x="0" y="6690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0532067" y="6397085"/>
            <a:ext cx="5288749" cy="2660101"/>
            <a:chOff x="0" y="0"/>
            <a:chExt cx="1392922" cy="70060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92922" cy="700603"/>
            </a:xfrm>
            <a:custGeom>
              <a:avLst/>
              <a:gdLst/>
              <a:ahLst/>
              <a:cxnLst/>
              <a:rect l="l" t="t" r="r" b="b"/>
              <a:pathLst>
                <a:path w="1392922" h="700603">
                  <a:moveTo>
                    <a:pt x="0" y="0"/>
                  </a:moveTo>
                  <a:lnTo>
                    <a:pt x="1392922" y="0"/>
                  </a:lnTo>
                  <a:lnTo>
                    <a:pt x="1392922" y="700603"/>
                  </a:lnTo>
                  <a:lnTo>
                    <a:pt x="0" y="7006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392922" cy="7387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2132339" y="5558672"/>
            <a:ext cx="2283323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EC6737"/>
                </a:solidFill>
                <a:latin typeface="Poppins Bold"/>
                <a:ea typeface="Poppins Bold"/>
                <a:cs typeface="Poppins Bold"/>
                <a:sym typeface="Poppins Bold"/>
              </a:rPr>
              <a:t>Services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233443" y="5558672"/>
            <a:ext cx="2716918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Services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691609" y="1656120"/>
            <a:ext cx="5954097" cy="1039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46"/>
              </a:lnSpc>
            </a:pPr>
            <a:r>
              <a:rPr lang="en-US" sz="6104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PRE-RELEASE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404095" y="1615516"/>
            <a:ext cx="7544678" cy="1110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26"/>
              </a:lnSpc>
            </a:pPr>
            <a:r>
              <a:rPr lang="en-US" sz="6519" b="1">
                <a:solidFill>
                  <a:srgbClr val="EC673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POST-RELEASE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005756" y="6483672"/>
            <a:ext cx="5172424" cy="245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 b="1">
                <a:solidFill>
                  <a:srgbClr val="55555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Needs assessments</a:t>
            </a:r>
          </a:p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 b="1">
                <a:solidFill>
                  <a:srgbClr val="55555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Individual development plans</a:t>
            </a:r>
          </a:p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 b="1">
                <a:solidFill>
                  <a:srgbClr val="55555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Comprehensive case management</a:t>
            </a:r>
          </a:p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 b="1">
                <a:solidFill>
                  <a:srgbClr val="55555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Career exploration and planning</a:t>
            </a:r>
          </a:p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 b="1">
                <a:solidFill>
                  <a:srgbClr val="55555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Job preparation</a:t>
            </a:r>
          </a:p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 b="1">
                <a:solidFill>
                  <a:srgbClr val="55555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Industry-recognized certifications</a:t>
            </a:r>
          </a:p>
          <a:p>
            <a:pPr algn="l">
              <a:lnSpc>
                <a:spcPts val="2800"/>
              </a:lnSpc>
              <a:spcBef>
                <a:spcPct val="0"/>
              </a:spcBef>
            </a:pPr>
            <a:endParaRPr lang="en-US" sz="2000" b="1">
              <a:solidFill>
                <a:srgbClr val="55555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0687788" y="6525459"/>
            <a:ext cx="5172424" cy="2128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 b="1">
                <a:solidFill>
                  <a:srgbClr val="55555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allocation</a:t>
            </a:r>
          </a:p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 b="1">
                <a:solidFill>
                  <a:srgbClr val="55555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Systems navigation </a:t>
            </a:r>
          </a:p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 b="1">
                <a:solidFill>
                  <a:srgbClr val="55555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Career mapping</a:t>
            </a:r>
          </a:p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 b="1">
                <a:solidFill>
                  <a:srgbClr val="55555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Industry-recognized certifications</a:t>
            </a:r>
          </a:p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 b="1">
                <a:solidFill>
                  <a:srgbClr val="55555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Employment support</a:t>
            </a:r>
          </a:p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 b="1">
                <a:solidFill>
                  <a:srgbClr val="55555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Comprehensive case management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5D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9680" y="0"/>
            <a:ext cx="11579055" cy="10287000"/>
            <a:chOff x="0" y="0"/>
            <a:chExt cx="1543874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l="18380" r="18380"/>
            <a:stretch>
              <a:fillRect/>
            </a:stretch>
          </p:blipFill>
          <p:spPr>
            <a:xfrm>
              <a:off x="0" y="0"/>
              <a:ext cx="15438740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6559374" y="2221811"/>
            <a:ext cx="9920003" cy="5843378"/>
            <a:chOff x="0" y="0"/>
            <a:chExt cx="5653418" cy="333014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653418" cy="3330146"/>
            </a:xfrm>
            <a:custGeom>
              <a:avLst/>
              <a:gdLst/>
              <a:ahLst/>
              <a:cxnLst/>
              <a:rect l="l" t="t" r="r" b="b"/>
              <a:pathLst>
                <a:path w="5653418" h="3330146">
                  <a:moveTo>
                    <a:pt x="0" y="0"/>
                  </a:moveTo>
                  <a:lnTo>
                    <a:pt x="5653418" y="0"/>
                  </a:lnTo>
                  <a:lnTo>
                    <a:pt x="5653418" y="3330146"/>
                  </a:lnTo>
                  <a:lnTo>
                    <a:pt x="0" y="33301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5653418" cy="3330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17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204673" y="2874720"/>
            <a:ext cx="8895835" cy="1245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800" b="1">
                <a:solidFill>
                  <a:srgbClr val="3030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MOST POPULAR CREDENTIALS &amp; TRAININGS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067619" y="7231248"/>
            <a:ext cx="377021" cy="267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7"/>
              </a:lnSpc>
            </a:pPr>
            <a:r>
              <a:rPr lang="en-US" sz="1699" b="1" spc="-33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04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86526" y="9637324"/>
            <a:ext cx="2122118" cy="198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69"/>
              </a:lnSpc>
            </a:pPr>
            <a:r>
              <a:rPr lang="en-US" sz="1192">
                <a:solidFill>
                  <a:srgbClr val="D6D3CE"/>
                </a:solidFill>
                <a:latin typeface="Canva Sans"/>
                <a:ea typeface="Canva Sans"/>
                <a:cs typeface="Canva Sans"/>
                <a:sym typeface="Canva Sans"/>
              </a:rPr>
              <a:t>AI image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7274970" y="4690010"/>
            <a:ext cx="8527406" cy="2332562"/>
            <a:chOff x="0" y="-66675"/>
            <a:chExt cx="11602233" cy="3110084"/>
          </a:xfrm>
        </p:grpSpPr>
        <p:sp>
          <p:nvSpPr>
            <p:cNvPr id="11" name="TextBox 11"/>
            <p:cNvSpPr txBox="1"/>
            <p:nvPr/>
          </p:nvSpPr>
          <p:spPr>
            <a:xfrm>
              <a:off x="599249" y="-66675"/>
              <a:ext cx="4331192" cy="30961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3727"/>
                </a:lnSpc>
              </a:pPr>
              <a:r>
                <a:rPr lang="en-US" sz="2484">
                  <a:solidFill>
                    <a:srgbClr val="73737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Forklift Certification</a:t>
              </a:r>
            </a:p>
            <a:p>
              <a:pPr algn="l">
                <a:lnSpc>
                  <a:spcPts val="3727"/>
                </a:lnSpc>
              </a:pPr>
              <a:r>
                <a:rPr lang="en-US" sz="2484">
                  <a:solidFill>
                    <a:srgbClr val="73737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CDL </a:t>
              </a:r>
            </a:p>
            <a:p>
              <a:pPr algn="l">
                <a:lnSpc>
                  <a:spcPts val="3727"/>
                </a:lnSpc>
              </a:pPr>
              <a:r>
                <a:rPr lang="en-US" sz="2484">
                  <a:solidFill>
                    <a:srgbClr val="73737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OSHA-10</a:t>
              </a:r>
            </a:p>
            <a:p>
              <a:pPr algn="l">
                <a:lnSpc>
                  <a:spcPts val="3727"/>
                </a:lnSpc>
              </a:pPr>
              <a:r>
                <a:rPr lang="en-US" sz="2484">
                  <a:solidFill>
                    <a:srgbClr val="73737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ServSafe Handler</a:t>
              </a:r>
            </a:p>
            <a:p>
              <a:pPr algn="l">
                <a:lnSpc>
                  <a:spcPts val="3727"/>
                </a:lnSpc>
              </a:pPr>
              <a:r>
                <a:rPr lang="en-US" sz="2484">
                  <a:solidFill>
                    <a:srgbClr val="73737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ServSafe Manager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6717885" y="-66675"/>
              <a:ext cx="4884348" cy="31100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3727"/>
                </a:lnSpc>
              </a:pPr>
              <a:r>
                <a:rPr lang="en-US" sz="2484">
                  <a:solidFill>
                    <a:srgbClr val="73737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Customer Service</a:t>
              </a:r>
            </a:p>
            <a:p>
              <a:pPr algn="l">
                <a:lnSpc>
                  <a:spcPts val="3727"/>
                </a:lnSpc>
              </a:pPr>
              <a:r>
                <a:rPr lang="en-US" sz="2484">
                  <a:solidFill>
                    <a:srgbClr val="73737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HVAC</a:t>
              </a:r>
            </a:p>
            <a:p>
              <a:pPr algn="l">
                <a:lnSpc>
                  <a:spcPts val="3727"/>
                </a:lnSpc>
              </a:pPr>
              <a:r>
                <a:rPr lang="en-US" sz="2484">
                  <a:solidFill>
                    <a:srgbClr val="73737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Electrical</a:t>
              </a:r>
            </a:p>
            <a:p>
              <a:pPr algn="l">
                <a:lnSpc>
                  <a:spcPts val="3727"/>
                </a:lnSpc>
              </a:pPr>
              <a:r>
                <a:rPr lang="en-US" sz="2484">
                  <a:solidFill>
                    <a:srgbClr val="73737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Building Maintenance</a:t>
              </a:r>
            </a:p>
            <a:p>
              <a:pPr algn="l">
                <a:lnSpc>
                  <a:spcPts val="3727"/>
                </a:lnSpc>
              </a:pPr>
              <a:r>
                <a:rPr lang="en-US" sz="2484">
                  <a:solidFill>
                    <a:srgbClr val="73737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Entrepreneurship</a:t>
              </a:r>
            </a:p>
          </p:txBody>
        </p:sp>
        <p:grpSp>
          <p:nvGrpSpPr>
            <p:cNvPr id="13" name="Group 13"/>
            <p:cNvGrpSpPr/>
            <p:nvPr/>
          </p:nvGrpSpPr>
          <p:grpSpPr>
            <a:xfrm>
              <a:off x="0" y="114534"/>
              <a:ext cx="176200" cy="176200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B5D1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57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0" y="797996"/>
              <a:ext cx="176200" cy="176200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B5D1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57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0" y="1426623"/>
              <a:ext cx="176200" cy="176200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B5D1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57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0" y="2055249"/>
              <a:ext cx="176200" cy="176200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B5D1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57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0" y="2683876"/>
              <a:ext cx="176200" cy="176200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B5D11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57"/>
                  </a:lnSpc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6243148" y="114534"/>
              <a:ext cx="176200" cy="176200"/>
              <a:chOff x="0" y="0"/>
              <a:chExt cx="812800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8BEE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57"/>
                  </a:lnSpc>
                </a:pPr>
                <a:endParaRPr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6243148" y="797996"/>
              <a:ext cx="176200" cy="176200"/>
              <a:chOff x="0" y="0"/>
              <a:chExt cx="812800" cy="8128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8BEE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57"/>
                  </a:lnSpc>
                </a:pPr>
                <a:endParaRPr/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6243148" y="1481458"/>
              <a:ext cx="176200" cy="176200"/>
              <a:chOff x="0" y="0"/>
              <a:chExt cx="812800" cy="8128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8BEE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57"/>
                  </a:lnSpc>
                </a:pPr>
                <a:endParaRPr/>
              </a:p>
            </p:txBody>
          </p:sp>
        </p:grpSp>
        <p:grpSp>
          <p:nvGrpSpPr>
            <p:cNvPr id="37" name="Group 37"/>
            <p:cNvGrpSpPr/>
            <p:nvPr/>
          </p:nvGrpSpPr>
          <p:grpSpPr>
            <a:xfrm>
              <a:off x="6243148" y="2143349"/>
              <a:ext cx="176200" cy="176200"/>
              <a:chOff x="0" y="0"/>
              <a:chExt cx="812800" cy="81280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8BEE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TextBox 39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57"/>
                  </a:lnSpc>
                </a:pPr>
                <a:endParaRPr/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>
              <a:off x="6243148" y="2683876"/>
              <a:ext cx="176200" cy="176200"/>
              <a:chOff x="0" y="0"/>
              <a:chExt cx="812800" cy="81280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8BEE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57"/>
                  </a:lnSpc>
                </a:pPr>
                <a:endParaRPr/>
              </a:p>
            </p:txBody>
          </p:sp>
        </p:grpSp>
      </p:grpSp>
      <p:sp>
        <p:nvSpPr>
          <p:cNvPr id="43" name="Freeform 43"/>
          <p:cNvSpPr/>
          <p:nvPr/>
        </p:nvSpPr>
        <p:spPr>
          <a:xfrm>
            <a:off x="14583739" y="2569753"/>
            <a:ext cx="697501" cy="669032"/>
          </a:xfrm>
          <a:custGeom>
            <a:avLst/>
            <a:gdLst/>
            <a:ahLst/>
            <a:cxnLst/>
            <a:rect l="l" t="t" r="r" b="b"/>
            <a:pathLst>
              <a:path w="697501" h="669032">
                <a:moveTo>
                  <a:pt x="0" y="0"/>
                </a:moveTo>
                <a:lnTo>
                  <a:pt x="697501" y="0"/>
                </a:lnTo>
                <a:lnTo>
                  <a:pt x="697501" y="669032"/>
                </a:lnTo>
                <a:lnTo>
                  <a:pt x="0" y="6690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140648">
            <a:off x="9829090" y="-2677459"/>
            <a:ext cx="6750816" cy="6750816"/>
          </a:xfrm>
          <a:custGeom>
            <a:avLst/>
            <a:gdLst/>
            <a:ahLst/>
            <a:cxnLst/>
            <a:rect l="l" t="t" r="r" b="b"/>
            <a:pathLst>
              <a:path w="6750816" h="6750816">
                <a:moveTo>
                  <a:pt x="0" y="0"/>
                </a:moveTo>
                <a:lnTo>
                  <a:pt x="6750816" y="0"/>
                </a:lnTo>
                <a:lnTo>
                  <a:pt x="6750816" y="6750816"/>
                </a:lnTo>
                <a:lnTo>
                  <a:pt x="0" y="675081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066169" y="-2049631"/>
            <a:ext cx="14386263" cy="14386263"/>
          </a:xfrm>
          <a:custGeom>
            <a:avLst/>
            <a:gdLst/>
            <a:ahLst/>
            <a:cxnLst/>
            <a:rect l="l" t="t" r="r" b="b"/>
            <a:pathLst>
              <a:path w="14386263" h="14386263">
                <a:moveTo>
                  <a:pt x="0" y="0"/>
                </a:moveTo>
                <a:lnTo>
                  <a:pt x="14386262" y="0"/>
                </a:lnTo>
                <a:lnTo>
                  <a:pt x="14386262" y="14386262"/>
                </a:lnTo>
                <a:lnTo>
                  <a:pt x="0" y="1438626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7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1319362" y="-1043913"/>
            <a:ext cx="11981874" cy="11981874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57"/>
                </a:lnSpc>
              </a:pPr>
              <a:endParaRPr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1742719" y="-620534"/>
            <a:ext cx="11135161" cy="11135116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19044" r="-1904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34605" y="9507106"/>
            <a:ext cx="228955" cy="22895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8BEE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57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893043" y="622669"/>
            <a:ext cx="697501" cy="669032"/>
          </a:xfrm>
          <a:custGeom>
            <a:avLst/>
            <a:gdLst/>
            <a:ahLst/>
            <a:cxnLst/>
            <a:rect l="l" t="t" r="r" b="b"/>
            <a:pathLst>
              <a:path w="697501" h="669032">
                <a:moveTo>
                  <a:pt x="0" y="0"/>
                </a:moveTo>
                <a:lnTo>
                  <a:pt x="697501" y="0"/>
                </a:lnTo>
                <a:lnTo>
                  <a:pt x="697501" y="669032"/>
                </a:lnTo>
                <a:lnTo>
                  <a:pt x="0" y="6690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7356443" y="8980509"/>
            <a:ext cx="342292" cy="342292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751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57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893043" y="1683683"/>
            <a:ext cx="8032281" cy="1348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00"/>
              </a:lnSpc>
            </a:pPr>
            <a:r>
              <a:rPr lang="en-US" sz="5200" b="1">
                <a:solidFill>
                  <a:srgbClr val="3030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PARTNERSHIPS MATTER!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49083" y="4017792"/>
            <a:ext cx="9615522" cy="1540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6"/>
              </a:lnSpc>
            </a:pPr>
            <a:r>
              <a:rPr lang="en-US" sz="2057">
                <a:solidFill>
                  <a:srgbClr val="555555"/>
                </a:solidFill>
                <a:latin typeface="Montserrat"/>
                <a:ea typeface="Montserrat"/>
                <a:cs typeface="Montserrat"/>
                <a:sym typeface="Montserrat"/>
              </a:rPr>
              <a:t>Solid partners ensure that support systems are not only comprehensive but deeply connected to real community needs. Having a shared purpose and coordinated action increases the likelihood that individuals can access the right resources at the right time.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49083" y="5792917"/>
            <a:ext cx="6749652" cy="2351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4"/>
              </a:lnSpc>
            </a:pPr>
            <a:r>
              <a:rPr lang="en-US" sz="2056" u="sng">
                <a:solidFill>
                  <a:srgbClr val="555555"/>
                </a:solidFill>
                <a:latin typeface="Montserrat"/>
                <a:ea typeface="Montserrat"/>
                <a:cs typeface="Montserrat"/>
                <a:sym typeface="Montserrat"/>
              </a:rPr>
              <a:t>Partnerships have major impacts on:</a:t>
            </a:r>
          </a:p>
          <a:p>
            <a:pPr marL="443925" lvl="1" indent="-221963" algn="l">
              <a:lnSpc>
                <a:spcPts val="3084"/>
              </a:lnSpc>
              <a:buFont typeface="Arial"/>
              <a:buChar char="•"/>
            </a:pPr>
            <a:r>
              <a:rPr lang="en-US" sz="2056">
                <a:solidFill>
                  <a:srgbClr val="555555"/>
                </a:solidFill>
                <a:latin typeface="Montserrat"/>
                <a:ea typeface="Montserrat"/>
                <a:cs typeface="Montserrat"/>
                <a:sym typeface="Montserrat"/>
              </a:rPr>
              <a:t>Training Programs</a:t>
            </a:r>
          </a:p>
          <a:p>
            <a:pPr marL="443925" lvl="1" indent="-221963" algn="l">
              <a:lnSpc>
                <a:spcPts val="3084"/>
              </a:lnSpc>
              <a:buFont typeface="Arial"/>
              <a:buChar char="•"/>
            </a:pPr>
            <a:r>
              <a:rPr lang="en-US" sz="2056">
                <a:solidFill>
                  <a:srgbClr val="555555"/>
                </a:solidFill>
                <a:latin typeface="Montserrat"/>
                <a:ea typeface="Montserrat"/>
                <a:cs typeface="Montserrat"/>
                <a:sym typeface="Montserrat"/>
              </a:rPr>
              <a:t>Service Delivery</a:t>
            </a:r>
          </a:p>
          <a:p>
            <a:pPr marL="443925" lvl="1" indent="-221963" algn="l">
              <a:lnSpc>
                <a:spcPts val="3084"/>
              </a:lnSpc>
              <a:buFont typeface="Arial"/>
              <a:buChar char="•"/>
            </a:pPr>
            <a:r>
              <a:rPr lang="en-US" sz="2056">
                <a:solidFill>
                  <a:srgbClr val="555555"/>
                </a:solidFill>
                <a:latin typeface="Montserrat"/>
                <a:ea typeface="Montserrat"/>
                <a:cs typeface="Montserrat"/>
                <a:sym typeface="Montserrat"/>
              </a:rPr>
              <a:t>Employment</a:t>
            </a:r>
          </a:p>
          <a:p>
            <a:pPr marL="443925" lvl="1" indent="-221963" algn="l">
              <a:lnSpc>
                <a:spcPts val="3084"/>
              </a:lnSpc>
              <a:buFont typeface="Arial"/>
              <a:buChar char="•"/>
            </a:pPr>
            <a:r>
              <a:rPr lang="en-US" sz="2056">
                <a:solidFill>
                  <a:srgbClr val="555555"/>
                </a:solidFill>
                <a:latin typeface="Montserrat"/>
                <a:ea typeface="Montserrat"/>
                <a:cs typeface="Montserrat"/>
                <a:sym typeface="Montserrat"/>
              </a:rPr>
              <a:t>Local Reentry Councils</a:t>
            </a:r>
          </a:p>
          <a:p>
            <a:pPr marL="443925" lvl="1" indent="-221963" algn="l">
              <a:lnSpc>
                <a:spcPts val="3084"/>
              </a:lnSpc>
              <a:buFont typeface="Arial"/>
              <a:buChar char="•"/>
            </a:pPr>
            <a:r>
              <a:rPr lang="en-US" sz="2056">
                <a:solidFill>
                  <a:srgbClr val="555555"/>
                </a:solidFill>
                <a:latin typeface="Montserrat"/>
                <a:ea typeface="Montserrat"/>
                <a:cs typeface="Montserrat"/>
                <a:sym typeface="Montserrat"/>
              </a:rPr>
              <a:t>“Reentry 2030"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49083" y="3249179"/>
            <a:ext cx="6888716" cy="359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86"/>
              </a:lnSpc>
            </a:pPr>
            <a:r>
              <a:rPr lang="en-US" sz="2408" b="1">
                <a:solidFill>
                  <a:srgbClr val="3030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Strong. Relevant. Transformative.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49083" y="8339587"/>
            <a:ext cx="9243156" cy="970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03"/>
              </a:lnSpc>
            </a:pPr>
            <a:r>
              <a:rPr lang="en-US" sz="2099" b="1">
                <a:solidFill>
                  <a:srgbClr val="30303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Purposeful partnerships foster collaboration that build programs AND stronger systems of support. </a:t>
            </a:r>
          </a:p>
          <a:p>
            <a:pPr algn="l">
              <a:lnSpc>
                <a:spcPts val="2603"/>
              </a:lnSpc>
            </a:pPr>
            <a:endParaRPr lang="en-US" sz="2099" b="1">
              <a:solidFill>
                <a:srgbClr val="30303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10564605" y="7333827"/>
            <a:ext cx="399864" cy="399864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7839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57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765318" y="1896476"/>
            <a:ext cx="399864" cy="399864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E3F1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57"/>
                </a:lnSpc>
              </a:pP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529</Words>
  <Application>Microsoft Office PowerPoint</Application>
  <PresentationFormat>Custom</PresentationFormat>
  <Paragraphs>127</Paragraphs>
  <Slides>13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Calibri</vt:lpstr>
      <vt:lpstr>Montserrat Semi-Bold Italics</vt:lpstr>
      <vt:lpstr>Montserrat Italics</vt:lpstr>
      <vt:lpstr>Poppins Bold</vt:lpstr>
      <vt:lpstr>Montserrat Medium</vt:lpstr>
      <vt:lpstr>Montserrat Bold</vt:lpstr>
      <vt:lpstr>Aptos</vt:lpstr>
      <vt:lpstr>Canva Sans</vt:lpstr>
      <vt:lpstr>Montserrat</vt:lpstr>
      <vt:lpstr>Montserrat Bold Italics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PROWD-Natalie</dc:title>
  <dc:creator>Brenda Wilkerson</dc:creator>
  <cp:lastModifiedBy>Higgins, Jerry</cp:lastModifiedBy>
  <cp:revision>3</cp:revision>
  <cp:lastPrinted>2026-07-08T18:14:40Z</cp:lastPrinted>
  <dcterms:created xsi:type="dcterms:W3CDTF">2006-08-16T00:00:00Z</dcterms:created>
  <dcterms:modified xsi:type="dcterms:W3CDTF">2026-07-16T19:42:41Z</dcterms:modified>
  <dc:identifier>DAHOta8X0fY</dc:identifier>
</cp:coreProperties>
</file>